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0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1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22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27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28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30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15.xml" ContentType="application/vnd.openxmlformats-officedocument.presentationml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omments/comment16.xml" ContentType="application/vnd.openxmlformats-officedocument.presentationml.comment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omments/comment17.xml" ContentType="application/vnd.openxmlformats-officedocument.presentationml.comment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69"/>
  </p:notesMasterIdLst>
  <p:sldIdLst>
    <p:sldId id="256" r:id="rId2"/>
    <p:sldId id="258" r:id="rId3"/>
    <p:sldId id="260" r:id="rId4"/>
    <p:sldId id="261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47" r:id="rId58"/>
    <p:sldId id="355" r:id="rId59"/>
    <p:sldId id="356" r:id="rId60"/>
    <p:sldId id="357" r:id="rId61"/>
    <p:sldId id="358" r:id="rId62"/>
    <p:sldId id="359" r:id="rId63"/>
    <p:sldId id="381" r:id="rId64"/>
    <p:sldId id="382" r:id="rId65"/>
    <p:sldId id="383" r:id="rId66"/>
    <p:sldId id="384" r:id="rId67"/>
    <p:sldId id="385" r:id="rId68"/>
  </p:sldIdLst>
  <p:sldSz cx="13004800" cy="9753600"/>
  <p:notesSz cx="6858000" cy="9144000"/>
  <p:embeddedFontLst>
    <p:embeddedFont>
      <p:font typeface="Helvetica Neue" panose="020B0604020202020204" charset="0"/>
      <p:regular r:id="rId70"/>
      <p:bold r:id="rId71"/>
      <p:italic r:id="rId72"/>
      <p:boldItalic r:id="rId73"/>
    </p:embeddedFont>
    <p:embeddedFont>
      <p:font typeface="Roboto" panose="02000000000000000000" pitchFamily="2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.makinen@crowncro.com" initials="" lastIdx="29" clrIdx="0"/>
  <p:cmAuthor id="1" name="markus.vattulainen@tuni.fi" initials="" lastIdx="2" clrIdx="1"/>
  <p:cmAuthor id="2" name="angelika.witoslawska@tuni.fi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2B2D4E-D5D3-4CF0-9FB9-0D0D5923FD38}">
  <a:tblStyle styleId="{D62B2D4E-D5D3-4CF0-9FB9-0D0D5923FD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3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5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4:43.282" idx="10">
    <p:pos x="6000" y="0"/>
    <p:text>N/A for site staff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9:12.662" idx="20">
    <p:pos x="6000" y="0"/>
    <p:text>to eDC completion guidelines but not to be included in training.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9:17.591" idx="21">
    <p:pos x="6000" y="0"/>
    <p:text>to eDC completion guidelines but not to be included in training.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9:51.038" idx="22">
    <p:pos x="6000" y="0"/>
    <p:text>to eDC completion guidelines but not to be included in training.</p:tex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9:54.848" idx="23">
    <p:pos x="6000" y="0"/>
    <p:text>to eDC completion guidelines but not to be included in training.</p:tex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9:58.626" idx="24">
    <p:pos x="6000" y="0"/>
    <p:text>to eDC completion guidelines but not to be included in training.</p:tex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10:40.854" idx="25">
    <p:pos x="6000" y="0"/>
    <p:text>to eDC completion guidelines but not to be included in training. Monitor data section should be a chapter of it's own in the eDC completion guideline or a separate guideline.</p:tex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11:43.101" idx="26">
    <p:pos x="6000" y="0"/>
    <p:text>to eDC completion guidelines but not to be included in training. This section to own section in completion guidelines or a separate guideline.</p:text>
  </p:cm>
</p:cmLst>
</file>

<file path=ppt/comments/comment1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25:02.332" idx="29">
    <p:pos x="6000" y="0"/>
    <p:text>To be summarized to what data is transferred between lab and eDC but details do not need to be included in the training.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5:14.434" idx="11">
    <p:pos x="6000" y="0"/>
    <p:text>N/A for site staff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6:44.141" idx="12">
    <p:pos x="6000" y="0"/>
    <p:text>important to include in eDC completion guidelines but not in training for site staff.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7:19.565" idx="13">
    <p:pos x="6000" y="0"/>
    <p:text>to eDC completion guidelines but not to be included in training.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7:58.423" idx="14">
    <p:pos x="6000" y="0"/>
    <p:text>to eDC completion guidelines but not to be included in training.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8:02.776" idx="15">
    <p:pos x="6000" y="0"/>
    <p:text>to eDC completion guidelines but not to be included in training.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8:09.766" idx="16">
    <p:pos x="6000" y="0"/>
    <p:text>to eDC completion guidelines but not to be included in training.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8:15.416" idx="17">
    <p:pos x="6000" y="0"/>
    <p:text>to eDC completion guidelines but not to be included in training.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23T16:08:23.137" idx="18">
    <p:pos x="6000" y="0"/>
    <p:text>to eDC completion guidelines but not to be included in training.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43ae21652e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43ae21652e_0_2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00b2afb51f_0_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100b2afb51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00b2afb51f_0_1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00b2afb51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0b2afb51f_0_1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100b2afb51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00e1140e12_0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g100e1140e1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0e1140e12_0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100e1140e1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00b2afb51f_0_1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100b2afb51f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00b2afb51f_0_1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100b2afb51f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00b2afb51f_0_1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100b2afb51f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00b2afb51f_0_1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100b2afb51f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0b2afb51f_0_1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100b2afb51f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0043859211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004385921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00b2afb51f_0_1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100b2afb51f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0e1140e12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100e1140e1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00e1140e12_0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0e1140e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0e1140e12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00e1140e1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100e1140e12_0_1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g100e1140e1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0245c9da32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g10245c9da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0245c9da32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10245c9da3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0245c9da32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10245c9da3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0245c9da32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10245c9da3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0245c9da32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10245c9da3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043859211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004385921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0245c9da32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10245c9da3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0245c9da32_0_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10245c9da3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00e1140e12_0_1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g100e1140e1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020cd72ddf_0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g1020cd72dd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020cd72ddf_0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g1020cd72d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020cd72ddf_0_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g1020cd72ddf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020cd72ddf_0_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g1020cd72dd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020cd72ddf_0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g1020cd72dd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020cd72ddf_0_1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g1020cd72dd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020cd72ddf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g1020cd72ddf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043859211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1004385921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020cd72ddf_0_1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g1020cd72d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020cd72ddf_0_1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g1020cd72dd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020cd72ddf_0_1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g1020cd72dd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020cd72ddf_0_1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g1020cd72dd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20cd72ddf_0_1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g1020cd72ddf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20cd72ddf_0_1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g1020cd72d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020cd72ddf_0_2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1020cd72ddf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1020cd72ddf_0_2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g1020cd72d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020cd72ddf_0_2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g1020cd72ddf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020cd72ddf_0_2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g1020cd72d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0b2afb51f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100b2afb51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020cd72ddf_0_2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1020cd72dd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020cd72ddf_0_2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g1020cd72ddf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020cd72ddf_0_2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g1020cd72ddf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020cd72ddf_0_2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1020cd72ddf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020cd72ddf_0_3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g1020cd72ddf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020cd72ddf_0_3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g1020cd72ddf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1020cd72ddf_0_3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1020cd72dd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020cd72ddf_0_3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g1020cd72ddf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10245c9da32_0_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g10245c9da32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02910589fa_1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g102910589fa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0b2afb51f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100b2afb51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02910589fa_1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g102910589fa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02910589fa_1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g102910589fa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2910589fa_1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g102910589f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fc6625cc3f_1_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gfc6625cc3f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fc6625cc3f_1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gfc6625cc3f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fc6625cc3f_1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gfc6625cc3f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fc6625cc3f_1_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gfc6625cc3f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102910589fa_1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g102910589fa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00b2afb51f_0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100b2afb51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0b2afb51f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100b2afb51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00b2afb51f_0_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100b2afb51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0" y="1747520"/>
            <a:ext cx="13004700" cy="75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9184640"/>
            <a:ext cx="13004700" cy="10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33652" y="634566"/>
            <a:ext cx="3183467" cy="530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2"/>
          <p:cNvGrpSpPr/>
          <p:nvPr/>
        </p:nvGrpSpPr>
        <p:grpSpPr>
          <a:xfrm>
            <a:off x="7355840" y="3581092"/>
            <a:ext cx="5648960" cy="5603548"/>
            <a:chOff x="1985" y="946"/>
            <a:chExt cx="2239" cy="2221"/>
          </a:xfrm>
        </p:grpSpPr>
        <p:sp>
          <p:nvSpPr>
            <p:cNvPr id="19" name="Google Shape;19;p2"/>
            <p:cNvSpPr/>
            <p:nvPr/>
          </p:nvSpPr>
          <p:spPr>
            <a:xfrm>
              <a:off x="1985" y="946"/>
              <a:ext cx="1666" cy="2221"/>
            </a:xfrm>
            <a:custGeom>
              <a:avLst/>
              <a:gdLst/>
              <a:ahLst/>
              <a:cxnLst/>
              <a:rect l="l" t="t" r="r" b="b"/>
              <a:pathLst>
                <a:path w="1666" h="2221" extrusionOk="0">
                  <a:moveTo>
                    <a:pt x="0" y="2221"/>
                  </a:moveTo>
                  <a:lnTo>
                    <a:pt x="559" y="1662"/>
                  </a:lnTo>
                  <a:lnTo>
                    <a:pt x="559" y="566"/>
                  </a:lnTo>
                  <a:lnTo>
                    <a:pt x="1666" y="566"/>
                  </a:lnTo>
                  <a:lnTo>
                    <a:pt x="1666" y="0"/>
                  </a:lnTo>
                  <a:lnTo>
                    <a:pt x="0" y="0"/>
                  </a:lnTo>
                  <a:lnTo>
                    <a:pt x="0" y="2221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spcFirstLastPara="1" wrap="square" lIns="130025" tIns="65000" rIns="130025" bIns="6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57" y="946"/>
              <a:ext cx="1667" cy="2221"/>
            </a:xfrm>
            <a:custGeom>
              <a:avLst/>
              <a:gdLst/>
              <a:ahLst/>
              <a:cxnLst/>
              <a:rect l="l" t="t" r="r" b="b"/>
              <a:pathLst>
                <a:path w="1667" h="2221" extrusionOk="0">
                  <a:moveTo>
                    <a:pt x="1667" y="0"/>
                  </a:moveTo>
                  <a:lnTo>
                    <a:pt x="1108" y="559"/>
                  </a:lnTo>
                  <a:lnTo>
                    <a:pt x="1108" y="1655"/>
                  </a:lnTo>
                  <a:lnTo>
                    <a:pt x="0" y="1655"/>
                  </a:lnTo>
                  <a:lnTo>
                    <a:pt x="0" y="2221"/>
                  </a:lnTo>
                  <a:lnTo>
                    <a:pt x="1667" y="2221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spcFirstLastPara="1" wrap="square" lIns="130025" tIns="65000" rIns="130025" bIns="6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487680" y="2267065"/>
            <a:ext cx="69900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00"/>
              <a:buFont typeface="Arial"/>
              <a:buNone/>
              <a:defRPr sz="7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9pPr>
          </a:lstStyle>
          <a:p>
            <a:endParaRPr/>
          </a:p>
        </p:txBody>
      </p:sp>
      <p:cxnSp>
        <p:nvCxnSpPr>
          <p:cNvPr id="22" name="Google Shape;22;p2"/>
          <p:cNvCxnSpPr/>
          <p:nvPr/>
        </p:nvCxnSpPr>
        <p:spPr>
          <a:xfrm>
            <a:off x="487680" y="5554133"/>
            <a:ext cx="40503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487680" y="5865708"/>
            <a:ext cx="6990000" cy="6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0" y="0"/>
            <a:ext cx="13004700" cy="7491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5123" r="-5121"/>
            </a:stretch>
          </a:blip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487679" y="7748693"/>
            <a:ext cx="8372100" cy="9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487681" y="9126063"/>
            <a:ext cx="8371500" cy="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37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0" y="0"/>
            <a:ext cx="13004700" cy="7491300"/>
          </a:xfrm>
          <a:prstGeom prst="rect">
            <a:avLst/>
          </a:prstGeom>
          <a:gradFill>
            <a:gsLst>
              <a:gs pos="0">
                <a:srgbClr val="EFF8FC">
                  <a:alpha val="0"/>
                </a:srgbClr>
              </a:gs>
              <a:gs pos="38000">
                <a:srgbClr val="EFF8FC">
                  <a:alpha val="0"/>
                </a:srgbClr>
              </a:gs>
              <a:gs pos="79000">
                <a:srgbClr val="FBFDFE">
                  <a:alpha val="94901"/>
                </a:srgbClr>
              </a:gs>
              <a:gs pos="100000">
                <a:schemeClr val="lt1"/>
              </a:gs>
            </a:gsLst>
            <a:lin ang="4800000" scaled="0"/>
          </a:gra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 rot="5400000" flipH="1">
            <a:off x="4469144" y="2663282"/>
            <a:ext cx="357065" cy="9298985"/>
          </a:xfrm>
          <a:custGeom>
            <a:avLst/>
            <a:gdLst/>
            <a:ahLst/>
            <a:cxnLst/>
            <a:rect l="l" t="t" r="r" b="b"/>
            <a:pathLst>
              <a:path w="251012" h="6537072" extrusionOk="0">
                <a:moveTo>
                  <a:pt x="251012" y="290551"/>
                </a:moveTo>
                <a:lnTo>
                  <a:pt x="0" y="0"/>
                </a:lnTo>
                <a:lnTo>
                  <a:pt x="0" y="290551"/>
                </a:lnTo>
                <a:close/>
                <a:moveTo>
                  <a:pt x="251012" y="6537072"/>
                </a:moveTo>
                <a:lnTo>
                  <a:pt x="251012" y="1194306"/>
                </a:lnTo>
                <a:lnTo>
                  <a:pt x="251012" y="517272"/>
                </a:lnTo>
                <a:lnTo>
                  <a:pt x="251012" y="290552"/>
                </a:lnTo>
                <a:lnTo>
                  <a:pt x="0" y="290552"/>
                </a:lnTo>
                <a:lnTo>
                  <a:pt x="0" y="517272"/>
                </a:lnTo>
                <a:lnTo>
                  <a:pt x="0" y="1194306"/>
                </a:lnTo>
                <a:lnTo>
                  <a:pt x="0" y="65370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 rot="5400000" flipH="1">
            <a:off x="10978594" y="5822096"/>
            <a:ext cx="357066" cy="3695346"/>
          </a:xfrm>
          <a:custGeom>
            <a:avLst/>
            <a:gdLst/>
            <a:ahLst/>
            <a:cxnLst/>
            <a:rect l="l" t="t" r="r" b="b"/>
            <a:pathLst>
              <a:path w="251013" h="2597783" extrusionOk="0">
                <a:moveTo>
                  <a:pt x="251013" y="2307231"/>
                </a:moveTo>
                <a:lnTo>
                  <a:pt x="251013" y="1403477"/>
                </a:lnTo>
                <a:lnTo>
                  <a:pt x="0" y="1403477"/>
                </a:lnTo>
                <a:lnTo>
                  <a:pt x="1" y="2307231"/>
                </a:lnTo>
                <a:close/>
                <a:moveTo>
                  <a:pt x="251013" y="2597783"/>
                </a:moveTo>
                <a:lnTo>
                  <a:pt x="251013" y="2307232"/>
                </a:lnTo>
                <a:lnTo>
                  <a:pt x="1" y="2307232"/>
                </a:lnTo>
                <a:close/>
                <a:moveTo>
                  <a:pt x="251013" y="1403476"/>
                </a:moveTo>
                <a:lnTo>
                  <a:pt x="251013" y="0"/>
                </a:lnTo>
                <a:lnTo>
                  <a:pt x="1" y="0"/>
                </a:lnTo>
                <a:lnTo>
                  <a:pt x="1" y="14034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Alt">
  <p:cSld name="Title &amp; Bullets Al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06400" y="2057400"/>
            <a:ext cx="12192000" cy="6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●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○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■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●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3255"/>
              <a:buFont typeface="Avenir"/>
              <a:buChar char="○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■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●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○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43529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38A3D5"/>
              </a:buClr>
              <a:buSzPts val="3255"/>
              <a:buFont typeface="Avenir"/>
              <a:buChar char="■"/>
              <a:defRPr sz="3100" b="0" i="0" u="none" strike="noStrike" cap="none">
                <a:solidFill>
                  <a:srgbClr val="83878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  <a:defRPr sz="2400" b="0" i="0" u="none" strike="noStrike" cap="none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1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rot="5400000" flipH="1">
            <a:off x="11101520" y="8725618"/>
            <a:ext cx="357065" cy="1698900"/>
          </a:xfrm>
          <a:custGeom>
            <a:avLst/>
            <a:gdLst/>
            <a:ahLst/>
            <a:cxnLst/>
            <a:rect l="l" t="t" r="r" b="b"/>
            <a:pathLst>
              <a:path w="251012" h="1194306" extrusionOk="0">
                <a:moveTo>
                  <a:pt x="251012" y="290552"/>
                </a:moveTo>
                <a:lnTo>
                  <a:pt x="0" y="290552"/>
                </a:lnTo>
                <a:lnTo>
                  <a:pt x="0" y="1194306"/>
                </a:lnTo>
                <a:lnTo>
                  <a:pt x="251012" y="1194306"/>
                </a:lnTo>
                <a:close/>
                <a:moveTo>
                  <a:pt x="0" y="0"/>
                </a:moveTo>
                <a:lnTo>
                  <a:pt x="0" y="290551"/>
                </a:lnTo>
                <a:lnTo>
                  <a:pt x="251012" y="2905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87680" y="1246291"/>
            <a:ext cx="12029400" cy="10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6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2071787" y="9375011"/>
            <a:ext cx="4455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487680" y="956235"/>
            <a:ext cx="12029400" cy="0"/>
          </a:xfrm>
          <a:prstGeom prst="straightConnector1">
            <a:avLst/>
          </a:prstGeom>
          <a:noFill/>
          <a:ln w="15875" cap="flat" cmpd="sng">
            <a:solidFill>
              <a:srgbClr val="B2B2B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680" y="507836"/>
            <a:ext cx="1372732" cy="22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 rot="5400000" flipH="1">
            <a:off x="10884773" y="8725618"/>
            <a:ext cx="357065" cy="1698900"/>
          </a:xfrm>
          <a:custGeom>
            <a:avLst/>
            <a:gdLst/>
            <a:ahLst/>
            <a:cxnLst/>
            <a:rect l="l" t="t" r="r" b="b"/>
            <a:pathLst>
              <a:path w="251012" h="1194306" extrusionOk="0">
                <a:moveTo>
                  <a:pt x="251012" y="290552"/>
                </a:moveTo>
                <a:lnTo>
                  <a:pt x="0" y="290552"/>
                </a:lnTo>
                <a:lnTo>
                  <a:pt x="0" y="1194306"/>
                </a:lnTo>
                <a:lnTo>
                  <a:pt x="251012" y="1194306"/>
                </a:lnTo>
                <a:close/>
                <a:moveTo>
                  <a:pt x="0" y="0"/>
                </a:moveTo>
                <a:lnTo>
                  <a:pt x="0" y="290551"/>
                </a:lnTo>
                <a:lnTo>
                  <a:pt x="251012" y="2905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/>
          <p:nvPr/>
        </p:nvSpPr>
        <p:spPr>
          <a:xfrm rot="5400000" flipH="1">
            <a:off x="5003099" y="4393500"/>
            <a:ext cx="357000" cy="1036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32296" y="267668"/>
            <a:ext cx="484822" cy="4797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>
          <p15:clr>
            <a:srgbClr val="F26B43"/>
          </p15:clr>
        </p15:guide>
        <p15:guide id="2" pos="4096">
          <p15:clr>
            <a:srgbClr val="F26B43"/>
          </p15:clr>
        </p15:guide>
        <p15:guide id="3" pos="7885">
          <p15:clr>
            <a:srgbClr val="F26B43"/>
          </p15:clr>
        </p15:guide>
        <p15:guide id="4" pos="3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dc.coroprevention.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9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0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87672" y="2267075"/>
            <a:ext cx="11414700" cy="3124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CoroPrevention</a:t>
            </a:r>
            <a:r>
              <a:rPr lang="en-US" dirty="0"/>
              <a:t> EDC - Training Master Deck</a:t>
            </a:r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487680" y="5865708"/>
            <a:ext cx="6990000" cy="6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b="1"/>
              <a:t>v0.1</a:t>
            </a:r>
            <a:endParaRPr b="1"/>
          </a:p>
        </p:txBody>
      </p:sp>
      <p:sp>
        <p:nvSpPr>
          <p:cNvPr id="41" name="Google Shape;41;p5"/>
          <p:cNvSpPr txBox="1"/>
          <p:nvPr/>
        </p:nvSpPr>
        <p:spPr>
          <a:xfrm>
            <a:off x="464675" y="9289175"/>
            <a:ext cx="35382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edc.coroprevention.eu</a:t>
            </a:r>
            <a:endParaRPr/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125" y="33632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63" y="4168072"/>
            <a:ext cx="11827225" cy="326512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2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Hover over the DCR icon next to the field label to view the DCR message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 open the DCR by clicking the DCR icon or the DCR button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2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Open DCR</a:t>
            </a:r>
            <a:endParaRPr/>
          </a:p>
        </p:txBody>
      </p:sp>
      <p:sp>
        <p:nvSpPr>
          <p:cNvPr id="390" name="Google Shape;390;p42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391" name="Google Shape;39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2"/>
          <p:cNvSpPr/>
          <p:nvPr/>
        </p:nvSpPr>
        <p:spPr>
          <a:xfrm>
            <a:off x="9865625" y="5076450"/>
            <a:ext cx="11049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2"/>
          <p:cNvSpPr/>
          <p:nvPr/>
        </p:nvSpPr>
        <p:spPr>
          <a:xfrm>
            <a:off x="2396050" y="5965500"/>
            <a:ext cx="357600" cy="3723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2"/>
          <p:cNvSpPr/>
          <p:nvPr/>
        </p:nvSpPr>
        <p:spPr>
          <a:xfrm>
            <a:off x="568575" y="5965500"/>
            <a:ext cx="6090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3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Update the entered data accordingly if applicable: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Change the entered data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Provide a reason for change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Save to confirm or cancel to return to the form without making the update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3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Edit</a:t>
            </a:r>
            <a:endParaRPr/>
          </a:p>
        </p:txBody>
      </p:sp>
      <p:sp>
        <p:nvSpPr>
          <p:cNvPr id="401" name="Google Shape;401;p43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02" name="Google Shape;4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/>
          <p:cNvSpPr txBox="1"/>
          <p:nvPr/>
        </p:nvSpPr>
        <p:spPr>
          <a:xfrm>
            <a:off x="406400" y="7606850"/>
            <a:ext cx="7562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Choose ‘Data changed because’ to provide a custom reason for making the data update</a:t>
            </a:r>
            <a:br>
              <a:rPr lang="en-US" sz="1800"/>
            </a:br>
            <a:endParaRPr sz="1800"/>
          </a:p>
        </p:txBody>
      </p:sp>
      <p:pic>
        <p:nvPicPr>
          <p:cNvPr id="404" name="Google Shape;40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630" y="4876791"/>
            <a:ext cx="8211547" cy="234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4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updated data is saved and validated in-real time: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Automatic DCRs are closed automatically if they are no longer applicable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Edit (2)</a:t>
            </a:r>
            <a:endParaRPr/>
          </a:p>
        </p:txBody>
      </p:sp>
      <p:sp>
        <p:nvSpPr>
          <p:cNvPr id="411" name="Google Shape;411;p4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12" name="Google Shape;4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175" y="4064302"/>
            <a:ext cx="8500925" cy="337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5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Provide an answer to a DCR if applicable: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Open the DCR by clicking the icon on the left or the button on top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Select or provide a custom answer and click Save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5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Answer DCR</a:t>
            </a:r>
            <a:endParaRPr/>
          </a:p>
        </p:txBody>
      </p:sp>
      <p:sp>
        <p:nvSpPr>
          <p:cNvPr id="420" name="Google Shape;420;p45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21" name="Google Shape;421;p45"/>
          <p:cNvPicPr preferRelativeResize="0"/>
          <p:nvPr/>
        </p:nvPicPr>
        <p:blipFill rotWithShape="1">
          <a:blip r:embed="rId3">
            <a:alphaModFix/>
          </a:blip>
          <a:srcRect l="1370"/>
          <a:stretch/>
        </p:blipFill>
        <p:spPr>
          <a:xfrm>
            <a:off x="1592425" y="4435500"/>
            <a:ext cx="9096100" cy="485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Data Manager / CRA can subsequently: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Close the DCR if the provided answer is satisfactory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Reopen the DCR to require an additional response from the site 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(additional clarification or data update)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6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Answer DCR (2)</a:t>
            </a:r>
            <a:endParaRPr/>
          </a:p>
        </p:txBody>
      </p:sp>
      <p:sp>
        <p:nvSpPr>
          <p:cNvPr id="428" name="Google Shape;428;p46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29" name="Google Shape;42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1825" y="5881125"/>
            <a:ext cx="5884199" cy="27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00" y="5881125"/>
            <a:ext cx="6386227" cy="290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7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All data entry is logged in the audit trail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“Audit trail” button to view the audit trail for the entire form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cog wheel and then “Audit Trail” to view the audit trail for the block of fields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7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Audit Trail</a:t>
            </a:r>
            <a:endParaRPr/>
          </a:p>
        </p:txBody>
      </p:sp>
      <p:sp>
        <p:nvSpPr>
          <p:cNvPr id="437" name="Google Shape;437;p47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38" name="Google Shape;4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225" y="4686257"/>
            <a:ext cx="8318152" cy="447181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7"/>
          <p:cNvSpPr/>
          <p:nvPr/>
        </p:nvSpPr>
        <p:spPr>
          <a:xfrm>
            <a:off x="9285025" y="8154025"/>
            <a:ext cx="11049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7"/>
          <p:cNvSpPr/>
          <p:nvPr/>
        </p:nvSpPr>
        <p:spPr>
          <a:xfrm>
            <a:off x="9380575" y="5292600"/>
            <a:ext cx="9138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8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data audit trail is toggled by default (‘Data changes’)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For initial data entry, the justification shows “New Data”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For data edits, the justification shows “Data Entry Error” if this was the provided reason or it will show the custom reason provided by the user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8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Audit Trail (2)</a:t>
            </a:r>
            <a:endParaRPr/>
          </a:p>
        </p:txBody>
      </p:sp>
      <p:sp>
        <p:nvSpPr>
          <p:cNvPr id="447" name="Google Shape;447;p48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48" name="Google Shape;44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338" y="5089300"/>
            <a:ext cx="9454131" cy="409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9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Almost all data fields in the CoroPrevention trial are </a:t>
            </a:r>
            <a:r>
              <a:rPr lang="en-US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required</a:t>
            </a: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(= must be completed) and </a:t>
            </a:r>
            <a:r>
              <a:rPr lang="en-US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mandatory</a:t>
            </a: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(= cannot be completed as UK, NA or ND).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Notable exceptions: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-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Day and month for “Date of latest echocardiography”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-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Day for Date on Subject Reported Clinical Endpoints Log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case this information is </a:t>
            </a:r>
            <a:r>
              <a:rPr lang="en-US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unknown</a:t>
            </a: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this can be entered as “UK” or “NA” or “ND” and will be considered valid and complete by the system.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49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Required Data</a:t>
            </a:r>
            <a:endParaRPr/>
          </a:p>
        </p:txBody>
      </p:sp>
      <p:sp>
        <p:nvSpPr>
          <p:cNvPr id="455" name="Google Shape;455;p49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56" name="Google Shape;45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8025" y="7007745"/>
            <a:ext cx="6014724" cy="227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0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Notable exception (2):  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 check box fields with only one option 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e.g. ‘Tick in case the date of written informed consent needs to be corrected’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Should only be completed (ticked) in case applicable.</a:t>
            </a: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If not applicable, click the cog wheel and select ‘</a:t>
            </a:r>
            <a:r>
              <a:rPr lang="en-US" sz="2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Confirm empty values</a:t>
            </a:r>
            <a:r>
              <a:rPr lang="en-US" sz="2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’ to validate this field:</a:t>
            </a:r>
            <a:endParaRPr sz="3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0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Confirm Empty Values</a:t>
            </a:r>
            <a:endParaRPr/>
          </a:p>
        </p:txBody>
      </p:sp>
      <p:sp>
        <p:nvSpPr>
          <p:cNvPr id="463" name="Google Shape;463;p50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64" name="Google Shape;46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5619750"/>
            <a:ext cx="6597074" cy="26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1750" y="7007612"/>
            <a:ext cx="5547126" cy="2085587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0"/>
          <p:cNvSpPr txBox="1"/>
          <p:nvPr/>
        </p:nvSpPr>
        <p:spPr>
          <a:xfrm>
            <a:off x="6243875" y="8274050"/>
            <a:ext cx="7596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accent1"/>
                </a:solidFill>
              </a:rPr>
              <a:t>=&gt;</a:t>
            </a:r>
            <a:endParaRPr sz="3700">
              <a:solidFill>
                <a:schemeClr val="accent1"/>
              </a:solidFill>
            </a:endParaRPr>
          </a:p>
        </p:txBody>
      </p:sp>
      <p:sp>
        <p:nvSpPr>
          <p:cNvPr id="467" name="Google Shape;467;p50"/>
          <p:cNvSpPr txBox="1"/>
          <p:nvPr/>
        </p:nvSpPr>
        <p:spPr>
          <a:xfrm>
            <a:off x="639575" y="8570375"/>
            <a:ext cx="4541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Use “Confirm empty values” to confirm any other data that is not available.</a:t>
            </a:r>
            <a:endParaRPr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It is not possible to enter/edit data for calculated fields: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System will calculate the value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All parameters need to be entered, the system will not calculate the value if data is missing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E.g.: eligibility of a subject will only be calculated once all inclusion and exclusion criteria questions have been filled in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1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Calculated Fields</a:t>
            </a:r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75" name="Google Shape;4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4000" y="6038850"/>
            <a:ext cx="7071999" cy="14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406400" y="9490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r>
              <a:rPr lang="en-US" sz="48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406400" y="1071965"/>
            <a:ext cx="121920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Enter and Edit Data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Reports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Monitor Data</a:t>
            </a:r>
            <a:endParaRPr sz="18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Manage DCRs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Laboratory Data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Randomise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/ Allocate Treatment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SAE / SADE Form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: Import Data from Tool Suite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Generate ePRO Link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Protocol Deviations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Laboratory Data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1800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CoroPrevention</a:t>
            </a:r>
            <a:r>
              <a:rPr lang="en-US" sz="18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Protocol Deviations</a:t>
            </a: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endParaRPr lang="en-US" sz="20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-212689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endParaRPr sz="26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58" name="Google Shape;5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2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Log forms are forms that are repeating in nature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add a new record, click the “Add” button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There is no limit on the number of records that can be added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2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Log Forms</a:t>
            </a:r>
            <a:endParaRPr/>
          </a:p>
        </p:txBody>
      </p:sp>
      <p:sp>
        <p:nvSpPr>
          <p:cNvPr id="483" name="Google Shape;483;p52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84" name="Google Shape;4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225" y="4578625"/>
            <a:ext cx="8754873" cy="314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3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record will open in portrait mode allowing you to enter the data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system will automatically determine a log number for the record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After data entry, click “Back to list” to return to the list of records for the form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 the “Back” or “Next” buttons to navigate to the previous or next record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3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Log Forms (2)</a:t>
            </a:r>
            <a:endParaRPr/>
          </a:p>
        </p:txBody>
      </p:sp>
      <p:sp>
        <p:nvSpPr>
          <p:cNvPr id="492" name="Google Shape;492;p53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493" name="Google Shape;4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000" y="4196600"/>
            <a:ext cx="8308451" cy="491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4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pencil icon to edit the record, the record will open in portrait mode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trash can icon to delete the record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Log Forms (3)</a:t>
            </a:r>
            <a:endParaRPr/>
          </a:p>
        </p:txBody>
      </p:sp>
      <p:sp>
        <p:nvSpPr>
          <p:cNvPr id="501" name="Google Shape;501;p5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502" name="Google Shape;5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9350" y="4112775"/>
            <a:ext cx="10093602" cy="34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4"/>
          <p:cNvSpPr/>
          <p:nvPr/>
        </p:nvSpPr>
        <p:spPr>
          <a:xfrm>
            <a:off x="9465575" y="6185075"/>
            <a:ext cx="9138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5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arrow to reactivate the deleted record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5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Log Forms (4)</a:t>
            </a:r>
            <a:endParaRPr/>
          </a:p>
        </p:txBody>
      </p:sp>
      <p:sp>
        <p:nvSpPr>
          <p:cNvPr id="510" name="Google Shape;510;p55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511" name="Google Shape;5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362" y="3294324"/>
            <a:ext cx="11836075" cy="41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5"/>
          <p:cNvSpPr/>
          <p:nvPr/>
        </p:nvSpPr>
        <p:spPr>
          <a:xfrm>
            <a:off x="10273050" y="5754275"/>
            <a:ext cx="7596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3" name="Google Shape;51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5"/>
          <p:cNvSpPr txBox="1"/>
          <p:nvPr/>
        </p:nvSpPr>
        <p:spPr>
          <a:xfrm>
            <a:off x="651450" y="7654500"/>
            <a:ext cx="698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Editing data on a record, deleting and reactivating a record will require a reason for change to be provided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3"/>
          <p:cNvSpPr txBox="1">
            <a:spLocks noGrp="1"/>
          </p:cNvSpPr>
          <p:nvPr>
            <p:ph type="title"/>
          </p:nvPr>
        </p:nvSpPr>
        <p:spPr>
          <a:xfrm>
            <a:off x="2004475" y="3612425"/>
            <a:ext cx="66111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Reports</a:t>
            </a:r>
            <a:endParaRPr/>
          </a:p>
        </p:txBody>
      </p:sp>
      <p:sp>
        <p:nvSpPr>
          <p:cNvPr id="585" name="Google Shape;585;p63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586" name="Google Shape;58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4"/>
          <p:cNvSpPr txBox="1">
            <a:spLocks noGrp="1"/>
          </p:cNvSpPr>
          <p:nvPr>
            <p:ph type="body" idx="1"/>
          </p:nvPr>
        </p:nvSpPr>
        <p:spPr>
          <a:xfrm>
            <a:off x="406400" y="1377825"/>
            <a:ext cx="12192000" cy="54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All reports and/or exports available to you can be found: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By clicking Export in the navigation bar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 through the dashboard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desired type of report or export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6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Reports - General</a:t>
            </a:r>
            <a:endParaRPr/>
          </a:p>
        </p:txBody>
      </p:sp>
      <p:sp>
        <p:nvSpPr>
          <p:cNvPr id="593" name="Google Shape;593;p6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594" name="Google Shape;59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200" y="4514225"/>
            <a:ext cx="6272777" cy="4771356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64"/>
          <p:cNvSpPr/>
          <p:nvPr/>
        </p:nvSpPr>
        <p:spPr>
          <a:xfrm>
            <a:off x="870200" y="6518129"/>
            <a:ext cx="2103300" cy="1689300"/>
          </a:xfrm>
          <a:prstGeom prst="roundRect">
            <a:avLst>
              <a:gd name="adj" fmla="val 21932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64"/>
          <p:cNvSpPr/>
          <p:nvPr/>
        </p:nvSpPr>
        <p:spPr>
          <a:xfrm>
            <a:off x="3132675" y="7743776"/>
            <a:ext cx="2831100" cy="1610100"/>
          </a:xfrm>
          <a:prstGeom prst="roundRect">
            <a:avLst>
              <a:gd name="adj" fmla="val 21932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64"/>
          <p:cNvSpPr txBox="1"/>
          <p:nvPr/>
        </p:nvSpPr>
        <p:spPr>
          <a:xfrm>
            <a:off x="8349700" y="4895638"/>
            <a:ext cx="391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reports and exports are categorized in three categories: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Study Management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Study Execution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Reports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Which reports and exports are available to you are depending on your user type.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5"/>
          <p:cNvSpPr txBox="1">
            <a:spLocks noGrp="1"/>
          </p:cNvSpPr>
          <p:nvPr>
            <p:ph type="body" idx="1"/>
          </p:nvPr>
        </p:nvSpPr>
        <p:spPr>
          <a:xfrm>
            <a:off x="406400" y="1377825"/>
            <a:ext cx="12192000" cy="54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Select the desired export / report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Specify the filters if applicable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Select the desired format from the dropdown of available formats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Add Export / Report To Queue to start the creation of the export / report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5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Reports - Generation</a:t>
            </a:r>
            <a:endParaRPr/>
          </a:p>
        </p:txBody>
      </p:sp>
      <p:sp>
        <p:nvSpPr>
          <p:cNvPr id="605" name="Google Shape;605;p65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606" name="Google Shape;60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5"/>
          <p:cNvSpPr/>
          <p:nvPr/>
        </p:nvSpPr>
        <p:spPr>
          <a:xfrm>
            <a:off x="487675" y="6203250"/>
            <a:ext cx="2231700" cy="1831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8" name="Google Shape;60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525" y="4195475"/>
            <a:ext cx="7108264" cy="4960201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5"/>
          <p:cNvSpPr/>
          <p:nvPr/>
        </p:nvSpPr>
        <p:spPr>
          <a:xfrm>
            <a:off x="3386475" y="7559950"/>
            <a:ext cx="2795700" cy="11211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5"/>
          <p:cNvSpPr/>
          <p:nvPr/>
        </p:nvSpPr>
        <p:spPr>
          <a:xfrm>
            <a:off x="3386475" y="5975975"/>
            <a:ext cx="2231700" cy="12213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6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success message pop-up is shown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You will receive an email when the export / report has finished and is available for you to download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Reports - Generation (2)</a:t>
            </a:r>
            <a:endParaRPr/>
          </a:p>
        </p:txBody>
      </p:sp>
      <p:sp>
        <p:nvSpPr>
          <p:cNvPr id="617" name="Google Shape;617;p66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618" name="Google Shape;61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6"/>
          <p:cNvSpPr/>
          <p:nvPr/>
        </p:nvSpPr>
        <p:spPr>
          <a:xfrm>
            <a:off x="487675" y="6203250"/>
            <a:ext cx="2231700" cy="1831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0" name="Google Shape;62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450" y="3886675"/>
            <a:ext cx="10210248" cy="363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7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Before generating the report it is possible to use filters, this will limit the data of your export / report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For most reports and exports, the filters are optional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For some reports a filter is required: e.g. the Data Listing report requires an eCRF to be selected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system will warn you in case a filter needs to be specified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7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Reports - Filters</a:t>
            </a:r>
            <a:endParaRPr/>
          </a:p>
        </p:txBody>
      </p:sp>
      <p:sp>
        <p:nvSpPr>
          <p:cNvPr id="627" name="Google Shape;627;p67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628" name="Google Shape;62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7"/>
          <p:cNvSpPr/>
          <p:nvPr/>
        </p:nvSpPr>
        <p:spPr>
          <a:xfrm>
            <a:off x="487675" y="6203250"/>
            <a:ext cx="2231700" cy="1831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0" name="Google Shape;63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5" y="5182000"/>
            <a:ext cx="5755675" cy="39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7"/>
          <p:cNvSpPr txBox="1"/>
          <p:nvPr/>
        </p:nvSpPr>
        <p:spPr>
          <a:xfrm>
            <a:off x="7310325" y="6610950"/>
            <a:ext cx="460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You can save your filter combinations for future use by providing a title for the filter and clicking “Save”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8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Requested reports / exports are listed in the Downloads section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Navigate through the blue bar or via the dashboard to Downloads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8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Reports - Download</a:t>
            </a:r>
            <a:endParaRPr/>
          </a:p>
        </p:txBody>
      </p:sp>
      <p:sp>
        <p:nvSpPr>
          <p:cNvPr id="638" name="Google Shape;638;p68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639" name="Google Shape;6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8"/>
          <p:cNvSpPr/>
          <p:nvPr/>
        </p:nvSpPr>
        <p:spPr>
          <a:xfrm>
            <a:off x="487675" y="6203250"/>
            <a:ext cx="2231700" cy="1831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1" name="Google Shape;64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925" y="3517100"/>
            <a:ext cx="7831876" cy="540234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8"/>
          <p:cNvSpPr/>
          <p:nvPr/>
        </p:nvSpPr>
        <p:spPr>
          <a:xfrm>
            <a:off x="960850" y="7231525"/>
            <a:ext cx="1885500" cy="457200"/>
          </a:xfrm>
          <a:prstGeom prst="roundRect">
            <a:avLst>
              <a:gd name="adj" fmla="val 21932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68"/>
          <p:cNvSpPr/>
          <p:nvPr/>
        </p:nvSpPr>
        <p:spPr>
          <a:xfrm>
            <a:off x="4024725" y="8705775"/>
            <a:ext cx="2231700" cy="290100"/>
          </a:xfrm>
          <a:prstGeom prst="roundRect">
            <a:avLst>
              <a:gd name="adj" fmla="val 21932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Training Topics per User Type</a:t>
            </a: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3" name="Google Shape;7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" name="Google Shape;74;p9"/>
          <p:cNvGraphicFramePr/>
          <p:nvPr/>
        </p:nvGraphicFramePr>
        <p:xfrm>
          <a:off x="487675" y="2302775"/>
          <a:ext cx="11099800" cy="5181300"/>
        </p:xfrm>
        <a:graphic>
          <a:graphicData uri="http://schemas.openxmlformats.org/drawingml/2006/table">
            <a:tbl>
              <a:tblPr>
                <a:noFill/>
                <a:tableStyleId>{D62B2D4E-D5D3-4CF0-9FB9-0D0D5923FD38}</a:tableStyleId>
              </a:tblPr>
              <a:tblGrid>
                <a:gridCol w="554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accent1"/>
                          </a:solidFill>
                        </a:rPr>
                        <a:t>Training Topic</a:t>
                      </a:r>
                      <a:endParaRPr sz="2000" b="1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accent1"/>
                          </a:solidFill>
                        </a:rPr>
                        <a:t>User Types</a:t>
                      </a:r>
                      <a:endParaRPr sz="2000" b="1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Login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All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Training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All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Navigation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All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Add Subject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Investigator, Site Nurse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Enter and Edit Data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Investigator, Site Nurse, (Lead) CRA, Data Manager, Project Manager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Apply Signature on eCRFs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Investigator</a:t>
                      </a:r>
                      <a:endParaRPr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Reports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All</a:t>
                      </a:r>
                      <a:endParaRPr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Monitor Data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(Lead) CRA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Manage DCRs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(Lead) CRA, Data Manager</a:t>
                      </a:r>
                      <a:endParaRPr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69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Download the desired report / export by clicking the ‘Download Archive’ button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.zip file containing the report / export is saved on your device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 the ‘Delete’ button to delete requests you no longer need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9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Reports - Download (2)</a:t>
            </a:r>
            <a:endParaRPr/>
          </a:p>
        </p:txBody>
      </p:sp>
      <p:sp>
        <p:nvSpPr>
          <p:cNvPr id="650" name="Google Shape;650;p69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 sz="1400" b="1">
              <a:solidFill>
                <a:srgbClr val="888888"/>
              </a:solidFill>
            </a:endParaRPr>
          </a:p>
        </p:txBody>
      </p:sp>
      <p:sp>
        <p:nvSpPr>
          <p:cNvPr id="651" name="Google Shape;651;p69"/>
          <p:cNvSpPr/>
          <p:nvPr/>
        </p:nvSpPr>
        <p:spPr>
          <a:xfrm>
            <a:off x="487675" y="6203250"/>
            <a:ext cx="2231700" cy="1831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69"/>
          <p:cNvSpPr/>
          <p:nvPr/>
        </p:nvSpPr>
        <p:spPr>
          <a:xfrm>
            <a:off x="960850" y="7231525"/>
            <a:ext cx="1885500" cy="457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3" name="Google Shape;65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00" y="3996975"/>
            <a:ext cx="12444600" cy="45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9"/>
          <p:cNvSpPr txBox="1"/>
          <p:nvPr/>
        </p:nvSpPr>
        <p:spPr>
          <a:xfrm>
            <a:off x="487675" y="8560400"/>
            <a:ext cx="9701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If the request returned no data, the export status will show ‘No Data’. It is not possible to download this empty file.</a:t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0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Any requests still being processed by the system will also show up in the list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You can track the progress in the Progress column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If applicable, you can pause or cancel the request in this stage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70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Reports - Download (3)</a:t>
            </a:r>
            <a:endParaRPr/>
          </a:p>
        </p:txBody>
      </p:sp>
      <p:sp>
        <p:nvSpPr>
          <p:cNvPr id="661" name="Google Shape;661;p70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sz="1400" b="1">
              <a:solidFill>
                <a:srgbClr val="888888"/>
              </a:solidFill>
            </a:endParaRPr>
          </a:p>
        </p:txBody>
      </p:sp>
      <p:sp>
        <p:nvSpPr>
          <p:cNvPr id="662" name="Google Shape;662;p70"/>
          <p:cNvSpPr/>
          <p:nvPr/>
        </p:nvSpPr>
        <p:spPr>
          <a:xfrm>
            <a:off x="487675" y="6203250"/>
            <a:ext cx="2231700" cy="1831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0"/>
          <p:cNvSpPr/>
          <p:nvPr/>
        </p:nvSpPr>
        <p:spPr>
          <a:xfrm>
            <a:off x="960850" y="7231525"/>
            <a:ext cx="1885500" cy="457200"/>
          </a:xfrm>
          <a:prstGeom prst="roundRect">
            <a:avLst>
              <a:gd name="adj" fmla="val 21932"/>
            </a:avLst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4" name="Google Shape;66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6" y="3982900"/>
            <a:ext cx="12192000" cy="4399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1"/>
          <p:cNvSpPr txBox="1">
            <a:spLocks noGrp="1"/>
          </p:cNvSpPr>
          <p:nvPr>
            <p:ph type="title"/>
          </p:nvPr>
        </p:nvSpPr>
        <p:spPr>
          <a:xfrm>
            <a:off x="2004475" y="3612425"/>
            <a:ext cx="91788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Monitor Data</a:t>
            </a:r>
            <a:endParaRPr/>
          </a:p>
        </p:txBody>
      </p:sp>
      <p:sp>
        <p:nvSpPr>
          <p:cNvPr id="670" name="Google Shape;670;p71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671" name="Google Shape;67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5" y="3853225"/>
            <a:ext cx="7938258" cy="543234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72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 the subject flow to navigate to a form: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Some forms are not part of a visit (e.g. Informed Consent)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a visit to view its forms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72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Flow</a:t>
            </a:r>
            <a:endParaRPr/>
          </a:p>
        </p:txBody>
      </p:sp>
      <p:sp>
        <p:nvSpPr>
          <p:cNvPr id="679" name="Google Shape;679;p72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680" name="Google Shape;68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2"/>
          <p:cNvSpPr/>
          <p:nvPr/>
        </p:nvSpPr>
        <p:spPr>
          <a:xfrm>
            <a:off x="487675" y="6404400"/>
            <a:ext cx="2185200" cy="3633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75" y="4606325"/>
            <a:ext cx="7885230" cy="4108174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73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 use the subject summary to navigate to a form: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Optionally click a status filter to only view forms for a given data entry status or monitoring status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status icon for the form to access it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73"/>
          <p:cNvSpPr/>
          <p:nvPr/>
        </p:nvSpPr>
        <p:spPr>
          <a:xfrm>
            <a:off x="2194775" y="5121175"/>
            <a:ext cx="2455800" cy="346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73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Subject Summary</a:t>
            </a:r>
            <a:endParaRPr/>
          </a:p>
        </p:txBody>
      </p:sp>
      <p:sp>
        <p:nvSpPr>
          <p:cNvPr id="690" name="Google Shape;690;p73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691" name="Google Shape;69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73"/>
          <p:cNvSpPr txBox="1"/>
          <p:nvPr/>
        </p:nvSpPr>
        <p:spPr>
          <a:xfrm>
            <a:off x="8223625" y="5121175"/>
            <a:ext cx="4122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In the example given, the subject summary is filtered on monitoring status “Requiring monitoring”.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It’s possible to combine the Status and Monitoring filters.</a:t>
            </a:r>
            <a:br>
              <a:rPr lang="en-US" sz="1800"/>
            </a:br>
            <a:endParaRPr sz="1800"/>
          </a:p>
        </p:txBody>
      </p:sp>
      <p:sp>
        <p:nvSpPr>
          <p:cNvPr id="693" name="Google Shape;693;p73"/>
          <p:cNvSpPr/>
          <p:nvPr/>
        </p:nvSpPr>
        <p:spPr>
          <a:xfrm>
            <a:off x="4722975" y="5121175"/>
            <a:ext cx="2370600" cy="346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4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By default, users with monitoring permissions will see Monitoring status in the subject’s flow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toggle button on any form to switch to data entry view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9" name="Google Shape;69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375" y="3741550"/>
            <a:ext cx="9330074" cy="4835824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Monitor Toggle</a:t>
            </a:r>
            <a:endParaRPr/>
          </a:p>
        </p:txBody>
      </p:sp>
      <p:sp>
        <p:nvSpPr>
          <p:cNvPr id="701" name="Google Shape;701;p7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02" name="Google Shape;702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4"/>
          <p:cNvSpPr/>
          <p:nvPr/>
        </p:nvSpPr>
        <p:spPr>
          <a:xfrm>
            <a:off x="3085809" y="3828453"/>
            <a:ext cx="1826700" cy="3069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5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Entry Status Icons indicate the data entry status of a subject/visit/form/block: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p75"/>
          <p:cNvPicPr preferRelativeResize="0"/>
          <p:nvPr/>
        </p:nvPicPr>
        <p:blipFill rotWithShape="1">
          <a:blip r:embed="rId3">
            <a:alphaModFix/>
          </a:blip>
          <a:srcRect b="50226"/>
          <a:stretch/>
        </p:blipFill>
        <p:spPr>
          <a:xfrm>
            <a:off x="633775" y="5634300"/>
            <a:ext cx="2685675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5" y="2965500"/>
            <a:ext cx="2271657" cy="2668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1" name="Google Shape;711;p75"/>
          <p:cNvGraphicFramePr/>
          <p:nvPr/>
        </p:nvGraphicFramePr>
        <p:xfrm>
          <a:off x="633763" y="3116075"/>
          <a:ext cx="10151650" cy="3576900"/>
        </p:xfrm>
        <a:graphic>
          <a:graphicData uri="http://schemas.openxmlformats.org/drawingml/2006/table">
            <a:tbl>
              <a:tblPr>
                <a:noFill/>
                <a:tableStyleId>{D62B2D4E-D5D3-4CF0-9FB9-0D0D5923FD38}</a:tableStyleId>
              </a:tblPr>
              <a:tblGrid>
                <a:gridCol w="275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No data is present.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Data is present, but data entry is not complete.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Invalid data is present: at least one DCR (query) is raised.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All data is present and valid.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At least one DCR (query) has been answered.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Data has been signed.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12" name="Google Shape;712;p75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Entry Status Icons</a:t>
            </a:r>
            <a:endParaRPr/>
          </a:p>
        </p:txBody>
      </p:sp>
      <p:sp>
        <p:nvSpPr>
          <p:cNvPr id="713" name="Google Shape;713;p75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14" name="Google Shape;714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6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Monitoring Status Icons indicate the data entry status of a subject/visit/form/block: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175" y="3116075"/>
            <a:ext cx="675868" cy="2980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21" name="Google Shape;721;p76"/>
          <p:cNvGraphicFramePr/>
          <p:nvPr/>
        </p:nvGraphicFramePr>
        <p:xfrm>
          <a:off x="1490663" y="3116075"/>
          <a:ext cx="10151650" cy="2980750"/>
        </p:xfrm>
        <a:graphic>
          <a:graphicData uri="http://schemas.openxmlformats.org/drawingml/2006/table">
            <a:tbl>
              <a:tblPr>
                <a:noFill/>
                <a:tableStyleId>{D62B2D4E-D5D3-4CF0-9FB9-0D0D5923FD38}</a:tableStyleId>
              </a:tblPr>
              <a:tblGrid>
                <a:gridCol w="9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Not monitored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Requiring monitoring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Modified after monitoring (the data was updated after monitoring)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Monitored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Closed (data manager closed the eCRF for monitoring)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2" name="Google Shape;722;p76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Monitoring Status Icons</a:t>
            </a:r>
            <a:endParaRPr/>
          </a:p>
        </p:txBody>
      </p:sp>
      <p:sp>
        <p:nvSpPr>
          <p:cNvPr id="723" name="Google Shape;723;p76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24" name="Google Shape;72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7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perform data verification (monitoring), the Show monitoring status toggle needs to be 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monitoring status icon of the block you want to monitor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Monitor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7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Monitor Block</a:t>
            </a:r>
            <a:endParaRPr/>
          </a:p>
        </p:txBody>
      </p:sp>
      <p:sp>
        <p:nvSpPr>
          <p:cNvPr id="731" name="Google Shape;731;p77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32" name="Google Shape;73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25" y="4615100"/>
            <a:ext cx="7690250" cy="40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77"/>
          <p:cNvSpPr/>
          <p:nvPr/>
        </p:nvSpPr>
        <p:spPr>
          <a:xfrm>
            <a:off x="1914850" y="5950900"/>
            <a:ext cx="365400" cy="27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5" name="Google Shape;735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7575" y="4733875"/>
            <a:ext cx="4971300" cy="33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77"/>
          <p:cNvSpPr/>
          <p:nvPr/>
        </p:nvSpPr>
        <p:spPr>
          <a:xfrm>
            <a:off x="7926975" y="6391950"/>
            <a:ext cx="13101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5" y="2986577"/>
            <a:ext cx="9858727" cy="566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78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status of the block changes to “Monitored”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8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Monitor Block (2)</a:t>
            </a:r>
            <a:endParaRPr/>
          </a:p>
        </p:txBody>
      </p:sp>
      <p:sp>
        <p:nvSpPr>
          <p:cNvPr id="744" name="Google Shape;744;p78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45" name="Google Shape;74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78"/>
          <p:cNvSpPr/>
          <p:nvPr/>
        </p:nvSpPr>
        <p:spPr>
          <a:xfrm>
            <a:off x="487675" y="4419600"/>
            <a:ext cx="570900" cy="343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Training Topics per User Type (2)</a:t>
            </a:r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1" name="Google Shape;8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2" name="Google Shape;82;p10"/>
          <p:cNvGraphicFramePr/>
          <p:nvPr/>
        </p:nvGraphicFramePr>
        <p:xfrm>
          <a:off x="487675" y="2302775"/>
          <a:ext cx="11099800" cy="5486100"/>
        </p:xfrm>
        <a:graphic>
          <a:graphicData uri="http://schemas.openxmlformats.org/drawingml/2006/table">
            <a:tbl>
              <a:tblPr>
                <a:noFill/>
                <a:tableStyleId>{D62B2D4E-D5D3-4CF0-9FB9-0D0D5923FD38}</a:tableStyleId>
              </a:tblPr>
              <a:tblGrid>
                <a:gridCol w="554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accent1"/>
                          </a:solidFill>
                        </a:rPr>
                        <a:t>Training Topic</a:t>
                      </a:r>
                      <a:endParaRPr sz="2000" b="1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accent1"/>
                          </a:solidFill>
                        </a:rPr>
                        <a:t>User Types</a:t>
                      </a:r>
                      <a:endParaRPr sz="2000" b="1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Forgot Password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All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Reset 2FA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All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 err="1"/>
                        <a:t>CoroPrevention</a:t>
                      </a:r>
                      <a:r>
                        <a:rPr lang="en-US" sz="2000" dirty="0"/>
                        <a:t> - Laboratory Data</a:t>
                      </a:r>
                      <a:endParaRPr sz="20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All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CoroPrevention - Randomise / Allocate Treatment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Investigator, Site Nurse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CoroPrevention - SAE / SADE Form</a:t>
                      </a:r>
                      <a:endParaRPr sz="20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Investigator, Site Nurse</a:t>
                      </a:r>
                      <a:endParaRPr sz="200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CoroPrevention - Import Data from Tool Suite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Investigator, Site Nurse</a:t>
                      </a:r>
                      <a:endParaRPr sz="2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Generate ePRO Link</a:t>
                      </a:r>
                      <a:endParaRPr sz="20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>
                          <a:solidFill>
                            <a:schemeClr val="dk1"/>
                          </a:solidFill>
                        </a:rPr>
                        <a:t>Investigator, Site Nurse</a:t>
                      </a:r>
                      <a:endParaRPr sz="2000"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Protocol Deviations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(Lead) CRA, Data Manager, Project Manager, Investigator, Site Nurse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highlight>
                            <a:srgbClr val="EA9999"/>
                          </a:highlight>
                        </a:rPr>
                        <a:t>Endpoint Adjudication</a:t>
                      </a:r>
                      <a:endParaRPr sz="2000">
                        <a:highlight>
                          <a:srgbClr val="EA9999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highlight>
                            <a:srgbClr val="EA9999"/>
                          </a:highlight>
                        </a:rPr>
                        <a:t>CEC User, CEC Chair</a:t>
                      </a:r>
                      <a:endParaRPr sz="2000" dirty="0">
                        <a:highlight>
                          <a:srgbClr val="EA9999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9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monitor all fields on an eCRF at once, click the Monitor button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9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Monitor eCRF</a:t>
            </a:r>
            <a:endParaRPr/>
          </a:p>
        </p:txBody>
      </p:sp>
      <p:sp>
        <p:nvSpPr>
          <p:cNvPr id="753" name="Google Shape;753;p79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54" name="Google Shape;75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00" y="3625924"/>
            <a:ext cx="6095999" cy="3687612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79"/>
          <p:cNvSpPr/>
          <p:nvPr/>
        </p:nvSpPr>
        <p:spPr>
          <a:xfrm>
            <a:off x="5249900" y="4123650"/>
            <a:ext cx="509100" cy="365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7" name="Google Shape;757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7168" y="5142625"/>
            <a:ext cx="6297633" cy="387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80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Monitoring is possible for all blocks/eCRFs with one of following statuses: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Not monitored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Requiring monitoring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Modified after monitoring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As a monitor you are expected to monitor the blocks/eCRFs with status Requiring monitoring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80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General</a:t>
            </a:r>
            <a:endParaRPr/>
          </a:p>
        </p:txBody>
      </p:sp>
      <p:sp>
        <p:nvSpPr>
          <p:cNvPr id="764" name="Google Shape;764;p80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65" name="Google Shape;76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1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block can only be monitored if no data is missing: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81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Preconditions</a:t>
            </a:r>
            <a:endParaRPr/>
          </a:p>
        </p:txBody>
      </p:sp>
      <p:sp>
        <p:nvSpPr>
          <p:cNvPr id="772" name="Google Shape;772;p81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73" name="Google Shape;77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750" y="3043223"/>
            <a:ext cx="11324585" cy="4379437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81"/>
          <p:cNvSpPr txBox="1"/>
          <p:nvPr/>
        </p:nvSpPr>
        <p:spPr>
          <a:xfrm>
            <a:off x="1061425" y="8173725"/>
            <a:ext cx="755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Blocks that have been confirmed as empty can also be monitored</a:t>
            </a:r>
            <a:endParaRPr sz="1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2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 entire eCRF can only be monitored if no data is missing in any of its blocks: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82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Preconditions (2)</a:t>
            </a:r>
            <a:endParaRPr/>
          </a:p>
        </p:txBody>
      </p:sp>
      <p:sp>
        <p:nvSpPr>
          <p:cNvPr id="782" name="Google Shape;782;p82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83" name="Google Shape;78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674" y="3077325"/>
            <a:ext cx="10347500" cy="50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82"/>
          <p:cNvSpPr txBox="1"/>
          <p:nvPr/>
        </p:nvSpPr>
        <p:spPr>
          <a:xfrm>
            <a:off x="891175" y="8632650"/>
            <a:ext cx="7392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Blocks that have been confirmed as empty can also be monitored</a:t>
            </a:r>
            <a:endParaRPr sz="1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3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Site can make modifications to monitored data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block, eCRF and subject receive status “Modified after monitoring”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83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Updates After Monitoring</a:t>
            </a:r>
            <a:endParaRPr/>
          </a:p>
        </p:txBody>
      </p:sp>
      <p:sp>
        <p:nvSpPr>
          <p:cNvPr id="792" name="Google Shape;792;p83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793" name="Google Shape;79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6075" y="3636550"/>
            <a:ext cx="9952650" cy="4398024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83"/>
          <p:cNvSpPr/>
          <p:nvPr/>
        </p:nvSpPr>
        <p:spPr>
          <a:xfrm>
            <a:off x="3512700" y="5010350"/>
            <a:ext cx="396000" cy="273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6" name="Google Shape;796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32875" y="2645800"/>
            <a:ext cx="476250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83"/>
          <p:cNvSpPr txBox="1"/>
          <p:nvPr/>
        </p:nvSpPr>
        <p:spPr>
          <a:xfrm>
            <a:off x="891175" y="8632650"/>
            <a:ext cx="772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When these modifications are monitored again, status will change to “Monitored”</a:t>
            </a:r>
            <a:endParaRPr sz="1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4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Data Manager can close eCRFs for monitoring e.g. if no data is expected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Monitoring is not possible in this case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3" name="Google Shape;80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5" y="3775273"/>
            <a:ext cx="11159026" cy="51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8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Monitor Data - Closed for Monitoring</a:t>
            </a:r>
            <a:endParaRPr/>
          </a:p>
        </p:txBody>
      </p:sp>
      <p:sp>
        <p:nvSpPr>
          <p:cNvPr id="805" name="Google Shape;805;p8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06" name="Google Shape;80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1233" y="2649223"/>
            <a:ext cx="440267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5"/>
          <p:cNvSpPr txBox="1">
            <a:spLocks noGrp="1"/>
          </p:cNvSpPr>
          <p:nvPr>
            <p:ph type="title"/>
          </p:nvPr>
        </p:nvSpPr>
        <p:spPr>
          <a:xfrm>
            <a:off x="2004475" y="3612425"/>
            <a:ext cx="91788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Manage DCRs</a:t>
            </a:r>
            <a:endParaRPr/>
          </a:p>
        </p:txBody>
      </p:sp>
      <p:sp>
        <p:nvSpPr>
          <p:cNvPr id="813" name="Google Shape;813;p85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14" name="Google Shape;8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6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CRA, Lead CRA and Data Manager can manually create a DCR (query) on a data field or eCRF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CRA and Lead CRA can only provide a response to or close a DCR that was raised by a CRA or Lead CRA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Data Manager can only provide a response to or close a DCR that was raised by a Data Manager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Auto-DCRs can only be closed by the system (when conditions are satisfied) or manually by a Data Manager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86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DCR Workflow</a:t>
            </a:r>
            <a:endParaRPr/>
          </a:p>
        </p:txBody>
      </p:sp>
      <p:sp>
        <p:nvSpPr>
          <p:cNvPr id="821" name="Google Shape;821;p86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22" name="Google Shape;82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475" y="5732275"/>
            <a:ext cx="7429126" cy="34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87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CRA, Lead CRA and Data Manager can manually create a DCR (query) on a data field: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Hover over the field,      appears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      to add a DCR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87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Create DCR on block</a:t>
            </a:r>
            <a:endParaRPr/>
          </a:p>
        </p:txBody>
      </p:sp>
      <p:sp>
        <p:nvSpPr>
          <p:cNvPr id="830" name="Google Shape;830;p87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31" name="Google Shape;83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5" y="4384800"/>
            <a:ext cx="8236752" cy="4770876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87"/>
          <p:cNvSpPr/>
          <p:nvPr/>
        </p:nvSpPr>
        <p:spPr>
          <a:xfrm>
            <a:off x="1431675" y="7489450"/>
            <a:ext cx="323700" cy="273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4" name="Google Shape;834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9977" y="3219875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6102" y="3696125"/>
            <a:ext cx="476250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8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Enter the data clarification request and click Save to confirm or Cancel to return to the form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88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Create DCR on block (2)</a:t>
            </a:r>
            <a:endParaRPr/>
          </a:p>
        </p:txBody>
      </p:sp>
      <p:sp>
        <p:nvSpPr>
          <p:cNvPr id="842" name="Google Shape;842;p88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43" name="Google Shape;84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5" y="4876792"/>
            <a:ext cx="6014723" cy="239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7741" y="4830813"/>
            <a:ext cx="5000658" cy="320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>
            <a:spLocks noGrp="1"/>
          </p:cNvSpPr>
          <p:nvPr>
            <p:ph type="title"/>
          </p:nvPr>
        </p:nvSpPr>
        <p:spPr>
          <a:xfrm>
            <a:off x="2004475" y="3612425"/>
            <a:ext cx="83283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Enter and Edit Data</a:t>
            </a:r>
            <a:endParaRPr/>
          </a:p>
        </p:txBody>
      </p:sp>
      <p:sp>
        <p:nvSpPr>
          <p:cNvPr id="339" name="Google Shape;339;p37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340" name="Google Shape;3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5" y="4215749"/>
            <a:ext cx="9902802" cy="35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89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CRA, Lead CRA and Data Manager can manually create a DCR (query) on an entire eCRF: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“Add Manual DCR” button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89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Create DCR on eCRF</a:t>
            </a:r>
            <a:endParaRPr/>
          </a:p>
        </p:txBody>
      </p:sp>
      <p:sp>
        <p:nvSpPr>
          <p:cNvPr id="853" name="Google Shape;853;p89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54" name="Google Shape;854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89"/>
          <p:cNvSpPr/>
          <p:nvPr/>
        </p:nvSpPr>
        <p:spPr>
          <a:xfrm>
            <a:off x="8221500" y="7194125"/>
            <a:ext cx="12126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90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Enter the data clarification request and click Save to confirm or Cancel to return to the form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eCRF DCRs are shown by clicking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DCR button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These do not appear on a field itself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277550"/>
            <a:ext cx="8310850" cy="2618133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2" name="Google Shape;862;p90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Create DCR on eCRF (2)</a:t>
            </a:r>
            <a:endParaRPr/>
          </a:p>
        </p:txBody>
      </p:sp>
      <p:sp>
        <p:nvSpPr>
          <p:cNvPr id="863" name="Google Shape;863;p90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64" name="Google Shape;86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90"/>
          <p:cNvSpPr/>
          <p:nvPr/>
        </p:nvSpPr>
        <p:spPr>
          <a:xfrm>
            <a:off x="7028075" y="6434325"/>
            <a:ext cx="680700" cy="384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6" name="Google Shape;866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1200" y="3985025"/>
            <a:ext cx="5461573" cy="21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1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4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site (Study Nurse, Investigator) can provide an answer to a DCR: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Indicated by the Answered DCR icon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icon to open the DCR and view the response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91"/>
          <p:cNvSpPr/>
          <p:nvPr/>
        </p:nvSpPr>
        <p:spPr>
          <a:xfrm>
            <a:off x="1617425" y="6470500"/>
            <a:ext cx="445500" cy="384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3" name="Google Shape;873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75" y="4249775"/>
            <a:ext cx="4776933" cy="3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91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Answered DCR</a:t>
            </a:r>
            <a:endParaRPr/>
          </a:p>
        </p:txBody>
      </p:sp>
      <p:sp>
        <p:nvSpPr>
          <p:cNvPr id="875" name="Google Shape;875;p91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76" name="Google Shape;876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6208" y="2743925"/>
            <a:ext cx="6477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6401" y="4322625"/>
            <a:ext cx="5502477" cy="358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2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4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re-open the DCR to the site, provide a response and click Save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92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Re-open a DCR</a:t>
            </a:r>
            <a:endParaRPr/>
          </a:p>
        </p:txBody>
      </p:sp>
      <p:sp>
        <p:nvSpPr>
          <p:cNvPr id="885" name="Google Shape;885;p92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86" name="Google Shape;88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5" y="3264900"/>
            <a:ext cx="5839228" cy="378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7375" y="3264901"/>
            <a:ext cx="4665244" cy="364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3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4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If the DCR is resolved, tick Close this DCR and click Save.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It is possible to provide a response when closing a DCR, this is not required.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93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Close a DCR</a:t>
            </a:r>
            <a:endParaRPr/>
          </a:p>
        </p:txBody>
      </p:sp>
      <p:sp>
        <p:nvSpPr>
          <p:cNvPr id="895" name="Google Shape;895;p93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896" name="Google Shape;89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5" y="3880175"/>
            <a:ext cx="6406799" cy="478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9250" y="4336824"/>
            <a:ext cx="5339626" cy="33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93"/>
          <p:cNvSpPr/>
          <p:nvPr/>
        </p:nvSpPr>
        <p:spPr>
          <a:xfrm>
            <a:off x="839325" y="7306750"/>
            <a:ext cx="1006500" cy="384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2000" y="3753500"/>
            <a:ext cx="9310815" cy="4072801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94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4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DCR button on top of the page or the data entry status icon of a block to open the DCRs for the page/block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Toggle Show closed data clarification requests to include closed DCRs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View DCRs</a:t>
            </a:r>
            <a:endParaRPr/>
          </a:p>
        </p:txBody>
      </p:sp>
      <p:sp>
        <p:nvSpPr>
          <p:cNvPr id="907" name="Google Shape;907;p9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908" name="Google Shape;90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94"/>
          <p:cNvSpPr/>
          <p:nvPr/>
        </p:nvSpPr>
        <p:spPr>
          <a:xfrm>
            <a:off x="1418400" y="5597600"/>
            <a:ext cx="2707500" cy="384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95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4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see all DCRs for the location you’re working in, click DCR in the navigation bar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 the filters to search for specific DCRs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95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DCRs Overview</a:t>
            </a:r>
            <a:endParaRPr/>
          </a:p>
        </p:txBody>
      </p:sp>
      <p:sp>
        <p:nvSpPr>
          <p:cNvPr id="916" name="Google Shape;916;p95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917" name="Google Shape;91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450" y="3852400"/>
            <a:ext cx="11351373" cy="5204569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5"/>
          <p:cNvSpPr/>
          <p:nvPr/>
        </p:nvSpPr>
        <p:spPr>
          <a:xfrm>
            <a:off x="11043200" y="3852400"/>
            <a:ext cx="832500" cy="384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96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4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This includes system-generated DCRs and manual DCRs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Closed and autoclosed DCRs are also listed here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Download this list through Export &gt; Study Management Data Export &gt; DCRs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96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Manage DCRs - DCRs Overview (2)</a:t>
            </a:r>
            <a:endParaRPr/>
          </a:p>
        </p:txBody>
      </p:sp>
      <p:sp>
        <p:nvSpPr>
          <p:cNvPr id="925" name="Google Shape;925;p96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926" name="Google Shape;92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0" y="3158125"/>
            <a:ext cx="11351373" cy="5204569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96"/>
          <p:cNvSpPr/>
          <p:nvPr/>
        </p:nvSpPr>
        <p:spPr>
          <a:xfrm>
            <a:off x="9504075" y="5872475"/>
            <a:ext cx="615300" cy="384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04"/>
          <p:cNvSpPr txBox="1">
            <a:spLocks noGrp="1"/>
          </p:cNvSpPr>
          <p:nvPr>
            <p:ph type="title"/>
          </p:nvPr>
        </p:nvSpPr>
        <p:spPr>
          <a:xfrm>
            <a:off x="2004475" y="3612425"/>
            <a:ext cx="91788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Laboratory Data</a:t>
            </a:r>
            <a:endParaRPr/>
          </a:p>
        </p:txBody>
      </p:sp>
      <p:sp>
        <p:nvSpPr>
          <p:cNvPr id="999" name="Google Shape;999;p10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1000" name="Google Shape;100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05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trial contains two types of laboratory data forms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Blood Sampling - Basic Laboratory Assessments and CoroPredict Score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Blood Sampling: Sub-study for Future Research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■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Only if Informed Consent for Blood Sampling Sub-study for Future Research is given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Compliance Assessments results are not collected in EDC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05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Laboratory Data - General</a:t>
            </a:r>
            <a:endParaRPr/>
          </a:p>
        </p:txBody>
      </p:sp>
      <p:sp>
        <p:nvSpPr>
          <p:cNvPr id="1007" name="Google Shape;1007;p105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1008" name="Google Shape;100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125" y="3892375"/>
            <a:ext cx="8131625" cy="45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8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 the subject flow to navigate to a form: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Some forms are not part of a visit (e.g. Informed Consent)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a visit to view its forms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8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Flow</a:t>
            </a:r>
            <a:endParaRPr/>
          </a:p>
        </p:txBody>
      </p:sp>
      <p:sp>
        <p:nvSpPr>
          <p:cNvPr id="348" name="Google Shape;348;p38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349" name="Google Shape;3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8"/>
          <p:cNvSpPr/>
          <p:nvPr/>
        </p:nvSpPr>
        <p:spPr>
          <a:xfrm>
            <a:off x="726125" y="6289900"/>
            <a:ext cx="2185200" cy="573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06"/>
          <p:cNvSpPr txBox="1">
            <a:spLocks noGrp="1"/>
          </p:cNvSpPr>
          <p:nvPr>
            <p:ph type="body" idx="1"/>
          </p:nvPr>
        </p:nvSpPr>
        <p:spPr>
          <a:xfrm>
            <a:off x="406400" y="2075600"/>
            <a:ext cx="121920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Blood Sampling results are provided by the central lab and uploaded automatically to the eCRF within the subject’s visit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 least the following data should be entered into EDC to enable this: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Subject needs to be created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Year of birth and Sex on Demographics form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Visit Date (visits except Enrolment V1)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Was a sample taken?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○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Sample barcode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106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Blood Sampling - Basic Laboratory Assessments and CoroPredict Score </a:t>
            </a:r>
            <a:endParaRPr/>
          </a:p>
        </p:txBody>
      </p:sp>
      <p:sp>
        <p:nvSpPr>
          <p:cNvPr id="1015" name="Google Shape;1015;p106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1016" name="Google Shape;1016;p106"/>
          <p:cNvPicPr preferRelativeResize="0"/>
          <p:nvPr/>
        </p:nvPicPr>
        <p:blipFill rotWithShape="1">
          <a:blip r:embed="rId3">
            <a:alphaModFix/>
          </a:blip>
          <a:srcRect l="16936" t="6576"/>
          <a:stretch/>
        </p:blipFill>
        <p:spPr>
          <a:xfrm>
            <a:off x="5244550" y="5500400"/>
            <a:ext cx="7607849" cy="37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06"/>
          <p:cNvSpPr txBox="1"/>
          <p:nvPr/>
        </p:nvSpPr>
        <p:spPr>
          <a:xfrm>
            <a:off x="335800" y="6747550"/>
            <a:ext cx="4477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laboratory assessments details for a subject-visit can only be uploaded if the above data has been completed in EDC.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lab results will appear automatically once they’ve been made available.</a:t>
            </a:r>
            <a:endParaRPr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07"/>
          <p:cNvSpPr txBox="1">
            <a:spLocks noGrp="1"/>
          </p:cNvSpPr>
          <p:nvPr>
            <p:ph type="body" idx="1"/>
          </p:nvPr>
        </p:nvSpPr>
        <p:spPr>
          <a:xfrm>
            <a:off x="406400" y="2075600"/>
            <a:ext cx="121920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Only applicable for </a:t>
            </a:r>
            <a:r>
              <a:rPr lang="en-US" sz="26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Finnish</a:t>
            </a: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sites - </a:t>
            </a:r>
            <a:r>
              <a:rPr lang="en-US" sz="26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Biobank</a:t>
            </a: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subjects in </a:t>
            </a:r>
            <a:r>
              <a:rPr lang="en-US" sz="26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Enrolment V1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Indicate in the subject’s eCRF that the subject is a biobank subject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 “Add Blood Sample Record” button appears, click the button to add a laboratory assessment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Complete the available details for the assessment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Test name and Unit appear automatically when </a:t>
            </a: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Test code is selected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Repeat for each available assessment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107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400">
                <a:solidFill>
                  <a:schemeClr val="accent1"/>
                </a:solidFill>
              </a:rPr>
              <a:t>Blood Sampling - Basic Laboratory Assessments and CoroPredict Score - Biobank Subjects  </a:t>
            </a:r>
            <a:endParaRPr sz="5600"/>
          </a:p>
        </p:txBody>
      </p:sp>
      <p:sp>
        <p:nvSpPr>
          <p:cNvPr id="1024" name="Google Shape;1024;p107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1025" name="Google Shape;102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1925" y="3915950"/>
            <a:ext cx="3957899" cy="519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257825"/>
            <a:ext cx="8067127" cy="2853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07"/>
          <p:cNvSpPr/>
          <p:nvPr/>
        </p:nvSpPr>
        <p:spPr>
          <a:xfrm>
            <a:off x="6236500" y="6381550"/>
            <a:ext cx="1631700" cy="321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08"/>
          <p:cNvSpPr txBox="1">
            <a:spLocks noGrp="1"/>
          </p:cNvSpPr>
          <p:nvPr>
            <p:ph type="body" idx="1"/>
          </p:nvPr>
        </p:nvSpPr>
        <p:spPr>
          <a:xfrm>
            <a:off x="406400" y="2075600"/>
            <a:ext cx="121920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Only if Informed Consent for Blood Sampling Sub-study for Future Research is given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Complete whether the sample was taken and if so, the date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Sample barcodes will be derived from the Blood Sampling - Basic Laboratory Assessments and CoroPredict Score form within the same visit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b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3" name="Google Shape;103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00" y="4972725"/>
            <a:ext cx="7319023" cy="431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108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Blood Sampling: Sub-study for Future Research</a:t>
            </a:r>
            <a:endParaRPr/>
          </a:p>
        </p:txBody>
      </p:sp>
      <p:sp>
        <p:nvSpPr>
          <p:cNvPr id="1035" name="Google Shape;1035;p108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1036" name="Google Shape;103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108"/>
          <p:cNvSpPr txBox="1"/>
          <p:nvPr/>
        </p:nvSpPr>
        <p:spPr>
          <a:xfrm>
            <a:off x="10425150" y="5308525"/>
            <a:ext cx="190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08"/>
          <p:cNvSpPr txBox="1"/>
          <p:nvPr/>
        </p:nvSpPr>
        <p:spPr>
          <a:xfrm>
            <a:off x="8615650" y="5795675"/>
            <a:ext cx="3581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Visit Date needs to be completed to trigger this form for the visit.</a:t>
            </a:r>
            <a:br>
              <a:rPr lang="en-US" sz="1800"/>
            </a:b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Visit Date needs to be after or equal to the date of informed consent for the sub-study.</a:t>
            </a:r>
            <a:endParaRPr sz="18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30"/>
          <p:cNvSpPr txBox="1">
            <a:spLocks noGrp="1"/>
          </p:cNvSpPr>
          <p:nvPr>
            <p:ph type="title"/>
          </p:nvPr>
        </p:nvSpPr>
        <p:spPr>
          <a:xfrm>
            <a:off x="2004475" y="3612425"/>
            <a:ext cx="91788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Protocol Deviations</a:t>
            </a:r>
            <a:endParaRPr/>
          </a:p>
        </p:txBody>
      </p:sp>
      <p:sp>
        <p:nvSpPr>
          <p:cNvPr id="1240" name="Google Shape;1240;p130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1241" name="Google Shape;1241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31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Any protocol deviations (PDs) on subject are to be collected on the Protocol Deviations Log.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PDs can be manually created or automatically generated based on predefined conditions. Automatic PDs have “System” as reporter.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7" name="Google Shape;124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75" y="4307850"/>
            <a:ext cx="10416579" cy="477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31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Protocol Deviations - Log</a:t>
            </a:r>
            <a:endParaRPr/>
          </a:p>
        </p:txBody>
      </p:sp>
      <p:sp>
        <p:nvSpPr>
          <p:cNvPr id="1249" name="Google Shape;1249;p131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 sz="1400" b="1">
              <a:solidFill>
                <a:srgbClr val="888888"/>
              </a:solidFill>
            </a:endParaRPr>
          </a:p>
        </p:txBody>
      </p:sp>
      <p:sp>
        <p:nvSpPr>
          <p:cNvPr id="1250" name="Google Shape;1250;p131"/>
          <p:cNvSpPr txBox="1"/>
          <p:nvPr/>
        </p:nvSpPr>
        <p:spPr>
          <a:xfrm>
            <a:off x="11421500" y="6091475"/>
            <a:ext cx="133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32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Add Protocol Deviation to create a new PD for a subject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PD number and Date reported will be set by the system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Complete fields Reporter, Category, Description, Action Taken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If the PD is ready to be submitted, tick Submit to sponsor?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6" name="Google Shape;1256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32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Protocol Deviations - Create</a:t>
            </a:r>
            <a:endParaRPr/>
          </a:p>
        </p:txBody>
      </p:sp>
      <p:sp>
        <p:nvSpPr>
          <p:cNvPr id="1258" name="Google Shape;1258;p132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 sz="1400" b="1">
              <a:solidFill>
                <a:srgbClr val="888888"/>
              </a:solidFill>
            </a:endParaRPr>
          </a:p>
        </p:txBody>
      </p:sp>
      <p:sp>
        <p:nvSpPr>
          <p:cNvPr id="1259" name="Google Shape;1259;p132"/>
          <p:cNvSpPr txBox="1"/>
          <p:nvPr/>
        </p:nvSpPr>
        <p:spPr>
          <a:xfrm>
            <a:off x="11421500" y="6091475"/>
            <a:ext cx="133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32"/>
          <p:cNvSpPr txBox="1"/>
          <p:nvPr/>
        </p:nvSpPr>
        <p:spPr>
          <a:xfrm>
            <a:off x="7704975" y="4405425"/>
            <a:ext cx="4677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Ticking Submit to sponsor? triggers an email notification to the sponsor.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sponsor will complete the other fields of this PD record.</a:t>
            </a:r>
            <a:endParaRPr sz="1800"/>
          </a:p>
        </p:txBody>
      </p:sp>
      <p:pic>
        <p:nvPicPr>
          <p:cNvPr id="1261" name="Google Shape;1261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550" y="3970325"/>
            <a:ext cx="6265301" cy="509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33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Created by the system based on predefined data conditions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Fields PD number, Date reported, Reporter, Category, Description and Sponsor Classification are automatically set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Complete Action taken and if the PD is ready to be submitted, tick Submit to sponsor?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133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Protocol Deviations - Automatic PDs</a:t>
            </a:r>
            <a:endParaRPr/>
          </a:p>
        </p:txBody>
      </p:sp>
      <p:sp>
        <p:nvSpPr>
          <p:cNvPr id="1269" name="Google Shape;1269;p133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 sz="1400" b="1">
              <a:solidFill>
                <a:srgbClr val="888888"/>
              </a:solidFill>
            </a:endParaRPr>
          </a:p>
        </p:txBody>
      </p:sp>
      <p:sp>
        <p:nvSpPr>
          <p:cNvPr id="1270" name="Google Shape;1270;p133"/>
          <p:cNvSpPr txBox="1"/>
          <p:nvPr/>
        </p:nvSpPr>
        <p:spPr>
          <a:xfrm>
            <a:off x="11421500" y="6091475"/>
            <a:ext cx="133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33"/>
          <p:cNvSpPr txBox="1"/>
          <p:nvPr/>
        </p:nvSpPr>
        <p:spPr>
          <a:xfrm>
            <a:off x="8081575" y="6091475"/>
            <a:ext cx="4677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Ticking Submit to sponsor? triggers an email notification to the sponsor.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sponsor will complete the other fields of this PD record.</a:t>
            </a:r>
            <a:endParaRPr sz="1800"/>
          </a:p>
        </p:txBody>
      </p:sp>
      <p:pic>
        <p:nvPicPr>
          <p:cNvPr id="1272" name="Google Shape;1272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250" y="3913475"/>
            <a:ext cx="4120426" cy="52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34"/>
          <p:cNvSpPr txBox="1">
            <a:spLocks noGrp="1"/>
          </p:cNvSpPr>
          <p:nvPr>
            <p:ph type="body" idx="1"/>
          </p:nvPr>
        </p:nvSpPr>
        <p:spPr>
          <a:xfrm>
            <a:off x="406400" y="15912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PD that is submitted will be evaluated by the sponsor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evaluation is final when fields Discarded by sponsor? and Closed by sponsor? have been completed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closed PD can no longer be edited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34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Protocol Deviations - Sponsor Evaluation</a:t>
            </a:r>
            <a:endParaRPr/>
          </a:p>
        </p:txBody>
      </p:sp>
      <p:sp>
        <p:nvSpPr>
          <p:cNvPr id="1279" name="Google Shape;1279;p134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 sz="1400" b="1">
              <a:solidFill>
                <a:srgbClr val="888888"/>
              </a:solidFill>
            </a:endParaRPr>
          </a:p>
        </p:txBody>
      </p:sp>
      <p:sp>
        <p:nvSpPr>
          <p:cNvPr id="1280" name="Google Shape;1280;p134"/>
          <p:cNvSpPr txBox="1"/>
          <p:nvPr/>
        </p:nvSpPr>
        <p:spPr>
          <a:xfrm>
            <a:off x="11421500" y="6091475"/>
            <a:ext cx="133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34"/>
          <p:cNvSpPr txBox="1"/>
          <p:nvPr/>
        </p:nvSpPr>
        <p:spPr>
          <a:xfrm>
            <a:off x="1583200" y="5368013"/>
            <a:ext cx="5316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If Sponsor classification = Important, additional sponsor fields will be displayed: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Sponsor description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Root cause and impact assessment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Corrective action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Preventative action</a:t>
            </a:r>
            <a:endParaRPr sz="1800"/>
          </a:p>
        </p:txBody>
      </p:sp>
      <p:pic>
        <p:nvPicPr>
          <p:cNvPr id="1282" name="Google Shape;1282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9549" y="3227025"/>
            <a:ext cx="4282101" cy="58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150" y="4423625"/>
            <a:ext cx="5521226" cy="4258464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9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 use the subject summary to navigate to a form: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Optionally click a status filter to only view forms for a given data entry status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Click the status icon for the form to access it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9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Subject Summary</a:t>
            </a:r>
            <a:endParaRPr/>
          </a:p>
        </p:txBody>
      </p:sp>
      <p:sp>
        <p:nvSpPr>
          <p:cNvPr id="358" name="Google Shape;358;p39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359" name="Google Shape;3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9"/>
          <p:cNvSpPr/>
          <p:nvPr/>
        </p:nvSpPr>
        <p:spPr>
          <a:xfrm>
            <a:off x="2358700" y="4706400"/>
            <a:ext cx="1848600" cy="457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9"/>
          <p:cNvSpPr txBox="1"/>
          <p:nvPr/>
        </p:nvSpPr>
        <p:spPr>
          <a:xfrm>
            <a:off x="8223625" y="5121175"/>
            <a:ext cx="4122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In the example given, the subject summary is filtered on entry status “Empty” and “Incomplete”.</a:t>
            </a:r>
            <a:br>
              <a:rPr lang="en-US" sz="1800"/>
            </a:b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summary now shows all forms where data is still expected.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Status Icons indicate the data entry status of a subject/visit/form/block: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40"/>
          <p:cNvPicPr preferRelativeResize="0"/>
          <p:nvPr/>
        </p:nvPicPr>
        <p:blipFill rotWithShape="1">
          <a:blip r:embed="rId3">
            <a:alphaModFix/>
          </a:blip>
          <a:srcRect b="50226"/>
          <a:stretch/>
        </p:blipFill>
        <p:spPr>
          <a:xfrm>
            <a:off x="633775" y="5634300"/>
            <a:ext cx="2685675" cy="11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5" y="2965500"/>
            <a:ext cx="2271657" cy="2668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9" name="Google Shape;369;p40"/>
          <p:cNvGraphicFramePr/>
          <p:nvPr/>
        </p:nvGraphicFramePr>
        <p:xfrm>
          <a:off x="633763" y="3116075"/>
          <a:ext cx="10151650" cy="3576900"/>
        </p:xfrm>
        <a:graphic>
          <a:graphicData uri="http://schemas.openxmlformats.org/drawingml/2006/table">
            <a:tbl>
              <a:tblPr>
                <a:noFill/>
                <a:tableStyleId>{D62B2D4E-D5D3-4CF0-9FB9-0D0D5923FD38}</a:tableStyleId>
              </a:tblPr>
              <a:tblGrid>
                <a:gridCol w="2759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No data is present.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Data is present, but data entry is not complete.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Invalid data is present: at least one DCR (query) is raised.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All data is present and valid.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At least one DCR (query) has been answered.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solidFill>
                            <a:schemeClr val="accent1"/>
                          </a:solidFill>
                        </a:rPr>
                        <a:t>Data has been signed.</a:t>
                      </a:r>
                      <a:endParaRPr sz="22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0" name="Google Shape;370;p40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Status Icons</a:t>
            </a:r>
            <a:endParaRPr/>
          </a:p>
        </p:txBody>
      </p:sp>
      <p:sp>
        <p:nvSpPr>
          <p:cNvPr id="371" name="Google Shape;371;p40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372" name="Google Shape;37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1"/>
          <p:cNvSpPr txBox="1">
            <a:spLocks noGrp="1"/>
          </p:cNvSpPr>
          <p:nvPr>
            <p:ph type="body" idx="1"/>
          </p:nvPr>
        </p:nvSpPr>
        <p:spPr>
          <a:xfrm>
            <a:off x="406400" y="1819800"/>
            <a:ext cx="12192000" cy="6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Data entered is automatically validated and saved in-real time: 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 Save button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Instant feedback in form of automatic DCRs (queries) on the entered data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●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Dynamic fields or forms depending on the entered data appear immediately</a:t>
            </a:r>
            <a:endParaRPr sz="2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616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80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1"/>
          <p:cNvSpPr txBox="1">
            <a:spLocks noGrp="1"/>
          </p:cNvSpPr>
          <p:nvPr>
            <p:ph type="title"/>
          </p:nvPr>
        </p:nvSpPr>
        <p:spPr>
          <a:xfrm>
            <a:off x="406400" y="1078992"/>
            <a:ext cx="12192000" cy="9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lang="en-US" sz="4800">
                <a:solidFill>
                  <a:schemeClr val="accent1"/>
                </a:solidFill>
              </a:rPr>
              <a:t>Enter/Edit Data - Data Saving</a:t>
            </a:r>
            <a:endParaRPr/>
          </a:p>
        </p:txBody>
      </p:sp>
      <p:sp>
        <p:nvSpPr>
          <p:cNvPr id="379" name="Google Shape;379;p41"/>
          <p:cNvSpPr txBox="1">
            <a:spLocks noGrp="1"/>
          </p:cNvSpPr>
          <p:nvPr>
            <p:ph type="sldNum" idx="12"/>
          </p:nvPr>
        </p:nvSpPr>
        <p:spPr>
          <a:xfrm>
            <a:off x="11999275" y="9285575"/>
            <a:ext cx="75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sz="1400" b="1">
              <a:solidFill>
                <a:srgbClr val="888888"/>
              </a:solidFill>
            </a:endParaRPr>
          </a:p>
        </p:txBody>
      </p:sp>
      <p:pic>
        <p:nvPicPr>
          <p:cNvPr id="380" name="Google Shape;3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5650" y="8034575"/>
            <a:ext cx="4254200" cy="11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1"/>
          <p:cNvSpPr txBox="1"/>
          <p:nvPr/>
        </p:nvSpPr>
        <p:spPr>
          <a:xfrm>
            <a:off x="573750" y="8478625"/>
            <a:ext cx="6034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In this example, a DCR is raised as the day contains a non-numeric character</a:t>
            </a:r>
            <a:endParaRPr sz="1900"/>
          </a:p>
        </p:txBody>
      </p:sp>
      <p:pic>
        <p:nvPicPr>
          <p:cNvPr id="382" name="Google Shape;38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79" y="4647988"/>
            <a:ext cx="11487735" cy="3171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niWeb-2018">
  <a:themeElements>
    <a:clrScheme name="Custom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B649B"/>
      </a:accent1>
      <a:accent2>
        <a:srgbClr val="34BAEC"/>
      </a:accent2>
      <a:accent3>
        <a:srgbClr val="3F3F3F"/>
      </a:accent3>
      <a:accent4>
        <a:srgbClr val="C9C9C9"/>
      </a:accent4>
      <a:accent5>
        <a:srgbClr val="EDEDED"/>
      </a:accent5>
      <a:accent6>
        <a:srgbClr val="00B0F0"/>
      </a:accent6>
      <a:hlink>
        <a:srgbClr val="34BAEC"/>
      </a:hlink>
      <a:folHlink>
        <a:srgbClr val="1B64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3202</Words>
  <Application>Microsoft Office PowerPoint</Application>
  <PresentationFormat>Custom</PresentationFormat>
  <Paragraphs>1469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Roboto</vt:lpstr>
      <vt:lpstr>Helvetica Neue</vt:lpstr>
      <vt:lpstr>Arial</vt:lpstr>
      <vt:lpstr>Avenir</vt:lpstr>
      <vt:lpstr>UniWeb-2018</vt:lpstr>
      <vt:lpstr>CoroPrevention EDC - Training Master Deck</vt:lpstr>
      <vt:lpstr>Agenda  </vt:lpstr>
      <vt:lpstr>Training Topics per User Type</vt:lpstr>
      <vt:lpstr>Training Topics per User Type (2)</vt:lpstr>
      <vt:lpstr>Enter and Edit Data</vt:lpstr>
      <vt:lpstr>Enter/Edit Data - Flow</vt:lpstr>
      <vt:lpstr>Enter/Edit Data - Subject Summary</vt:lpstr>
      <vt:lpstr>Enter/Edit Data - Status Icons</vt:lpstr>
      <vt:lpstr>Enter/Edit Data - Data Saving</vt:lpstr>
      <vt:lpstr>Enter/Edit Data - Open DCR</vt:lpstr>
      <vt:lpstr>Enter/Edit Data - Edit</vt:lpstr>
      <vt:lpstr>Enter/Edit Data - Edit (2)</vt:lpstr>
      <vt:lpstr>Enter/Edit Data - Answer DCR</vt:lpstr>
      <vt:lpstr>Enter/Edit Data - Answer DCR (2)</vt:lpstr>
      <vt:lpstr>Enter/Edit Data - Audit Trail</vt:lpstr>
      <vt:lpstr>Enter/Edit Data - Audit Trail (2)</vt:lpstr>
      <vt:lpstr>Enter/Edit Data - Required Data</vt:lpstr>
      <vt:lpstr>Enter/Edit Data - Confirm Empty Values</vt:lpstr>
      <vt:lpstr>Enter/Edit Data - Calculated Fields</vt:lpstr>
      <vt:lpstr>Enter/Edit Data - Log Forms</vt:lpstr>
      <vt:lpstr>Enter/Edit Data - Log Forms (2)</vt:lpstr>
      <vt:lpstr>Enter/Edit Data - Log Forms (3)</vt:lpstr>
      <vt:lpstr>Enter/Edit Data - Log Forms (4)</vt:lpstr>
      <vt:lpstr>Reports</vt:lpstr>
      <vt:lpstr>Reports - General</vt:lpstr>
      <vt:lpstr>Reports - Generation</vt:lpstr>
      <vt:lpstr>Reports - Generation (2)</vt:lpstr>
      <vt:lpstr>Reports - Filters</vt:lpstr>
      <vt:lpstr>Reports - Download</vt:lpstr>
      <vt:lpstr>Reports - Download (2)</vt:lpstr>
      <vt:lpstr>Reports - Download (3)</vt:lpstr>
      <vt:lpstr>Monitor Data</vt:lpstr>
      <vt:lpstr>Monitor Data - Flow</vt:lpstr>
      <vt:lpstr>Monitor Data - Subject Summary</vt:lpstr>
      <vt:lpstr>Monitor Data - Monitor Toggle</vt:lpstr>
      <vt:lpstr>Monitor Data - Entry Status Icons</vt:lpstr>
      <vt:lpstr>Monitor Data - Monitoring Status Icons</vt:lpstr>
      <vt:lpstr>Monitor Data - Monitor Block</vt:lpstr>
      <vt:lpstr>Monitor Data - Monitor Block (2)</vt:lpstr>
      <vt:lpstr>Monitor Data - Monitor eCRF</vt:lpstr>
      <vt:lpstr>Monitor Data - General</vt:lpstr>
      <vt:lpstr>Monitor Data - Preconditions</vt:lpstr>
      <vt:lpstr>Monitor Data - Preconditions (2)</vt:lpstr>
      <vt:lpstr>Monitor Data - Updates After Monitoring</vt:lpstr>
      <vt:lpstr>Monitor Data - Closed for Monitoring</vt:lpstr>
      <vt:lpstr>Manage DCRs</vt:lpstr>
      <vt:lpstr>Manage DCRs - DCR Workflow</vt:lpstr>
      <vt:lpstr>Manage DCRs - Create DCR on block</vt:lpstr>
      <vt:lpstr>Manage DCRs - Create DCR on block (2)</vt:lpstr>
      <vt:lpstr>Manage DCRs - Create DCR on eCRF</vt:lpstr>
      <vt:lpstr>Manage DCRs - Create DCR on eCRF (2)</vt:lpstr>
      <vt:lpstr>Manage DCRs - Answered DCR</vt:lpstr>
      <vt:lpstr>Manage DCRs - Re-open a DCR</vt:lpstr>
      <vt:lpstr>Manage DCRs - Close a DCR</vt:lpstr>
      <vt:lpstr>Manage DCRs - View DCRs</vt:lpstr>
      <vt:lpstr>Manage DCRs - DCRs Overview</vt:lpstr>
      <vt:lpstr>Manage DCRs - DCRs Overview (2)</vt:lpstr>
      <vt:lpstr>Laboratory Data</vt:lpstr>
      <vt:lpstr>Laboratory Data - General</vt:lpstr>
      <vt:lpstr>Blood Sampling - Basic Laboratory Assessments and CoroPredict Score </vt:lpstr>
      <vt:lpstr>Blood Sampling - Basic Laboratory Assessments and CoroPredict Score - Biobank Subjects  </vt:lpstr>
      <vt:lpstr>Blood Sampling: Sub-study for Future Research</vt:lpstr>
      <vt:lpstr>Protocol Deviations</vt:lpstr>
      <vt:lpstr>Protocol Deviations - Log</vt:lpstr>
      <vt:lpstr>Protocol Deviations - Create</vt:lpstr>
      <vt:lpstr>Protocol Deviations - Automatic PDs</vt:lpstr>
      <vt:lpstr>Protocol Deviations - Sponsor Evaluation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CoroPrevention EDC - Training Master Deck</dc:title>
  <dc:creator>Emmanuel RIVERA</dc:creator>
  <cp:lastModifiedBy>Emmanuel RIVERA</cp:lastModifiedBy>
  <cp:revision>4</cp:revision>
  <dcterms:modified xsi:type="dcterms:W3CDTF">2022-07-20T12:24:22Z</dcterms:modified>
</cp:coreProperties>
</file>