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6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17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18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19.xml" ContentType="application/vnd.openxmlformats-officedocument.presentationml.notesSlide+xml"/>
  <Override PartName="/ppt/comments/comment5.xml" ContentType="application/vnd.openxmlformats-officedocument.presentationml.comments+xml"/>
  <Override PartName="/ppt/notesSlides/notesSlide20.xml" ContentType="application/vnd.openxmlformats-officedocument.presentationml.notesSlide+xml"/>
  <Override PartName="/ppt/comments/comment6.xml" ContentType="application/vnd.openxmlformats-officedocument.presentationml.comments+xml"/>
  <Override PartName="/ppt/notesSlides/notesSlide21.xml" ContentType="application/vnd.openxmlformats-officedocument.presentationml.notesSlide+xml"/>
  <Override PartName="/ppt/comments/comment7.xml" ContentType="application/vnd.openxmlformats-officedocument.presentationml.comments+xml"/>
  <Override PartName="/ppt/notesSlides/notesSlide22.xml" ContentType="application/vnd.openxmlformats-officedocument.presentationml.notesSlide+xml"/>
  <Override PartName="/ppt/comments/comment8.xml" ContentType="application/vnd.openxmlformats-officedocument.presentationml.comments+xml"/>
  <Override PartName="/ppt/notesSlides/notesSlide23.xml" ContentType="application/vnd.openxmlformats-officedocument.presentationml.notesSlide+xml"/>
  <Override PartName="/ppt/comments/comment9.xml" ContentType="application/vnd.openxmlformats-officedocument.presentationml.comment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omments/comment10.xml" ContentType="application/vnd.openxmlformats-officedocument.presentationml.comments+xml"/>
  <Override PartName="/ppt/notesSlides/notesSlide27.xml" ContentType="application/vnd.openxmlformats-officedocument.presentationml.notesSlide+xml"/>
  <Override PartName="/ppt/comments/comment11.xml" ContentType="application/vnd.openxmlformats-officedocument.presentationml.comments+xml"/>
  <Override PartName="/ppt/notesSlides/notesSlide28.xml" ContentType="application/vnd.openxmlformats-officedocument.presentationml.notesSlide+xml"/>
  <Override PartName="/ppt/comments/comment12.xml" ContentType="application/vnd.openxmlformats-officedocument.presentationml.comments+xml"/>
  <Override PartName="/ppt/notesSlides/notesSlide29.xml" ContentType="application/vnd.openxmlformats-officedocument.presentationml.notesSlide+xml"/>
  <Override PartName="/ppt/comments/comment13.xml" ContentType="application/vnd.openxmlformats-officedocument.presentationml.comments+xml"/>
  <Override PartName="/ppt/notesSlides/notesSlide30.xml" ContentType="application/vnd.openxmlformats-officedocument.presentationml.notesSlide+xml"/>
  <Override PartName="/ppt/comments/comment14.xml" ContentType="application/vnd.openxmlformats-officedocument.presentationml.comment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omments/comment15.xml" ContentType="application/vnd.openxmlformats-officedocument.presentationml.comments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comments/comment16.xml" ContentType="application/vnd.openxmlformats-officedocument.presentationml.comments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comments/comment17.xml" ContentType="application/vnd.openxmlformats-officedocument.presentationml.comments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1" r:id="rId1"/>
  </p:sldMasterIdLst>
  <p:notesMasterIdLst>
    <p:notesMasterId r:id="rId69"/>
  </p:notesMasterIdLst>
  <p:sldIdLst>
    <p:sldId id="256" r:id="rId2"/>
    <p:sldId id="258" r:id="rId3"/>
    <p:sldId id="260" r:id="rId4"/>
    <p:sldId id="261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14" r:id="rId25"/>
    <p:sldId id="315" r:id="rId26"/>
    <p:sldId id="316" r:id="rId27"/>
    <p:sldId id="317" r:id="rId28"/>
    <p:sldId id="318" r:id="rId29"/>
    <p:sldId id="319" r:id="rId30"/>
    <p:sldId id="320" r:id="rId31"/>
    <p:sldId id="321" r:id="rId32"/>
    <p:sldId id="322" r:id="rId33"/>
    <p:sldId id="323" r:id="rId34"/>
    <p:sldId id="324" r:id="rId35"/>
    <p:sldId id="325" r:id="rId36"/>
    <p:sldId id="326" r:id="rId37"/>
    <p:sldId id="327" r:id="rId38"/>
    <p:sldId id="328" r:id="rId39"/>
    <p:sldId id="329" r:id="rId40"/>
    <p:sldId id="330" r:id="rId41"/>
    <p:sldId id="331" r:id="rId42"/>
    <p:sldId id="332" r:id="rId43"/>
    <p:sldId id="333" r:id="rId44"/>
    <p:sldId id="334" r:id="rId45"/>
    <p:sldId id="335" r:id="rId46"/>
    <p:sldId id="336" r:id="rId47"/>
    <p:sldId id="337" r:id="rId48"/>
    <p:sldId id="338" r:id="rId49"/>
    <p:sldId id="339" r:id="rId50"/>
    <p:sldId id="340" r:id="rId51"/>
    <p:sldId id="341" r:id="rId52"/>
    <p:sldId id="342" r:id="rId53"/>
    <p:sldId id="343" r:id="rId54"/>
    <p:sldId id="344" r:id="rId55"/>
    <p:sldId id="345" r:id="rId56"/>
    <p:sldId id="346" r:id="rId57"/>
    <p:sldId id="347" r:id="rId58"/>
    <p:sldId id="355" r:id="rId59"/>
    <p:sldId id="356" r:id="rId60"/>
    <p:sldId id="357" r:id="rId61"/>
    <p:sldId id="358" r:id="rId62"/>
    <p:sldId id="359" r:id="rId63"/>
    <p:sldId id="381" r:id="rId64"/>
    <p:sldId id="382" r:id="rId65"/>
    <p:sldId id="383" r:id="rId66"/>
    <p:sldId id="384" r:id="rId67"/>
    <p:sldId id="385" r:id="rId68"/>
  </p:sldIdLst>
  <p:sldSz cx="13004800" cy="9753600"/>
  <p:notesSz cx="6858000" cy="9144000"/>
  <p:embeddedFontLst>
    <p:embeddedFont>
      <p:font typeface="Helvetica Neue" panose="020B0604020202020204" charset="0"/>
      <p:regular r:id="rId70"/>
      <p:bold r:id="rId71"/>
      <p:italic r:id="rId72"/>
      <p:boldItalic r:id="rId73"/>
    </p:embeddedFont>
    <p:embeddedFont>
      <p:font typeface="Roboto" panose="02000000000000000000" pitchFamily="2" charset="0"/>
      <p:regular r:id="rId74"/>
      <p:bold r:id="rId75"/>
      <p:italic r:id="rId76"/>
      <p:boldItalic r:id="rId7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a.makinen@crowncro.com" initials="" lastIdx="29" clrIdx="0"/>
  <p:cmAuthor id="1" name="markus.vattulainen@tuni.fi" initials="" lastIdx="2" clrIdx="1"/>
  <p:cmAuthor id="2" name="angelika.witoslawska@tuni.fi" initials="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62B2D4E-D5D3-4CF0-9FB9-0D0D5923FD38}">
  <a:tblStyle styleId="{D62B2D4E-D5D3-4CF0-9FB9-0D0D5923FD3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138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5.fntdata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77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3.fntdata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1.fntdata"/><Relationship Id="rId75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4.fntdata"/><Relationship Id="rId78" Type="http://schemas.openxmlformats.org/officeDocument/2006/relationships/commentAuthors" Target="commentAuthors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7.fntdata"/><Relationship Id="rId7" Type="http://schemas.openxmlformats.org/officeDocument/2006/relationships/slide" Target="slides/slide6.xml"/><Relationship Id="rId71" Type="http://schemas.openxmlformats.org/officeDocument/2006/relationships/font" Target="fonts/font2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1-11-23T16:04:43.282" idx="10">
    <p:pos x="6000" y="0"/>
    <p:text>N/A for site staff</p:text>
  </p:cm>
</p:cmLst>
</file>

<file path=ppt/comments/comment1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1-11-23T16:09:12.662" idx="20">
    <p:pos x="6000" y="0"/>
    <p:text>to eDC completion guidelines but not to be included in training.</p:text>
  </p:cm>
</p:cmLst>
</file>

<file path=ppt/comments/comment1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1-11-23T16:09:17.591" idx="21">
    <p:pos x="6000" y="0"/>
    <p:text>to eDC completion guidelines but not to be included in training.</p:text>
  </p:cm>
</p:cmLst>
</file>

<file path=ppt/comments/comment1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1-11-23T16:09:51.038" idx="22">
    <p:pos x="6000" y="0"/>
    <p:text>to eDC completion guidelines but not to be included in training.</p:text>
  </p:cm>
</p:cmLst>
</file>

<file path=ppt/comments/comment1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1-11-23T16:09:54.848" idx="23">
    <p:pos x="6000" y="0"/>
    <p:text>to eDC completion guidelines but not to be included in training.</p:text>
  </p:cm>
</p:cmLst>
</file>

<file path=ppt/comments/comment1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1-11-23T16:09:58.626" idx="24">
    <p:pos x="6000" y="0"/>
    <p:text>to eDC completion guidelines but not to be included in training.</p:text>
  </p:cm>
</p:cmLst>
</file>

<file path=ppt/comments/comment1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1-11-23T16:10:40.854" idx="25">
    <p:pos x="6000" y="0"/>
    <p:text>to eDC completion guidelines but not to be included in training. Monitor data section should be a chapter of it's own in the eDC completion guideline or a separate guideline.</p:text>
  </p:cm>
</p:cmLst>
</file>

<file path=ppt/comments/comment1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1-11-23T16:11:43.101" idx="26">
    <p:pos x="6000" y="0"/>
    <p:text>to eDC completion guidelines but not to be included in training. This section to own section in completion guidelines or a separate guideline.</p:text>
  </p:cm>
</p:cmLst>
</file>

<file path=ppt/comments/comment1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1-11-23T16:25:02.332" idx="29">
    <p:pos x="6000" y="0"/>
    <p:text>To be summarized to what data is transferred between lab and eDC but details do not need to be included in the training.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1-11-23T16:05:14.434" idx="11">
    <p:pos x="6000" y="0"/>
    <p:text>N/A for site staff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1-11-23T16:06:44.141" idx="12">
    <p:pos x="6000" y="0"/>
    <p:text>important to include in eDC completion guidelines but not in training for site staff.</p:tex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1-11-23T16:07:19.565" idx="13">
    <p:pos x="6000" y="0"/>
    <p:text>to eDC completion guidelines but not to be included in training.</p:tex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1-11-23T16:07:58.423" idx="14">
    <p:pos x="6000" y="0"/>
    <p:text>to eDC completion guidelines but not to be included in training.</p:tex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1-11-23T16:08:02.776" idx="15">
    <p:pos x="6000" y="0"/>
    <p:text>to eDC completion guidelines but not to be included in training.</p:tex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1-11-23T16:08:09.766" idx="16">
    <p:pos x="6000" y="0"/>
    <p:text>to eDC completion guidelines but not to be included in training.</p:tex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1-11-23T16:08:15.416" idx="17">
    <p:pos x="6000" y="0"/>
    <p:text>to eDC completion guidelines but not to be included in training.</p:tex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1-11-23T16:08:23.137" idx="18">
    <p:pos x="6000" y="0"/>
    <p:text>to eDC completion guidelines but not to be included in training.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43ae21652e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Google Shape;37;g43ae21652e_0_2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100b2afb51f_0_9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g100b2afb51f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100b2afb51f_0_1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g100b2afb51f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100b2afb51f_0_13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g100b2afb51f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100e1140e12_0_3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g100e1140e12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100e1140e12_0_4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g100e1140e12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100b2afb51f_0_15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g100b2afb51f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100b2afb51f_0_16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g100b2afb51f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100b2afb51f_0_14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g100b2afb51f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100b2afb51f_0_17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g100b2afb51f_0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100b2afb51f_0_18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g100b2afb51f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10043859211_0_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g10043859211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100b2afb51f_0_19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g100b2afb51f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100e1140e12_0_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g100e1140e1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100e1140e12_0_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g100e1140e12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100e1140e12_0_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g100e1140e12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100e1140e12_0_1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g100e1140e12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10245c9da32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589;g10245c9da3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10245c9da32_0_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g10245c9da32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10245c9da32_0_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g10245c9da32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10245c9da32_0_3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g10245c9da32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10245c9da32_0_5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g10245c9da32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0043859211_0_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g10043859211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10245c9da32_0_6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g10245c9da3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g10245c9da32_0_7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g10245c9da32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100e1140e12_0_13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g100e1140e12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g1020cd72ddf_0_8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g1020cd72ddf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1020cd72ddf_0_6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g1020cd72ddf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g1020cd72ddf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g1020cd72ddf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1020cd72ddf_0_7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g1020cd72ddf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g1020cd72ddf_0_1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g1020cd72ddf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g1020cd72ddf_0_1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g1020cd72ddf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g1020cd72ddf_0_13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g1020cd72ddf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0043859211_0_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g10043859211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g1020cd72ddf_0_12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g1020cd72ddf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1020cd72ddf_0_15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g1020cd72ddf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1020cd72ddf_0_18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g1020cd72ddf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g1020cd72ddf_0_16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" name="Google Shape;778;g1020cd72ddf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g1020cd72ddf_0_17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8" name="Google Shape;788;g1020cd72ddf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g1020cd72ddf_0_19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g1020cd72ddf_0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g1020cd72ddf_0_20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" name="Google Shape;810;g1020cd72ddf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g1020cd72ddf_0_2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7" name="Google Shape;817;g1020cd72ddf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g1020cd72ddf_0_29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g1020cd72ddf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g1020cd72ddf_0_23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8" name="Google Shape;838;g1020cd72ddf_0_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100b2afb51f_0_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g100b2afb51f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g1020cd72ddf_0_22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8" name="Google Shape;848;g1020cd72ddf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g1020cd72ddf_0_25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g1020cd72ddf_0_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g1020cd72ddf_0_26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g1020cd72ddf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g1020cd72ddf_0_28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1" name="Google Shape;881;g1020cd72ddf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g1020cd72dd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1" name="Google Shape;891;g1020cd72dd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g1020cd72ddf_0_3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g1020cd72ddf_0_3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g1020cd72ddf_0_32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2" name="Google Shape;912;g1020cd72ddf_0_3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g1020cd72ddf_0_33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1" name="Google Shape;921;g1020cd72ddf_0_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g10245c9da32_0_9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g10245c9da32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g102910589fa_1_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g102910589fa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100b2afb51f_0_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g100b2afb51f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g102910589fa_1_4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g102910589fa_1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g102910589fa_1_5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g102910589fa_1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g102910589fa_1_2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0" name="Google Shape;1030;g102910589fa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gfc6625cc3f_1_4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7" name="Google Shape;1237;gfc6625cc3f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gfc6625cc3f_1_5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4" name="Google Shape;1244;gfc6625cc3f_1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gfc6625cc3f_1_6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3" name="Google Shape;1253;gfc6625cc3f_1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gfc6625cc3f_1_8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4" name="Google Shape;1264;gfc6625cc3f_1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g102910589fa_1_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5" name="Google Shape;1275;g102910589fa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100b2afb51f_0_6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g100b2afb51f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100b2afb51f_0_3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g100b2afb51f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100b2afb51f_0_7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g100b2afb51f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>
  <p:cSld name="1_Title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/>
          <p:nvPr/>
        </p:nvSpPr>
        <p:spPr>
          <a:xfrm>
            <a:off x="0" y="1747520"/>
            <a:ext cx="13004700" cy="754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0025" tIns="65000" rIns="130025" bIns="65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0" y="9184640"/>
            <a:ext cx="13004700" cy="108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0025" tIns="65000" rIns="130025" bIns="65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333652" y="634566"/>
            <a:ext cx="3183467" cy="5304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" name="Google Shape;18;p2"/>
          <p:cNvGrpSpPr/>
          <p:nvPr/>
        </p:nvGrpSpPr>
        <p:grpSpPr>
          <a:xfrm>
            <a:off x="7355840" y="3581092"/>
            <a:ext cx="5648960" cy="5603548"/>
            <a:chOff x="1985" y="946"/>
            <a:chExt cx="2239" cy="2221"/>
          </a:xfrm>
        </p:grpSpPr>
        <p:sp>
          <p:nvSpPr>
            <p:cNvPr id="19" name="Google Shape;19;p2"/>
            <p:cNvSpPr/>
            <p:nvPr/>
          </p:nvSpPr>
          <p:spPr>
            <a:xfrm>
              <a:off x="1985" y="946"/>
              <a:ext cx="1666" cy="2221"/>
            </a:xfrm>
            <a:custGeom>
              <a:avLst/>
              <a:gdLst/>
              <a:ahLst/>
              <a:cxnLst/>
              <a:rect l="l" t="t" r="r" b="b"/>
              <a:pathLst>
                <a:path w="1666" h="2221" extrusionOk="0">
                  <a:moveTo>
                    <a:pt x="0" y="2221"/>
                  </a:moveTo>
                  <a:lnTo>
                    <a:pt x="559" y="1662"/>
                  </a:lnTo>
                  <a:lnTo>
                    <a:pt x="559" y="566"/>
                  </a:lnTo>
                  <a:lnTo>
                    <a:pt x="1666" y="566"/>
                  </a:lnTo>
                  <a:lnTo>
                    <a:pt x="1666" y="0"/>
                  </a:lnTo>
                  <a:lnTo>
                    <a:pt x="0" y="0"/>
                  </a:lnTo>
                  <a:lnTo>
                    <a:pt x="0" y="2221"/>
                  </a:lnTo>
                  <a:close/>
                </a:path>
              </a:pathLst>
            </a:custGeom>
            <a:solidFill>
              <a:schemeClr val="lt1">
                <a:alpha val="9803"/>
              </a:schemeClr>
            </a:solidFill>
            <a:ln>
              <a:noFill/>
            </a:ln>
          </p:spPr>
          <p:txBody>
            <a:bodyPr spcFirstLastPara="1" wrap="square" lIns="130025" tIns="65000" rIns="130025" bIns="650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557" y="946"/>
              <a:ext cx="1667" cy="2221"/>
            </a:xfrm>
            <a:custGeom>
              <a:avLst/>
              <a:gdLst/>
              <a:ahLst/>
              <a:cxnLst/>
              <a:rect l="l" t="t" r="r" b="b"/>
              <a:pathLst>
                <a:path w="1667" h="2221" extrusionOk="0">
                  <a:moveTo>
                    <a:pt x="1667" y="0"/>
                  </a:moveTo>
                  <a:lnTo>
                    <a:pt x="1108" y="559"/>
                  </a:lnTo>
                  <a:lnTo>
                    <a:pt x="1108" y="1655"/>
                  </a:lnTo>
                  <a:lnTo>
                    <a:pt x="0" y="1655"/>
                  </a:lnTo>
                  <a:lnTo>
                    <a:pt x="0" y="2221"/>
                  </a:lnTo>
                  <a:lnTo>
                    <a:pt x="1667" y="2221"/>
                  </a:lnTo>
                  <a:lnTo>
                    <a:pt x="1667" y="0"/>
                  </a:lnTo>
                  <a:close/>
                </a:path>
              </a:pathLst>
            </a:custGeom>
            <a:solidFill>
              <a:schemeClr val="lt1">
                <a:alpha val="9803"/>
              </a:schemeClr>
            </a:solidFill>
            <a:ln>
              <a:noFill/>
            </a:ln>
          </p:spPr>
          <p:txBody>
            <a:bodyPr spcFirstLastPara="1" wrap="square" lIns="130025" tIns="65000" rIns="130025" bIns="650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" name="Google Shape;21;p2"/>
          <p:cNvSpPr txBox="1">
            <a:spLocks noGrp="1"/>
          </p:cNvSpPr>
          <p:nvPr>
            <p:ph type="title"/>
          </p:nvPr>
        </p:nvSpPr>
        <p:spPr>
          <a:xfrm>
            <a:off x="487680" y="2267065"/>
            <a:ext cx="6990000" cy="31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800"/>
              <a:buFont typeface="Arial"/>
              <a:buNone/>
              <a:defRPr sz="7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600"/>
            </a:lvl9pPr>
          </a:lstStyle>
          <a:p>
            <a:endParaRPr/>
          </a:p>
        </p:txBody>
      </p:sp>
      <p:cxnSp>
        <p:nvCxnSpPr>
          <p:cNvPr id="22" name="Google Shape;22;p2"/>
          <p:cNvCxnSpPr/>
          <p:nvPr/>
        </p:nvCxnSpPr>
        <p:spPr>
          <a:xfrm>
            <a:off x="487680" y="5554133"/>
            <a:ext cx="4050300" cy="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3" name="Google Shape;23;p2"/>
          <p:cNvSpPr txBox="1">
            <a:spLocks noGrp="1"/>
          </p:cNvSpPr>
          <p:nvPr>
            <p:ph type="body" idx="1"/>
          </p:nvPr>
        </p:nvSpPr>
        <p:spPr>
          <a:xfrm>
            <a:off x="487680" y="5865708"/>
            <a:ext cx="6990000" cy="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3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937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37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937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937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937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Title Slide">
  <p:cSld name="2_Title Slid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/>
          <p:nvPr/>
        </p:nvSpPr>
        <p:spPr>
          <a:xfrm>
            <a:off x="0" y="0"/>
            <a:ext cx="13004700" cy="74913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5123" r="-5121"/>
            </a:stretch>
          </a:blipFill>
          <a:ln>
            <a:noFill/>
          </a:ln>
        </p:spPr>
        <p:txBody>
          <a:bodyPr spcFirstLastPara="1" wrap="square" lIns="130025" tIns="65000" rIns="130025" bIns="65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487679" y="7748693"/>
            <a:ext cx="8372100" cy="9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700"/>
              <a:buFont typeface="Arial"/>
              <a:buNone/>
              <a:defRPr sz="5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6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body" idx="1"/>
          </p:nvPr>
        </p:nvSpPr>
        <p:spPr>
          <a:xfrm>
            <a:off x="487681" y="9126063"/>
            <a:ext cx="8371500" cy="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3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sz="3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937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37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937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937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937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Google Shape;28;p3"/>
          <p:cNvSpPr/>
          <p:nvPr/>
        </p:nvSpPr>
        <p:spPr>
          <a:xfrm>
            <a:off x="0" y="0"/>
            <a:ext cx="13004700" cy="7491300"/>
          </a:xfrm>
          <a:prstGeom prst="rect">
            <a:avLst/>
          </a:prstGeom>
          <a:gradFill>
            <a:gsLst>
              <a:gs pos="0">
                <a:srgbClr val="EFF8FC">
                  <a:alpha val="0"/>
                </a:srgbClr>
              </a:gs>
              <a:gs pos="38000">
                <a:srgbClr val="EFF8FC">
                  <a:alpha val="0"/>
                </a:srgbClr>
              </a:gs>
              <a:gs pos="79000">
                <a:srgbClr val="FBFDFE">
                  <a:alpha val="94901"/>
                </a:srgbClr>
              </a:gs>
              <a:gs pos="100000">
                <a:schemeClr val="lt1"/>
              </a:gs>
            </a:gsLst>
            <a:lin ang="4800000" scaled="0"/>
          </a:gradFill>
          <a:ln>
            <a:noFill/>
          </a:ln>
        </p:spPr>
        <p:txBody>
          <a:bodyPr spcFirstLastPara="1" wrap="square" lIns="130025" tIns="65000" rIns="130025" bIns="65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 rot="5400000" flipH="1">
            <a:off x="4469144" y="2663282"/>
            <a:ext cx="357065" cy="9298985"/>
          </a:xfrm>
          <a:custGeom>
            <a:avLst/>
            <a:gdLst/>
            <a:ahLst/>
            <a:cxnLst/>
            <a:rect l="l" t="t" r="r" b="b"/>
            <a:pathLst>
              <a:path w="251012" h="6537072" extrusionOk="0">
                <a:moveTo>
                  <a:pt x="251012" y="290551"/>
                </a:moveTo>
                <a:lnTo>
                  <a:pt x="0" y="0"/>
                </a:lnTo>
                <a:lnTo>
                  <a:pt x="0" y="290551"/>
                </a:lnTo>
                <a:close/>
                <a:moveTo>
                  <a:pt x="251012" y="6537072"/>
                </a:moveTo>
                <a:lnTo>
                  <a:pt x="251012" y="1194306"/>
                </a:lnTo>
                <a:lnTo>
                  <a:pt x="251012" y="517272"/>
                </a:lnTo>
                <a:lnTo>
                  <a:pt x="251012" y="290552"/>
                </a:lnTo>
                <a:lnTo>
                  <a:pt x="0" y="290552"/>
                </a:lnTo>
                <a:lnTo>
                  <a:pt x="0" y="517272"/>
                </a:lnTo>
                <a:lnTo>
                  <a:pt x="0" y="1194306"/>
                </a:lnTo>
                <a:lnTo>
                  <a:pt x="0" y="653707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30025" tIns="65000" rIns="130025" bIns="65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 rot="5400000" flipH="1">
            <a:off x="10978594" y="5822096"/>
            <a:ext cx="357066" cy="3695346"/>
          </a:xfrm>
          <a:custGeom>
            <a:avLst/>
            <a:gdLst/>
            <a:ahLst/>
            <a:cxnLst/>
            <a:rect l="l" t="t" r="r" b="b"/>
            <a:pathLst>
              <a:path w="251013" h="2597783" extrusionOk="0">
                <a:moveTo>
                  <a:pt x="251013" y="2307231"/>
                </a:moveTo>
                <a:lnTo>
                  <a:pt x="251013" y="1403477"/>
                </a:lnTo>
                <a:lnTo>
                  <a:pt x="0" y="1403477"/>
                </a:lnTo>
                <a:lnTo>
                  <a:pt x="1" y="2307231"/>
                </a:lnTo>
                <a:close/>
                <a:moveTo>
                  <a:pt x="251013" y="2597783"/>
                </a:moveTo>
                <a:lnTo>
                  <a:pt x="251013" y="2307232"/>
                </a:lnTo>
                <a:lnTo>
                  <a:pt x="1" y="2307232"/>
                </a:lnTo>
                <a:close/>
                <a:moveTo>
                  <a:pt x="251013" y="1403476"/>
                </a:moveTo>
                <a:lnTo>
                  <a:pt x="251013" y="0"/>
                </a:lnTo>
                <a:lnTo>
                  <a:pt x="1" y="0"/>
                </a:lnTo>
                <a:lnTo>
                  <a:pt x="1" y="14034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30025" tIns="65000" rIns="130025" bIns="65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 Alt">
  <p:cSld name="Title &amp; Bullets Al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5C6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228600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457200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685800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914400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1143000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1371600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1600200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1828800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body" idx="1"/>
          </p:nvPr>
        </p:nvSpPr>
        <p:spPr>
          <a:xfrm>
            <a:off x="406400" y="2057400"/>
            <a:ext cx="12192000" cy="61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5290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255"/>
              <a:buFont typeface="Avenir"/>
              <a:buChar char="●"/>
              <a:defRPr sz="31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435290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255"/>
              <a:buFont typeface="Avenir"/>
              <a:buChar char="○"/>
              <a:defRPr sz="31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435290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255"/>
              <a:buFont typeface="Avenir"/>
              <a:buChar char="■"/>
              <a:defRPr sz="31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435290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255"/>
              <a:buFont typeface="Avenir"/>
              <a:buChar char="●"/>
              <a:defRPr sz="31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435290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3255"/>
              <a:buFont typeface="Avenir"/>
              <a:buChar char="○"/>
              <a:defRPr sz="31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435290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255"/>
              <a:buFont typeface="Avenir"/>
              <a:buChar char="■"/>
              <a:defRPr sz="31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200400" marR="0" lvl="6" indent="-435290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255"/>
              <a:buFont typeface="Avenir"/>
              <a:buChar char="●"/>
              <a:defRPr sz="31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3657600" marR="0" lvl="7" indent="-435290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255"/>
              <a:buFont typeface="Avenir"/>
              <a:buChar char="○"/>
              <a:defRPr sz="31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114800" marR="0" lvl="8" indent="-435290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255"/>
              <a:buFont typeface="Avenir"/>
              <a:buChar char="■"/>
              <a:defRPr sz="31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 b="1">
              <a:solidFill>
                <a:srgbClr val="888888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 rot="5400000" flipH="1">
            <a:off x="11101520" y="8725618"/>
            <a:ext cx="357065" cy="1698900"/>
          </a:xfrm>
          <a:custGeom>
            <a:avLst/>
            <a:gdLst/>
            <a:ahLst/>
            <a:cxnLst/>
            <a:rect l="l" t="t" r="r" b="b"/>
            <a:pathLst>
              <a:path w="251012" h="1194306" extrusionOk="0">
                <a:moveTo>
                  <a:pt x="251012" y="290552"/>
                </a:moveTo>
                <a:lnTo>
                  <a:pt x="0" y="290552"/>
                </a:lnTo>
                <a:lnTo>
                  <a:pt x="0" y="1194306"/>
                </a:lnTo>
                <a:lnTo>
                  <a:pt x="251012" y="1194306"/>
                </a:lnTo>
                <a:close/>
                <a:moveTo>
                  <a:pt x="0" y="0"/>
                </a:moveTo>
                <a:lnTo>
                  <a:pt x="0" y="290551"/>
                </a:lnTo>
                <a:lnTo>
                  <a:pt x="251012" y="29055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30025" tIns="65000" rIns="130025" bIns="65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487680" y="1246291"/>
            <a:ext cx="12029400" cy="10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300"/>
              <a:buFont typeface="Arial"/>
              <a:buNone/>
              <a:defRPr sz="4300" b="1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600"/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2071787" y="9375011"/>
            <a:ext cx="445500" cy="29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4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4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4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4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4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4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4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4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4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9" name="Google Shape;9;p1"/>
          <p:cNvCxnSpPr/>
          <p:nvPr/>
        </p:nvCxnSpPr>
        <p:spPr>
          <a:xfrm>
            <a:off x="487680" y="956235"/>
            <a:ext cx="12029400" cy="0"/>
          </a:xfrm>
          <a:prstGeom prst="straightConnector1">
            <a:avLst/>
          </a:prstGeom>
          <a:noFill/>
          <a:ln w="15875" cap="flat" cmpd="sng">
            <a:solidFill>
              <a:srgbClr val="B2B2B2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0" name="Google Shape;10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7680" y="507836"/>
            <a:ext cx="1372732" cy="22873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/>
          <p:nvPr/>
        </p:nvSpPr>
        <p:spPr>
          <a:xfrm rot="5400000" flipH="1">
            <a:off x="10884773" y="8725618"/>
            <a:ext cx="357065" cy="1698900"/>
          </a:xfrm>
          <a:custGeom>
            <a:avLst/>
            <a:gdLst/>
            <a:ahLst/>
            <a:cxnLst/>
            <a:rect l="l" t="t" r="r" b="b"/>
            <a:pathLst>
              <a:path w="251012" h="1194306" extrusionOk="0">
                <a:moveTo>
                  <a:pt x="251012" y="290552"/>
                </a:moveTo>
                <a:lnTo>
                  <a:pt x="0" y="290552"/>
                </a:lnTo>
                <a:lnTo>
                  <a:pt x="0" y="1194306"/>
                </a:lnTo>
                <a:lnTo>
                  <a:pt x="251012" y="1194306"/>
                </a:lnTo>
                <a:close/>
                <a:moveTo>
                  <a:pt x="0" y="0"/>
                </a:moveTo>
                <a:lnTo>
                  <a:pt x="0" y="290551"/>
                </a:lnTo>
                <a:lnTo>
                  <a:pt x="251012" y="2905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30025" tIns="65000" rIns="130025" bIns="65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1"/>
          <p:cNvSpPr/>
          <p:nvPr/>
        </p:nvSpPr>
        <p:spPr>
          <a:xfrm rot="5400000" flipH="1">
            <a:off x="5003099" y="4393500"/>
            <a:ext cx="357000" cy="1036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0025" tIns="65000" rIns="130025" bIns="65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Google Shape;13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032296" y="267668"/>
            <a:ext cx="484822" cy="47979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72">
          <p15:clr>
            <a:srgbClr val="F26B43"/>
          </p15:clr>
        </p15:guide>
        <p15:guide id="2" pos="4096">
          <p15:clr>
            <a:srgbClr val="F26B43"/>
          </p15:clr>
        </p15:guide>
        <p15:guide id="3" pos="7885">
          <p15:clr>
            <a:srgbClr val="F26B43"/>
          </p15:clr>
        </p15:guide>
        <p15:guide id="4" pos="30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edc.coroprevention.e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comments" Target="../comments/comment4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comments" Target="../comments/comment5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comments" Target="../comments/comment6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comments" Target="../comments/comment7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comments" Target="../comments/comment9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5" Type="http://schemas.openxmlformats.org/officeDocument/2006/relationships/comments" Target="../comments/comment10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5" Type="http://schemas.openxmlformats.org/officeDocument/2006/relationships/comments" Target="../comments/comment11.xml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5" Type="http://schemas.openxmlformats.org/officeDocument/2006/relationships/comments" Target="../comments/comment12.x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5" Type="http://schemas.openxmlformats.org/officeDocument/2006/relationships/comments" Target="../comments/comment13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.png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1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3.png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1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9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487672" y="2267075"/>
            <a:ext cx="11414700" cy="3124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CoroPrevention</a:t>
            </a:r>
            <a:r>
              <a:rPr lang="en-US" dirty="0"/>
              <a:t> EDC - Training Master Deck</a:t>
            </a:r>
            <a:endParaRPr dirty="0"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487680" y="5865708"/>
            <a:ext cx="6990000" cy="66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r>
              <a:rPr lang="en-US" b="1"/>
              <a:t>v0.1</a:t>
            </a:r>
            <a:endParaRPr b="1"/>
          </a:p>
        </p:txBody>
      </p:sp>
      <p:sp>
        <p:nvSpPr>
          <p:cNvPr id="41" name="Google Shape;41;p5"/>
          <p:cNvSpPr txBox="1"/>
          <p:nvPr/>
        </p:nvSpPr>
        <p:spPr>
          <a:xfrm>
            <a:off x="464675" y="9289175"/>
            <a:ext cx="35382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edc.coroprevention.eu</a:t>
            </a:r>
            <a:endParaRPr/>
          </a:p>
        </p:txBody>
      </p:sp>
      <p:pic>
        <p:nvPicPr>
          <p:cNvPr id="42" name="Google Shape;42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2125" y="336325"/>
            <a:ext cx="4254200" cy="112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Google Shape;387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663" y="4168072"/>
            <a:ext cx="11827225" cy="3265128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42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6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Hover over the DCR icon next to the field label to view the DCR message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Or open the DCR by clicking the DCR icon or the DCR button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42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Enter/Edit Data - Open DCR</a:t>
            </a:r>
            <a:endParaRPr/>
          </a:p>
        </p:txBody>
      </p:sp>
      <p:sp>
        <p:nvSpPr>
          <p:cNvPr id="390" name="Google Shape;390;p42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391" name="Google Shape;391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42"/>
          <p:cNvSpPr/>
          <p:nvPr/>
        </p:nvSpPr>
        <p:spPr>
          <a:xfrm>
            <a:off x="9865625" y="5076450"/>
            <a:ext cx="1104900" cy="4572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42"/>
          <p:cNvSpPr/>
          <p:nvPr/>
        </p:nvSpPr>
        <p:spPr>
          <a:xfrm>
            <a:off x="2396050" y="5965500"/>
            <a:ext cx="357600" cy="3723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42"/>
          <p:cNvSpPr/>
          <p:nvPr/>
        </p:nvSpPr>
        <p:spPr>
          <a:xfrm>
            <a:off x="568575" y="5965500"/>
            <a:ext cx="609000" cy="4572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43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6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Update the entered data accordingly if applicable: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Change the entered data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Provide a reason for change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Click Save to confirm or cancel to return to the form without making the update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43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Enter/Edit Data - Edit</a:t>
            </a:r>
            <a:endParaRPr/>
          </a:p>
        </p:txBody>
      </p:sp>
      <p:sp>
        <p:nvSpPr>
          <p:cNvPr id="401" name="Google Shape;401;p43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402" name="Google Shape;402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43"/>
          <p:cNvSpPr txBox="1"/>
          <p:nvPr/>
        </p:nvSpPr>
        <p:spPr>
          <a:xfrm>
            <a:off x="406400" y="7606850"/>
            <a:ext cx="7562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Choose ‘Data changed because’ to provide a custom reason for making the data update</a:t>
            </a:r>
            <a:br>
              <a:rPr lang="en-US" sz="1800"/>
            </a:br>
            <a:endParaRPr sz="1800"/>
          </a:p>
        </p:txBody>
      </p:sp>
      <p:pic>
        <p:nvPicPr>
          <p:cNvPr id="404" name="Google Shape;404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7630" y="4876791"/>
            <a:ext cx="8211547" cy="23490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44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6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The updated data is saved and validated in-real time: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Automatic DCRs are closed automatically if they are no longer applicable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44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Enter/Edit Data - Edit (2)</a:t>
            </a:r>
            <a:endParaRPr/>
          </a:p>
        </p:txBody>
      </p:sp>
      <p:sp>
        <p:nvSpPr>
          <p:cNvPr id="411" name="Google Shape;411;p44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412" name="Google Shape;412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5175" y="4064302"/>
            <a:ext cx="8500925" cy="3378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45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6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Provide an answer to a DCR if applicable: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Open the DCR by clicking the icon on the left or the button on top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Select or provide a custom answer and click Save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45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Enter/Edit Data - Answer DCR</a:t>
            </a:r>
            <a:endParaRPr/>
          </a:p>
        </p:txBody>
      </p:sp>
      <p:sp>
        <p:nvSpPr>
          <p:cNvPr id="420" name="Google Shape;420;p45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421" name="Google Shape;421;p45"/>
          <p:cNvPicPr preferRelativeResize="0"/>
          <p:nvPr/>
        </p:nvPicPr>
        <p:blipFill rotWithShape="1">
          <a:blip r:embed="rId3">
            <a:alphaModFix/>
          </a:blip>
          <a:srcRect l="1370"/>
          <a:stretch/>
        </p:blipFill>
        <p:spPr>
          <a:xfrm>
            <a:off x="1592425" y="4435500"/>
            <a:ext cx="9096100" cy="4850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46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6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The Data Manager / CRA can subsequently: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Close the DCR if the provided answer is satisfactory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Reopen the DCR to require an additional response from the site </a:t>
            </a:r>
            <a:b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(additional clarification or data update)</a:t>
            </a: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46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Enter/Edit Data - Answer DCR (2)</a:t>
            </a:r>
            <a:endParaRPr/>
          </a:p>
        </p:txBody>
      </p:sp>
      <p:sp>
        <p:nvSpPr>
          <p:cNvPr id="428" name="Google Shape;428;p46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429" name="Google Shape;429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21825" y="5881125"/>
            <a:ext cx="5884199" cy="276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6000" y="5881125"/>
            <a:ext cx="6386227" cy="2909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47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6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All data entry is logged in the audit trail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Click the “Audit trail” button to view the audit trail for the entire form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Click the cog wheel and then “Audit Trail” to view the audit trail for the block of fields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47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Enter/Edit Data - Audit Trail</a:t>
            </a:r>
            <a:endParaRPr/>
          </a:p>
        </p:txBody>
      </p:sp>
      <p:sp>
        <p:nvSpPr>
          <p:cNvPr id="437" name="Google Shape;437;p47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438" name="Google Shape;438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6225" y="4686257"/>
            <a:ext cx="8318152" cy="4471819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47"/>
          <p:cNvSpPr/>
          <p:nvPr/>
        </p:nvSpPr>
        <p:spPr>
          <a:xfrm>
            <a:off x="9285025" y="8154025"/>
            <a:ext cx="1104900" cy="4572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47"/>
          <p:cNvSpPr/>
          <p:nvPr/>
        </p:nvSpPr>
        <p:spPr>
          <a:xfrm>
            <a:off x="9380575" y="5292600"/>
            <a:ext cx="913800" cy="4572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48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6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The data audit trail is toggled by default (‘Data changes’)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For initial data entry, the justification shows “New Data”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For data edits, the justification shows “Data Entry Error” if this was the provided reason or it will show the custom reason provided by the user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48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Enter/Edit Data - Audit Trail (2)</a:t>
            </a:r>
            <a:endParaRPr/>
          </a:p>
        </p:txBody>
      </p:sp>
      <p:sp>
        <p:nvSpPr>
          <p:cNvPr id="447" name="Google Shape;447;p48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448" name="Google Shape;448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75338" y="5089300"/>
            <a:ext cx="9454131" cy="4090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49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6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Almost all data fields in the CoroPrevention trial are </a:t>
            </a:r>
            <a:r>
              <a:rPr lang="en-US" sz="2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required</a:t>
            </a: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(= must be completed) and </a:t>
            </a:r>
            <a:r>
              <a:rPr lang="en-US" sz="2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mandatory</a:t>
            </a: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(= cannot be completed as UK, NA or ND).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Notable exceptions: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-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Day and month for “Date of latest echocardiography”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-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Day for Date on Subject Reported Clinical Endpoints Log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 case this information is </a:t>
            </a:r>
            <a:r>
              <a:rPr lang="en-US" sz="2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unknown</a:t>
            </a: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, this can be entered as “UK” or “NA” or “ND” and will be considered valid and complete by the system.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49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Enter/Edit Data - Required Data</a:t>
            </a:r>
            <a:endParaRPr/>
          </a:p>
        </p:txBody>
      </p:sp>
      <p:sp>
        <p:nvSpPr>
          <p:cNvPr id="455" name="Google Shape;455;p49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456" name="Google Shape;456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88025" y="7007745"/>
            <a:ext cx="6014724" cy="22778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50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6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Notable exception (2):  </a:t>
            </a:r>
            <a:b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- check box fields with only one option </a:t>
            </a:r>
            <a:b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e.g. ‘Tick in case the date of written informed consent needs to be corrected’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Should only be completed (ticked) in case applicable.</a:t>
            </a:r>
            <a:endParaRPr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If not applicable, click the cog wheel and select ‘</a:t>
            </a:r>
            <a:r>
              <a:rPr lang="en-US" sz="2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Confirm empty values</a:t>
            </a:r>
            <a:r>
              <a:rPr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’ to validate this field:</a:t>
            </a:r>
            <a:endParaRPr sz="3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50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Enter/Edit Data - Confirm Empty Values</a:t>
            </a:r>
            <a:endParaRPr/>
          </a:p>
        </p:txBody>
      </p:sp>
      <p:sp>
        <p:nvSpPr>
          <p:cNvPr id="463" name="Google Shape;463;p50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464" name="Google Shape;464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6400" y="5619750"/>
            <a:ext cx="6597074" cy="265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11750" y="7007612"/>
            <a:ext cx="5547126" cy="2085587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50"/>
          <p:cNvSpPr txBox="1"/>
          <p:nvPr/>
        </p:nvSpPr>
        <p:spPr>
          <a:xfrm>
            <a:off x="6243875" y="8274050"/>
            <a:ext cx="7596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chemeClr val="accent1"/>
                </a:solidFill>
              </a:rPr>
              <a:t>=&gt;</a:t>
            </a:r>
            <a:endParaRPr sz="3700">
              <a:solidFill>
                <a:schemeClr val="accent1"/>
              </a:solidFill>
            </a:endParaRPr>
          </a:p>
        </p:txBody>
      </p:sp>
      <p:sp>
        <p:nvSpPr>
          <p:cNvPr id="467" name="Google Shape;467;p50"/>
          <p:cNvSpPr txBox="1"/>
          <p:nvPr/>
        </p:nvSpPr>
        <p:spPr>
          <a:xfrm>
            <a:off x="639575" y="8570375"/>
            <a:ext cx="45411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Use “Confirm empty values” to confirm any other data that is not available.</a:t>
            </a:r>
            <a:endParaRPr sz="16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51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6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It is not possible to enter/edit data for calculated fields: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System will calculate the value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All parameters need to be entered, the system will not calculate the value if data is missing</a:t>
            </a:r>
            <a:b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E.g.: eligibility of a subject will only be calculated once all inclusion and exclusion criteria questions have been filled in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51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Enter/Edit Data - Calculated Fields</a:t>
            </a:r>
            <a:endParaRPr/>
          </a:p>
        </p:txBody>
      </p:sp>
      <p:sp>
        <p:nvSpPr>
          <p:cNvPr id="474" name="Google Shape;474;p51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475" name="Google Shape;475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64000" y="6038850"/>
            <a:ext cx="7071999" cy="149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"/>
          <p:cNvSpPr txBox="1">
            <a:spLocks noGrp="1"/>
          </p:cNvSpPr>
          <p:nvPr>
            <p:ph type="title"/>
          </p:nvPr>
        </p:nvSpPr>
        <p:spPr>
          <a:xfrm>
            <a:off x="406400" y="9490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000" b="0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Agenda</a:t>
            </a:r>
            <a:r>
              <a:rPr lang="en-US" sz="4800" b="0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dirty="0"/>
          </a:p>
        </p:txBody>
      </p:sp>
      <p:sp>
        <p:nvSpPr>
          <p:cNvPr id="56" name="Google Shape;56;p7"/>
          <p:cNvSpPr txBox="1">
            <a:spLocks noGrp="1"/>
          </p:cNvSpPr>
          <p:nvPr>
            <p:ph type="body" idx="1"/>
          </p:nvPr>
        </p:nvSpPr>
        <p:spPr>
          <a:xfrm>
            <a:off x="406400" y="1071965"/>
            <a:ext cx="12192000" cy="49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287616" lvl="0" indent="-212689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18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Enter and Edit Data</a:t>
            </a:r>
          </a:p>
          <a:p>
            <a:pPr marL="287616" lvl="0" indent="-212689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18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Reports</a:t>
            </a:r>
          </a:p>
          <a:p>
            <a:pPr marL="287616" lvl="0" indent="-212689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18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Monitor Data</a:t>
            </a:r>
            <a:endParaRPr sz="1800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-212689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18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Manage DCRs</a:t>
            </a:r>
          </a:p>
          <a:p>
            <a:pPr marL="287616" lvl="0" indent="-212689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1800" dirty="0" err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CoroPrevention</a:t>
            </a:r>
            <a:r>
              <a:rPr lang="en-US" sz="18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: Laboratory Data</a:t>
            </a:r>
          </a:p>
          <a:p>
            <a:pPr marL="287616" lvl="0" indent="-212689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1800" dirty="0" err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CoroPrevention</a:t>
            </a:r>
            <a:r>
              <a:rPr lang="en-US" sz="18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800" dirty="0" err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Randomise</a:t>
            </a:r>
            <a:r>
              <a:rPr lang="en-US" sz="18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/ Allocate Treatment</a:t>
            </a:r>
          </a:p>
          <a:p>
            <a:pPr marL="287616" lvl="0" indent="-212689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1800" dirty="0" err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CoroPrevention</a:t>
            </a:r>
            <a:r>
              <a:rPr lang="en-US" sz="18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: SAE / SADE Form</a:t>
            </a:r>
          </a:p>
          <a:p>
            <a:pPr marL="287616" lvl="0" indent="-212689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1800" dirty="0" err="1">
                <a:solidFill>
                  <a:schemeClr val="accent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CoroPrevention</a:t>
            </a:r>
            <a:r>
              <a:rPr lang="en-US" sz="1800" dirty="0">
                <a:solidFill>
                  <a:schemeClr val="accent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: Import Data from Tool Suite</a:t>
            </a:r>
          </a:p>
          <a:p>
            <a:pPr marL="287616" lvl="0" indent="-212689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1800" dirty="0" err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CoroPrevention</a:t>
            </a:r>
            <a:r>
              <a:rPr lang="en-US" sz="18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: Generate ePRO Link</a:t>
            </a:r>
          </a:p>
          <a:p>
            <a:pPr marL="287616" lvl="0" indent="-212689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1800" dirty="0" err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CoroPrevention</a:t>
            </a:r>
            <a:r>
              <a:rPr lang="en-US" sz="18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: Protocol Deviations</a:t>
            </a:r>
          </a:p>
          <a:p>
            <a:pPr marL="287616" lvl="0" indent="-212689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1800" dirty="0" err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CoroPrevention</a:t>
            </a:r>
            <a:r>
              <a:rPr lang="en-US" sz="18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: Laboratory Data</a:t>
            </a:r>
          </a:p>
          <a:p>
            <a:pPr marL="287616" lvl="0" indent="-212689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1800" dirty="0" err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CoroPrevention</a:t>
            </a:r>
            <a:r>
              <a:rPr lang="en-US" sz="18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: Protocol Deviations</a:t>
            </a:r>
          </a:p>
          <a:p>
            <a:pPr marL="287616" lvl="0" indent="-212689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endParaRPr lang="en-US" sz="2000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-212689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endParaRPr sz="2600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7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58" name="Google Shape;5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52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6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Log forms are forms that are repeating in nature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To add a new record, click the “Add” button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There is no limit on the number of records that can be added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52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Enter/Edit Data - Log Forms</a:t>
            </a:r>
            <a:endParaRPr/>
          </a:p>
        </p:txBody>
      </p:sp>
      <p:sp>
        <p:nvSpPr>
          <p:cNvPr id="483" name="Google Shape;483;p52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484" name="Google Shape;484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76225" y="4578625"/>
            <a:ext cx="8754873" cy="314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53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6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The record will open in portrait mode allowing you to enter the data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The system will automatically determine a log number for the record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After data entry, click “Back to list” to return to the list of records for the form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Use the “Back” or “Next” buttons to navigate to the previous or next record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53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Enter/Edit Data - Log Forms (2)</a:t>
            </a:r>
            <a:endParaRPr/>
          </a:p>
        </p:txBody>
      </p:sp>
      <p:sp>
        <p:nvSpPr>
          <p:cNvPr id="492" name="Google Shape;492;p53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493" name="Google Shape;493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4000" y="4196600"/>
            <a:ext cx="8308451" cy="4910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54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6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Click the pencil icon to edit the record, the record will open in portrait mode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Click the trash can icon to delete the record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54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Enter/Edit Data - Log Forms (3)</a:t>
            </a:r>
            <a:endParaRPr/>
          </a:p>
        </p:txBody>
      </p:sp>
      <p:sp>
        <p:nvSpPr>
          <p:cNvPr id="501" name="Google Shape;501;p54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22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502" name="Google Shape;502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9350" y="4112775"/>
            <a:ext cx="10093602" cy="3477975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Google Shape;503;p54"/>
          <p:cNvSpPr/>
          <p:nvPr/>
        </p:nvSpPr>
        <p:spPr>
          <a:xfrm>
            <a:off x="9465575" y="6185075"/>
            <a:ext cx="913800" cy="4572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55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6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Click the arrow to reactivate the deleted record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55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Enter/Edit Data - Log Forms (4)</a:t>
            </a:r>
            <a:endParaRPr/>
          </a:p>
        </p:txBody>
      </p:sp>
      <p:sp>
        <p:nvSpPr>
          <p:cNvPr id="510" name="Google Shape;510;p55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23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511" name="Google Shape;511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362" y="3294324"/>
            <a:ext cx="11836075" cy="4158975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55"/>
          <p:cNvSpPr/>
          <p:nvPr/>
        </p:nvSpPr>
        <p:spPr>
          <a:xfrm>
            <a:off x="10273050" y="5754275"/>
            <a:ext cx="759600" cy="4572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13" name="Google Shape;513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55"/>
          <p:cNvSpPr txBox="1"/>
          <p:nvPr/>
        </p:nvSpPr>
        <p:spPr>
          <a:xfrm>
            <a:off x="651450" y="7654500"/>
            <a:ext cx="6984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Editing data on a record, deleting and reactivating a record will require a reason for change to be provided</a:t>
            </a:r>
            <a:endParaRPr sz="18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63"/>
          <p:cNvSpPr txBox="1">
            <a:spLocks noGrp="1"/>
          </p:cNvSpPr>
          <p:nvPr>
            <p:ph type="title"/>
          </p:nvPr>
        </p:nvSpPr>
        <p:spPr>
          <a:xfrm>
            <a:off x="2004475" y="3612425"/>
            <a:ext cx="66111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>
                <a:solidFill>
                  <a:schemeClr val="accent1"/>
                </a:solidFill>
              </a:rPr>
              <a:t>Reports</a:t>
            </a:r>
            <a:endParaRPr/>
          </a:p>
        </p:txBody>
      </p:sp>
      <p:sp>
        <p:nvSpPr>
          <p:cNvPr id="585" name="Google Shape;585;p63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586" name="Google Shape;586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64"/>
          <p:cNvSpPr txBox="1">
            <a:spLocks noGrp="1"/>
          </p:cNvSpPr>
          <p:nvPr>
            <p:ph type="body" idx="1"/>
          </p:nvPr>
        </p:nvSpPr>
        <p:spPr>
          <a:xfrm>
            <a:off x="406400" y="1377825"/>
            <a:ext cx="12192000" cy="54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All reports and/or exports available to you can be found: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By clicking Export in the navigation bar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Or through the dashboard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Click the desired type of report or export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64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Reports - General</a:t>
            </a:r>
            <a:endParaRPr/>
          </a:p>
        </p:txBody>
      </p:sp>
      <p:sp>
        <p:nvSpPr>
          <p:cNvPr id="593" name="Google Shape;593;p64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25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594" name="Google Shape;594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5" name="Google Shape;595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0200" y="4514225"/>
            <a:ext cx="6272777" cy="4771356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64"/>
          <p:cNvSpPr/>
          <p:nvPr/>
        </p:nvSpPr>
        <p:spPr>
          <a:xfrm>
            <a:off x="870200" y="6518129"/>
            <a:ext cx="2103300" cy="1689300"/>
          </a:xfrm>
          <a:prstGeom prst="roundRect">
            <a:avLst>
              <a:gd name="adj" fmla="val 21932"/>
            </a:avLst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64"/>
          <p:cNvSpPr/>
          <p:nvPr/>
        </p:nvSpPr>
        <p:spPr>
          <a:xfrm>
            <a:off x="3132675" y="7743776"/>
            <a:ext cx="2831100" cy="1610100"/>
          </a:xfrm>
          <a:prstGeom prst="roundRect">
            <a:avLst>
              <a:gd name="adj" fmla="val 21932"/>
            </a:avLst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64"/>
          <p:cNvSpPr txBox="1"/>
          <p:nvPr/>
        </p:nvSpPr>
        <p:spPr>
          <a:xfrm>
            <a:off x="8349700" y="4895638"/>
            <a:ext cx="3915900" cy="26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The reports and exports are categorized in three categories: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sz="1800"/>
              <a:t>Study Management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sz="1800"/>
              <a:t>Study Execution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sz="1800"/>
              <a:t>Reports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Which reports and exports are available to you are depending on your user type.</a:t>
            </a:r>
            <a:endParaRPr sz="18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65"/>
          <p:cNvSpPr txBox="1">
            <a:spLocks noGrp="1"/>
          </p:cNvSpPr>
          <p:nvPr>
            <p:ph type="body" idx="1"/>
          </p:nvPr>
        </p:nvSpPr>
        <p:spPr>
          <a:xfrm>
            <a:off x="406400" y="1377825"/>
            <a:ext cx="12192000" cy="54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Select the desired export / report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Specify the filters if applicable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Select the desired format from the dropdown of available formats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Click Add Export / Report To Queue to start the creation of the export / report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65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Reports - Generation</a:t>
            </a:r>
            <a:endParaRPr/>
          </a:p>
        </p:txBody>
      </p:sp>
      <p:sp>
        <p:nvSpPr>
          <p:cNvPr id="605" name="Google Shape;605;p65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26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606" name="Google Shape;606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sp>
        <p:nvSpPr>
          <p:cNvPr id="607" name="Google Shape;607;p65"/>
          <p:cNvSpPr/>
          <p:nvPr/>
        </p:nvSpPr>
        <p:spPr>
          <a:xfrm>
            <a:off x="487675" y="6203250"/>
            <a:ext cx="2231700" cy="1831200"/>
          </a:xfrm>
          <a:prstGeom prst="roundRect">
            <a:avLst>
              <a:gd name="adj" fmla="val 21932"/>
            </a:avLst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08" name="Google Shape;608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6525" y="4195475"/>
            <a:ext cx="7108264" cy="4960201"/>
          </a:xfrm>
          <a:prstGeom prst="rect">
            <a:avLst/>
          </a:prstGeom>
          <a:noFill/>
          <a:ln>
            <a:noFill/>
          </a:ln>
        </p:spPr>
      </p:pic>
      <p:sp>
        <p:nvSpPr>
          <p:cNvPr id="609" name="Google Shape;609;p65"/>
          <p:cNvSpPr/>
          <p:nvPr/>
        </p:nvSpPr>
        <p:spPr>
          <a:xfrm>
            <a:off x="3386475" y="7559950"/>
            <a:ext cx="2795700" cy="1121100"/>
          </a:xfrm>
          <a:prstGeom prst="roundRect">
            <a:avLst>
              <a:gd name="adj" fmla="val 21932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65"/>
          <p:cNvSpPr/>
          <p:nvPr/>
        </p:nvSpPr>
        <p:spPr>
          <a:xfrm>
            <a:off x="3386475" y="5975975"/>
            <a:ext cx="2231700" cy="1221300"/>
          </a:xfrm>
          <a:prstGeom prst="roundRect">
            <a:avLst>
              <a:gd name="adj" fmla="val 21932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66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49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 success message pop-up is shown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You will receive an email when the export / report has finished and is available for you to download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66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Reports - Generation (2)</a:t>
            </a:r>
            <a:endParaRPr/>
          </a:p>
        </p:txBody>
      </p:sp>
      <p:sp>
        <p:nvSpPr>
          <p:cNvPr id="617" name="Google Shape;617;p66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27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618" name="Google Shape;618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sp>
        <p:nvSpPr>
          <p:cNvPr id="619" name="Google Shape;619;p66"/>
          <p:cNvSpPr/>
          <p:nvPr/>
        </p:nvSpPr>
        <p:spPr>
          <a:xfrm>
            <a:off x="487675" y="6203250"/>
            <a:ext cx="2231700" cy="1831200"/>
          </a:xfrm>
          <a:prstGeom prst="roundRect">
            <a:avLst>
              <a:gd name="adj" fmla="val 21932"/>
            </a:avLst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20" name="Google Shape;620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7450" y="3886675"/>
            <a:ext cx="10210248" cy="3634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67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49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Before generating the report it is possible to use filters, this will limit the data of your export / report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For most reports and exports, the filters are optional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For some reports a filter is required: e.g. the Data Listing report requires an eCRF to be selected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The system will warn you in case a filter needs to be specified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Google Shape;626;p67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Reports - Filters</a:t>
            </a:r>
            <a:endParaRPr/>
          </a:p>
        </p:txBody>
      </p:sp>
      <p:sp>
        <p:nvSpPr>
          <p:cNvPr id="627" name="Google Shape;627;p67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28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628" name="Google Shape;628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sp>
        <p:nvSpPr>
          <p:cNvPr id="629" name="Google Shape;629;p67"/>
          <p:cNvSpPr/>
          <p:nvPr/>
        </p:nvSpPr>
        <p:spPr>
          <a:xfrm>
            <a:off x="487675" y="6203250"/>
            <a:ext cx="2231700" cy="1831200"/>
          </a:xfrm>
          <a:prstGeom prst="roundRect">
            <a:avLst>
              <a:gd name="adj" fmla="val 21932"/>
            </a:avLst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30" name="Google Shape;630;p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7675" y="5182000"/>
            <a:ext cx="5755675" cy="3973675"/>
          </a:xfrm>
          <a:prstGeom prst="rect">
            <a:avLst/>
          </a:prstGeom>
          <a:noFill/>
          <a:ln>
            <a:noFill/>
          </a:ln>
        </p:spPr>
      </p:pic>
      <p:sp>
        <p:nvSpPr>
          <p:cNvPr id="631" name="Google Shape;631;p67"/>
          <p:cNvSpPr txBox="1"/>
          <p:nvPr/>
        </p:nvSpPr>
        <p:spPr>
          <a:xfrm>
            <a:off x="7310325" y="6610950"/>
            <a:ext cx="4602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You can save your filter combinations for future use by providing a title for the filter and clicking “Save”</a:t>
            </a:r>
            <a:endParaRPr sz="18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68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49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Requested reports / exports are listed in the Downloads section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Navigate through the blue bar or via the dashboard to Downloads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" name="Google Shape;637;p68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Reports - Download</a:t>
            </a:r>
            <a:endParaRPr/>
          </a:p>
        </p:txBody>
      </p:sp>
      <p:sp>
        <p:nvSpPr>
          <p:cNvPr id="638" name="Google Shape;638;p68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29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639" name="Google Shape;639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68"/>
          <p:cNvSpPr/>
          <p:nvPr/>
        </p:nvSpPr>
        <p:spPr>
          <a:xfrm>
            <a:off x="487675" y="6203250"/>
            <a:ext cx="2231700" cy="1831200"/>
          </a:xfrm>
          <a:prstGeom prst="roundRect">
            <a:avLst>
              <a:gd name="adj" fmla="val 21932"/>
            </a:avLst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41" name="Google Shape;641;p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925" y="3517100"/>
            <a:ext cx="7831876" cy="5402345"/>
          </a:xfrm>
          <a:prstGeom prst="rect">
            <a:avLst/>
          </a:prstGeom>
          <a:noFill/>
          <a:ln>
            <a:noFill/>
          </a:ln>
        </p:spPr>
      </p:pic>
      <p:sp>
        <p:nvSpPr>
          <p:cNvPr id="642" name="Google Shape;642;p68"/>
          <p:cNvSpPr/>
          <p:nvPr/>
        </p:nvSpPr>
        <p:spPr>
          <a:xfrm>
            <a:off x="960850" y="7231525"/>
            <a:ext cx="1885500" cy="457200"/>
          </a:xfrm>
          <a:prstGeom prst="roundRect">
            <a:avLst>
              <a:gd name="adj" fmla="val 21932"/>
            </a:avLst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68"/>
          <p:cNvSpPr/>
          <p:nvPr/>
        </p:nvSpPr>
        <p:spPr>
          <a:xfrm>
            <a:off x="4024725" y="8705775"/>
            <a:ext cx="2231700" cy="290100"/>
          </a:xfrm>
          <a:prstGeom prst="roundRect">
            <a:avLst>
              <a:gd name="adj" fmla="val 21932"/>
            </a:avLst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Training Topics per User Type</a:t>
            </a:r>
            <a:endParaRPr/>
          </a:p>
        </p:txBody>
      </p:sp>
      <p:sp>
        <p:nvSpPr>
          <p:cNvPr id="72" name="Google Shape;72;p9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73" name="Google Shape;73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4" name="Google Shape;74;p9"/>
          <p:cNvGraphicFramePr/>
          <p:nvPr/>
        </p:nvGraphicFramePr>
        <p:xfrm>
          <a:off x="487675" y="2302775"/>
          <a:ext cx="11099800" cy="5181300"/>
        </p:xfrm>
        <a:graphic>
          <a:graphicData uri="http://schemas.openxmlformats.org/drawingml/2006/table">
            <a:tbl>
              <a:tblPr>
                <a:noFill/>
                <a:tableStyleId>{D62B2D4E-D5D3-4CF0-9FB9-0D0D5923FD38}</a:tableStyleId>
              </a:tblPr>
              <a:tblGrid>
                <a:gridCol w="5549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9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chemeClr val="accent1"/>
                          </a:solidFill>
                        </a:rPr>
                        <a:t>Training Topic</a:t>
                      </a:r>
                      <a:endParaRPr sz="2000" b="1">
                        <a:solidFill>
                          <a:schemeClr val="accent1"/>
                        </a:solidFill>
                      </a:endParaRPr>
                    </a:p>
                  </a:txBody>
                  <a:tcPr marL="91425" marR="91425" marT="91425" marB="91425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chemeClr val="accent1"/>
                          </a:solidFill>
                        </a:rPr>
                        <a:t>User Types</a:t>
                      </a:r>
                      <a:endParaRPr sz="2000" b="1">
                        <a:solidFill>
                          <a:schemeClr val="accent1"/>
                        </a:solidFill>
                      </a:endParaRPr>
                    </a:p>
                  </a:txBody>
                  <a:tcPr marL="91425" marR="91425" marT="91425" marB="91425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Login</a:t>
                      </a:r>
                      <a:endParaRPr sz="2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All</a:t>
                      </a:r>
                      <a:endParaRPr sz="20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Training</a:t>
                      </a:r>
                      <a:endParaRPr sz="2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All</a:t>
                      </a:r>
                      <a:endParaRPr sz="20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Navigation</a:t>
                      </a:r>
                      <a:endParaRPr sz="2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All</a:t>
                      </a:r>
                      <a:endParaRPr sz="20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Add Subject</a:t>
                      </a:r>
                      <a:endParaRPr sz="2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Investigator, Site Nurse</a:t>
                      </a:r>
                      <a:endParaRPr sz="20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Enter and Edit Data</a:t>
                      </a:r>
                      <a:endParaRPr sz="2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Investigator, Site Nurse, (Lead) CRA, Data Manager, Project Manager</a:t>
                      </a:r>
                      <a:endParaRPr sz="20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Apply Signature on eCRFs</a:t>
                      </a:r>
                      <a:endParaRPr sz="2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/>
                        <a:t>Investigator</a:t>
                      </a:r>
                      <a:endParaRPr sz="20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Reports</a:t>
                      </a:r>
                      <a:endParaRPr sz="2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/>
                        <a:t>All</a:t>
                      </a:r>
                      <a:endParaRPr sz="20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Monitor Data</a:t>
                      </a:r>
                      <a:endParaRPr sz="2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(Lead) CRA</a:t>
                      </a:r>
                      <a:endParaRPr sz="20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Manage DCRs</a:t>
                      </a:r>
                      <a:endParaRPr sz="2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/>
                        <a:t>(Lead) CRA, Data Manager</a:t>
                      </a:r>
                      <a:endParaRPr sz="20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69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49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Download the desired report / export by clicking the ‘Download Archive’ button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 .zip file containing the report / export is saved on your device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Use the ‘Delete’ button to delete requests you no longer need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69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Reports - Download (2)</a:t>
            </a:r>
            <a:endParaRPr/>
          </a:p>
        </p:txBody>
      </p:sp>
      <p:sp>
        <p:nvSpPr>
          <p:cNvPr id="650" name="Google Shape;650;p69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30</a:t>
            </a:fld>
            <a:endParaRPr sz="1400" b="1">
              <a:solidFill>
                <a:srgbClr val="888888"/>
              </a:solidFill>
            </a:endParaRPr>
          </a:p>
        </p:txBody>
      </p:sp>
      <p:sp>
        <p:nvSpPr>
          <p:cNvPr id="651" name="Google Shape;651;p69"/>
          <p:cNvSpPr/>
          <p:nvPr/>
        </p:nvSpPr>
        <p:spPr>
          <a:xfrm>
            <a:off x="487675" y="6203250"/>
            <a:ext cx="2231700" cy="1831200"/>
          </a:xfrm>
          <a:prstGeom prst="roundRect">
            <a:avLst>
              <a:gd name="adj" fmla="val 21932"/>
            </a:avLst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69"/>
          <p:cNvSpPr/>
          <p:nvPr/>
        </p:nvSpPr>
        <p:spPr>
          <a:xfrm>
            <a:off x="960850" y="7231525"/>
            <a:ext cx="1885500" cy="457200"/>
          </a:xfrm>
          <a:prstGeom prst="roundRect">
            <a:avLst>
              <a:gd name="adj" fmla="val 21932"/>
            </a:avLst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53" name="Google Shape;653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100" y="3996975"/>
            <a:ext cx="12444600" cy="4563425"/>
          </a:xfrm>
          <a:prstGeom prst="rect">
            <a:avLst/>
          </a:prstGeom>
          <a:noFill/>
          <a:ln>
            <a:noFill/>
          </a:ln>
        </p:spPr>
      </p:pic>
      <p:sp>
        <p:nvSpPr>
          <p:cNvPr id="654" name="Google Shape;654;p69"/>
          <p:cNvSpPr txBox="1"/>
          <p:nvPr/>
        </p:nvSpPr>
        <p:spPr>
          <a:xfrm>
            <a:off x="487675" y="8560400"/>
            <a:ext cx="9701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If the request returned no data, the export status will show ‘No Data’. It is not possible to download this empty file.</a:t>
            </a:r>
            <a:endParaRPr sz="18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70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49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Any requests still being processed by the system will also show up in the list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You can track the progress in the Progress column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If applicable, you can pause or cancel the request in this stage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70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Reports - Download (3)</a:t>
            </a:r>
            <a:endParaRPr/>
          </a:p>
        </p:txBody>
      </p:sp>
      <p:sp>
        <p:nvSpPr>
          <p:cNvPr id="661" name="Google Shape;661;p70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31</a:t>
            </a:fld>
            <a:endParaRPr sz="1400" b="1">
              <a:solidFill>
                <a:srgbClr val="888888"/>
              </a:solidFill>
            </a:endParaRPr>
          </a:p>
        </p:txBody>
      </p:sp>
      <p:sp>
        <p:nvSpPr>
          <p:cNvPr id="662" name="Google Shape;662;p70"/>
          <p:cNvSpPr/>
          <p:nvPr/>
        </p:nvSpPr>
        <p:spPr>
          <a:xfrm>
            <a:off x="487675" y="6203250"/>
            <a:ext cx="2231700" cy="1831200"/>
          </a:xfrm>
          <a:prstGeom prst="roundRect">
            <a:avLst>
              <a:gd name="adj" fmla="val 21932"/>
            </a:avLst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70"/>
          <p:cNvSpPr/>
          <p:nvPr/>
        </p:nvSpPr>
        <p:spPr>
          <a:xfrm>
            <a:off x="960850" y="7231525"/>
            <a:ext cx="1885500" cy="457200"/>
          </a:xfrm>
          <a:prstGeom prst="roundRect">
            <a:avLst>
              <a:gd name="adj" fmla="val 21932"/>
            </a:avLst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64" name="Google Shape;664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676" y="3982900"/>
            <a:ext cx="12192000" cy="43993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71"/>
          <p:cNvSpPr txBox="1">
            <a:spLocks noGrp="1"/>
          </p:cNvSpPr>
          <p:nvPr>
            <p:ph type="title"/>
          </p:nvPr>
        </p:nvSpPr>
        <p:spPr>
          <a:xfrm>
            <a:off x="2004475" y="3612425"/>
            <a:ext cx="91788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>
                <a:solidFill>
                  <a:schemeClr val="accent1"/>
                </a:solidFill>
              </a:rPr>
              <a:t>Monitor Data</a:t>
            </a:r>
            <a:endParaRPr/>
          </a:p>
        </p:txBody>
      </p:sp>
      <p:sp>
        <p:nvSpPr>
          <p:cNvPr id="670" name="Google Shape;670;p71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32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671" name="Google Shape;671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" name="Google Shape;676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675" y="3853225"/>
            <a:ext cx="7938258" cy="5432349"/>
          </a:xfrm>
          <a:prstGeom prst="rect">
            <a:avLst/>
          </a:prstGeom>
          <a:noFill/>
          <a:ln>
            <a:noFill/>
          </a:ln>
        </p:spPr>
      </p:pic>
      <p:sp>
        <p:nvSpPr>
          <p:cNvPr id="677" name="Google Shape;677;p72"/>
          <p:cNvSpPr txBox="1">
            <a:spLocks noGrp="1"/>
          </p:cNvSpPr>
          <p:nvPr>
            <p:ph type="body" idx="1"/>
          </p:nvPr>
        </p:nvSpPr>
        <p:spPr>
          <a:xfrm>
            <a:off x="406400" y="1591200"/>
            <a:ext cx="12192000" cy="13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Use the subject flow to navigate to a form: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Some forms are not part of a visit (e.g. Informed Consent)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Click a visit to view its forms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72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Monitor Data - Flow</a:t>
            </a:r>
            <a:endParaRPr/>
          </a:p>
        </p:txBody>
      </p:sp>
      <p:sp>
        <p:nvSpPr>
          <p:cNvPr id="679" name="Google Shape;679;p72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33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680" name="Google Shape;680;p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sp>
        <p:nvSpPr>
          <p:cNvPr id="681" name="Google Shape;681;p72"/>
          <p:cNvSpPr/>
          <p:nvPr/>
        </p:nvSpPr>
        <p:spPr>
          <a:xfrm>
            <a:off x="487675" y="6404400"/>
            <a:ext cx="2185200" cy="3633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" name="Google Shape;686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775" y="4606325"/>
            <a:ext cx="7885230" cy="4108174"/>
          </a:xfrm>
          <a:prstGeom prst="rect">
            <a:avLst/>
          </a:prstGeom>
          <a:noFill/>
          <a:ln>
            <a:noFill/>
          </a:ln>
        </p:spPr>
      </p:pic>
      <p:sp>
        <p:nvSpPr>
          <p:cNvPr id="687" name="Google Shape;687;p73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13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Or use the subject summary to navigate to a form: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Optionally click a status filter to only view forms for a given data entry status or monitoring status 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Click the status icon for the form to access it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73"/>
          <p:cNvSpPr/>
          <p:nvPr/>
        </p:nvSpPr>
        <p:spPr>
          <a:xfrm>
            <a:off x="2194775" y="5121175"/>
            <a:ext cx="2455800" cy="3462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73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Monitor Data - Subject Summary</a:t>
            </a:r>
            <a:endParaRPr/>
          </a:p>
        </p:txBody>
      </p:sp>
      <p:sp>
        <p:nvSpPr>
          <p:cNvPr id="690" name="Google Shape;690;p73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34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691" name="Google Shape;691;p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sp>
        <p:nvSpPr>
          <p:cNvPr id="692" name="Google Shape;692;p73"/>
          <p:cNvSpPr txBox="1"/>
          <p:nvPr/>
        </p:nvSpPr>
        <p:spPr>
          <a:xfrm>
            <a:off x="8223625" y="5121175"/>
            <a:ext cx="4122300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In the example given, the subject summary is filtered on monitoring status “Requiring monitoring”.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It’s possible to combine the Status and Monitoring filters.</a:t>
            </a:r>
            <a:br>
              <a:rPr lang="en-US" sz="1800"/>
            </a:br>
            <a:endParaRPr sz="1800"/>
          </a:p>
        </p:txBody>
      </p:sp>
      <p:sp>
        <p:nvSpPr>
          <p:cNvPr id="693" name="Google Shape;693;p73"/>
          <p:cNvSpPr/>
          <p:nvPr/>
        </p:nvSpPr>
        <p:spPr>
          <a:xfrm>
            <a:off x="4722975" y="5121175"/>
            <a:ext cx="2370600" cy="3462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74"/>
          <p:cNvSpPr txBox="1">
            <a:spLocks noGrp="1"/>
          </p:cNvSpPr>
          <p:nvPr>
            <p:ph type="body" idx="1"/>
          </p:nvPr>
        </p:nvSpPr>
        <p:spPr>
          <a:xfrm>
            <a:off x="406400" y="1591200"/>
            <a:ext cx="12192000" cy="13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By default, users with monitoring permissions will see Monitoring status in the subject’s flow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Click the toggle button on any form to switch to data entry view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9" name="Google Shape;699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3375" y="3741550"/>
            <a:ext cx="9330074" cy="4835824"/>
          </a:xfrm>
          <a:prstGeom prst="rect">
            <a:avLst/>
          </a:prstGeom>
          <a:noFill/>
          <a:ln>
            <a:noFill/>
          </a:ln>
        </p:spPr>
      </p:pic>
      <p:sp>
        <p:nvSpPr>
          <p:cNvPr id="700" name="Google Shape;700;p74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Monitor Data - Monitor Toggle</a:t>
            </a:r>
            <a:endParaRPr/>
          </a:p>
        </p:txBody>
      </p:sp>
      <p:sp>
        <p:nvSpPr>
          <p:cNvPr id="701" name="Google Shape;701;p74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35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702" name="Google Shape;702;p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p74"/>
          <p:cNvSpPr/>
          <p:nvPr/>
        </p:nvSpPr>
        <p:spPr>
          <a:xfrm>
            <a:off x="3085809" y="3828453"/>
            <a:ext cx="1826700" cy="3069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75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6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Entry Status Icons indicate the data entry status of a subject/visit/form/block:</a:t>
            </a: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9" name="Google Shape;709;p75"/>
          <p:cNvPicPr preferRelativeResize="0"/>
          <p:nvPr/>
        </p:nvPicPr>
        <p:blipFill rotWithShape="1">
          <a:blip r:embed="rId3">
            <a:alphaModFix/>
          </a:blip>
          <a:srcRect b="50226"/>
          <a:stretch/>
        </p:blipFill>
        <p:spPr>
          <a:xfrm>
            <a:off x="633775" y="5634300"/>
            <a:ext cx="2685675" cy="112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0" name="Google Shape;710;p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7675" y="2965500"/>
            <a:ext cx="2271657" cy="26688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11" name="Google Shape;711;p75"/>
          <p:cNvGraphicFramePr/>
          <p:nvPr/>
        </p:nvGraphicFramePr>
        <p:xfrm>
          <a:off x="633763" y="3116075"/>
          <a:ext cx="10151650" cy="3576900"/>
        </p:xfrm>
        <a:graphic>
          <a:graphicData uri="http://schemas.openxmlformats.org/drawingml/2006/table">
            <a:tbl>
              <a:tblPr>
                <a:noFill/>
                <a:tableStyleId>{D62B2D4E-D5D3-4CF0-9FB9-0D0D5923FD38}</a:tableStyleId>
              </a:tblPr>
              <a:tblGrid>
                <a:gridCol w="275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92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6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accent1"/>
                          </a:solidFill>
                        </a:rPr>
                        <a:t>No data is present.</a:t>
                      </a:r>
                      <a:endParaRPr sz="2200">
                        <a:solidFill>
                          <a:schemeClr val="accent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6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accent1"/>
                          </a:solidFill>
                        </a:rPr>
                        <a:t>Data is present, but data entry is not complete.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6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accent1"/>
                          </a:solidFill>
                        </a:rPr>
                        <a:t>Invalid data is present: at least one DCR (query) is raised.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6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accent1"/>
                          </a:solidFill>
                        </a:rPr>
                        <a:t>All data is present and valid.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6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accent1"/>
                          </a:solidFill>
                        </a:rPr>
                        <a:t>At least one DCR (query) has been answered.</a:t>
                      </a:r>
                      <a:endParaRPr sz="2200">
                        <a:solidFill>
                          <a:schemeClr val="accent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6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accent1"/>
                          </a:solidFill>
                        </a:rPr>
                        <a:t>Data has been signed.</a:t>
                      </a:r>
                      <a:endParaRPr sz="2200">
                        <a:solidFill>
                          <a:schemeClr val="accent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12" name="Google Shape;712;p75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Monitor Data - Entry Status Icons</a:t>
            </a:r>
            <a:endParaRPr/>
          </a:p>
        </p:txBody>
      </p:sp>
      <p:sp>
        <p:nvSpPr>
          <p:cNvPr id="713" name="Google Shape;713;p75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36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714" name="Google Shape;714;p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76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6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Monitoring Status Icons indicate the data entry status of a subject/visit/form/block:</a:t>
            </a: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0" name="Google Shape;720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9175" y="3116075"/>
            <a:ext cx="675868" cy="29807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21" name="Google Shape;721;p76"/>
          <p:cNvGraphicFramePr/>
          <p:nvPr/>
        </p:nvGraphicFramePr>
        <p:xfrm>
          <a:off x="1490663" y="3116075"/>
          <a:ext cx="10151650" cy="2980750"/>
        </p:xfrm>
        <a:graphic>
          <a:graphicData uri="http://schemas.openxmlformats.org/drawingml/2006/table">
            <a:tbl>
              <a:tblPr>
                <a:noFill/>
                <a:tableStyleId>{D62B2D4E-D5D3-4CF0-9FB9-0D0D5923FD38}</a:tableStyleId>
              </a:tblPr>
              <a:tblGrid>
                <a:gridCol w="9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56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6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accent1"/>
                          </a:solidFill>
                        </a:rPr>
                        <a:t>Not monitored</a:t>
                      </a:r>
                      <a:endParaRPr sz="2200">
                        <a:solidFill>
                          <a:schemeClr val="accent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6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accent1"/>
                          </a:solidFill>
                        </a:rPr>
                        <a:t>Requiring monitoring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6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accent1"/>
                          </a:solidFill>
                        </a:rPr>
                        <a:t>Modified after monitoring (the data was updated after monitoring)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6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accent1"/>
                          </a:solidFill>
                        </a:rPr>
                        <a:t>Monitored 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6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accent1"/>
                          </a:solidFill>
                        </a:rPr>
                        <a:t>Closed (data manager closed the eCRF for monitoring)</a:t>
                      </a:r>
                      <a:endParaRPr sz="2200">
                        <a:solidFill>
                          <a:schemeClr val="accent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22" name="Google Shape;722;p76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Monitor Data - Monitoring Status Icons</a:t>
            </a:r>
            <a:endParaRPr/>
          </a:p>
        </p:txBody>
      </p:sp>
      <p:sp>
        <p:nvSpPr>
          <p:cNvPr id="723" name="Google Shape;723;p76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37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724" name="Google Shape;724;p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77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6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To perform data verification (monitoring), the Show monitoring status toggle needs to be on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Click the monitoring status icon of the block you want to monitor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Click Monitor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77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Monitor Data - Monitor Block</a:t>
            </a:r>
            <a:endParaRPr/>
          </a:p>
        </p:txBody>
      </p:sp>
      <p:sp>
        <p:nvSpPr>
          <p:cNvPr id="731" name="Google Shape;731;p77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38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732" name="Google Shape;732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3" name="Google Shape;733;p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325" y="4615100"/>
            <a:ext cx="7690250" cy="4051549"/>
          </a:xfrm>
          <a:prstGeom prst="rect">
            <a:avLst/>
          </a:prstGeom>
          <a:noFill/>
          <a:ln>
            <a:noFill/>
          </a:ln>
        </p:spPr>
      </p:pic>
      <p:sp>
        <p:nvSpPr>
          <p:cNvPr id="734" name="Google Shape;734;p77"/>
          <p:cNvSpPr/>
          <p:nvPr/>
        </p:nvSpPr>
        <p:spPr>
          <a:xfrm>
            <a:off x="1914850" y="5950900"/>
            <a:ext cx="365400" cy="2772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35" name="Google Shape;735;p7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87575" y="4733875"/>
            <a:ext cx="4971300" cy="3344100"/>
          </a:xfrm>
          <a:prstGeom prst="rect">
            <a:avLst/>
          </a:prstGeom>
          <a:noFill/>
          <a:ln>
            <a:noFill/>
          </a:ln>
        </p:spPr>
      </p:pic>
      <p:sp>
        <p:nvSpPr>
          <p:cNvPr id="736" name="Google Shape;736;p77"/>
          <p:cNvSpPr/>
          <p:nvPr/>
        </p:nvSpPr>
        <p:spPr>
          <a:xfrm>
            <a:off x="7926975" y="6391950"/>
            <a:ext cx="1310100" cy="4572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1" name="Google Shape;741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675" y="2986577"/>
            <a:ext cx="9858727" cy="5663275"/>
          </a:xfrm>
          <a:prstGeom prst="rect">
            <a:avLst/>
          </a:prstGeom>
          <a:noFill/>
          <a:ln>
            <a:noFill/>
          </a:ln>
        </p:spPr>
      </p:pic>
      <p:sp>
        <p:nvSpPr>
          <p:cNvPr id="742" name="Google Shape;742;p78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6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The status of the block changes to “Monitored”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Google Shape;743;p78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Monitor Data - Monitor Block (2)</a:t>
            </a:r>
            <a:endParaRPr/>
          </a:p>
        </p:txBody>
      </p:sp>
      <p:sp>
        <p:nvSpPr>
          <p:cNvPr id="744" name="Google Shape;744;p78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39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745" name="Google Shape;745;p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sp>
        <p:nvSpPr>
          <p:cNvPr id="746" name="Google Shape;746;p78"/>
          <p:cNvSpPr/>
          <p:nvPr/>
        </p:nvSpPr>
        <p:spPr>
          <a:xfrm>
            <a:off x="487675" y="4419600"/>
            <a:ext cx="570900" cy="3438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0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Training Topics per User Type (2)</a:t>
            </a:r>
            <a:endParaRPr/>
          </a:p>
        </p:txBody>
      </p:sp>
      <p:sp>
        <p:nvSpPr>
          <p:cNvPr id="80" name="Google Shape;80;p10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81" name="Google Shape;81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2" name="Google Shape;82;p10"/>
          <p:cNvGraphicFramePr/>
          <p:nvPr/>
        </p:nvGraphicFramePr>
        <p:xfrm>
          <a:off x="487675" y="2302775"/>
          <a:ext cx="11099800" cy="5486100"/>
        </p:xfrm>
        <a:graphic>
          <a:graphicData uri="http://schemas.openxmlformats.org/drawingml/2006/table">
            <a:tbl>
              <a:tblPr>
                <a:noFill/>
                <a:tableStyleId>{D62B2D4E-D5D3-4CF0-9FB9-0D0D5923FD38}</a:tableStyleId>
              </a:tblPr>
              <a:tblGrid>
                <a:gridCol w="5549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9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chemeClr val="accent1"/>
                          </a:solidFill>
                        </a:rPr>
                        <a:t>Training Topic</a:t>
                      </a:r>
                      <a:endParaRPr sz="2000" b="1">
                        <a:solidFill>
                          <a:schemeClr val="accent1"/>
                        </a:solidFill>
                      </a:endParaRPr>
                    </a:p>
                  </a:txBody>
                  <a:tcPr marL="91425" marR="91425" marT="91425" marB="91425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chemeClr val="accent1"/>
                          </a:solidFill>
                        </a:rPr>
                        <a:t>User Types</a:t>
                      </a:r>
                      <a:endParaRPr sz="2000" b="1">
                        <a:solidFill>
                          <a:schemeClr val="accent1"/>
                        </a:solidFill>
                      </a:endParaRPr>
                    </a:p>
                  </a:txBody>
                  <a:tcPr marL="91425" marR="91425" marT="91425" marB="91425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Forgot Password</a:t>
                      </a:r>
                      <a:endParaRPr sz="2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All</a:t>
                      </a:r>
                      <a:endParaRPr sz="20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Reset 2FA</a:t>
                      </a:r>
                      <a:endParaRPr sz="2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All</a:t>
                      </a:r>
                      <a:endParaRPr sz="20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 err="1"/>
                        <a:t>CoroPrevention</a:t>
                      </a:r>
                      <a:r>
                        <a:rPr lang="en-US" sz="2000" dirty="0"/>
                        <a:t> - Laboratory Data</a:t>
                      </a:r>
                      <a:endParaRPr sz="20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All</a:t>
                      </a:r>
                      <a:endParaRPr sz="20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CoroPrevention - Randomise / Allocate Treatment</a:t>
                      </a:r>
                      <a:endParaRPr sz="2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Investigator, Site Nurse</a:t>
                      </a:r>
                      <a:endParaRPr sz="20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CoroPrevention - SAE / SADE Form</a:t>
                      </a:r>
                      <a:endParaRPr sz="200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Investigator, Site Nurse</a:t>
                      </a:r>
                      <a:endParaRPr sz="200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CoroPrevention - Import Data from Tool Suite</a:t>
                      </a:r>
                      <a:endParaRPr sz="20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Investigator, Site Nurse</a:t>
                      </a:r>
                      <a:endParaRPr sz="20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Generate ePRO Link</a:t>
                      </a:r>
                      <a:endParaRPr sz="2000"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Investigator, Site Nurse</a:t>
                      </a:r>
                      <a:endParaRPr sz="2000"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Protocol Deviations</a:t>
                      </a:r>
                      <a:endParaRPr sz="2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(Lead) CRA, Data Manager, Project Manager, Investigator, Site Nurse</a:t>
                      </a:r>
                      <a:endParaRPr sz="20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highlight>
                            <a:srgbClr val="EA9999"/>
                          </a:highlight>
                        </a:rPr>
                        <a:t>Endpoint Adjudication</a:t>
                      </a:r>
                      <a:endParaRPr sz="2000">
                        <a:highlight>
                          <a:srgbClr val="EA9999"/>
                        </a:highlight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>
                          <a:highlight>
                            <a:srgbClr val="EA9999"/>
                          </a:highlight>
                        </a:rPr>
                        <a:t>CEC User, CEC Chair</a:t>
                      </a:r>
                      <a:endParaRPr sz="2000" dirty="0">
                        <a:highlight>
                          <a:srgbClr val="EA9999"/>
                        </a:highlight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79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6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To monitor all fields on an eCRF at once, click the Monitor button</a:t>
            </a: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2" name="Google Shape;752;p79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Monitor Data - Monitor eCRF</a:t>
            </a:r>
            <a:endParaRPr/>
          </a:p>
        </p:txBody>
      </p:sp>
      <p:sp>
        <p:nvSpPr>
          <p:cNvPr id="753" name="Google Shape;753;p79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40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754" name="Google Shape;754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5" name="Google Shape;755;p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6400" y="3625924"/>
            <a:ext cx="6095999" cy="3687612"/>
          </a:xfrm>
          <a:prstGeom prst="rect">
            <a:avLst/>
          </a:prstGeom>
          <a:noFill/>
          <a:ln>
            <a:noFill/>
          </a:ln>
        </p:spPr>
      </p:pic>
      <p:sp>
        <p:nvSpPr>
          <p:cNvPr id="756" name="Google Shape;756;p79"/>
          <p:cNvSpPr/>
          <p:nvPr/>
        </p:nvSpPr>
        <p:spPr>
          <a:xfrm>
            <a:off x="5249900" y="4123650"/>
            <a:ext cx="509100" cy="3654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57" name="Google Shape;757;p7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07168" y="5142625"/>
            <a:ext cx="6297633" cy="3876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80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6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Monitoring is possible for all blocks/eCRFs with one of following statuses: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○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Not monitored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○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Requiring monitoring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○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Modified after monitoring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As a monitor you are expected to monitor the blocks/eCRFs with status Requiring monitoring</a:t>
            </a:r>
            <a:b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80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Monitor Data - General</a:t>
            </a:r>
            <a:endParaRPr/>
          </a:p>
        </p:txBody>
      </p:sp>
      <p:sp>
        <p:nvSpPr>
          <p:cNvPr id="764" name="Google Shape;764;p80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41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765" name="Google Shape;765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81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6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 block can only be monitored if no data is missing: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81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Monitor Data - Preconditions</a:t>
            </a:r>
            <a:endParaRPr/>
          </a:p>
        </p:txBody>
      </p:sp>
      <p:sp>
        <p:nvSpPr>
          <p:cNvPr id="772" name="Google Shape;772;p81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42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773" name="Google Shape;773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4" name="Google Shape;774;p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34750" y="3043223"/>
            <a:ext cx="11324585" cy="4379437"/>
          </a:xfrm>
          <a:prstGeom prst="rect">
            <a:avLst/>
          </a:prstGeom>
          <a:noFill/>
          <a:ln>
            <a:noFill/>
          </a:ln>
        </p:spPr>
      </p:pic>
      <p:sp>
        <p:nvSpPr>
          <p:cNvPr id="775" name="Google Shape;775;p81"/>
          <p:cNvSpPr txBox="1"/>
          <p:nvPr/>
        </p:nvSpPr>
        <p:spPr>
          <a:xfrm>
            <a:off x="1061425" y="8173725"/>
            <a:ext cx="75543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Blocks that have been confirmed as empty can also be monitored</a:t>
            </a:r>
            <a:endParaRPr sz="16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82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6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An entire eCRF can only be monitored if no data is missing in any of its blocks: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82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Monitor Data - Preconditions (2)</a:t>
            </a:r>
            <a:endParaRPr/>
          </a:p>
        </p:txBody>
      </p:sp>
      <p:sp>
        <p:nvSpPr>
          <p:cNvPr id="782" name="Google Shape;782;p82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43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783" name="Google Shape;783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4" name="Google Shape;784;p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674" y="3077325"/>
            <a:ext cx="10347500" cy="5012075"/>
          </a:xfrm>
          <a:prstGeom prst="rect">
            <a:avLst/>
          </a:prstGeom>
          <a:noFill/>
          <a:ln>
            <a:noFill/>
          </a:ln>
        </p:spPr>
      </p:pic>
      <p:sp>
        <p:nvSpPr>
          <p:cNvPr id="785" name="Google Shape;785;p82"/>
          <p:cNvSpPr txBox="1"/>
          <p:nvPr/>
        </p:nvSpPr>
        <p:spPr>
          <a:xfrm>
            <a:off x="891175" y="8632650"/>
            <a:ext cx="7392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Blocks that have been confirmed as empty can also be monitored</a:t>
            </a:r>
            <a:endParaRPr sz="16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83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6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Site can make modifications to monitored data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The block, eCRF and subject receive status “Modified after monitoring”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83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Monitor Data - Updates After Monitoring</a:t>
            </a:r>
            <a:endParaRPr/>
          </a:p>
        </p:txBody>
      </p:sp>
      <p:sp>
        <p:nvSpPr>
          <p:cNvPr id="792" name="Google Shape;792;p83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44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793" name="Google Shape;793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4" name="Google Shape;794;p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6075" y="3636550"/>
            <a:ext cx="9952650" cy="4398024"/>
          </a:xfrm>
          <a:prstGeom prst="rect">
            <a:avLst/>
          </a:prstGeom>
          <a:noFill/>
          <a:ln>
            <a:noFill/>
          </a:ln>
        </p:spPr>
      </p:pic>
      <p:sp>
        <p:nvSpPr>
          <p:cNvPr id="795" name="Google Shape;795;p83"/>
          <p:cNvSpPr/>
          <p:nvPr/>
        </p:nvSpPr>
        <p:spPr>
          <a:xfrm>
            <a:off x="3512700" y="5010350"/>
            <a:ext cx="396000" cy="2736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96" name="Google Shape;796;p8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332875" y="2645800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797" name="Google Shape;797;p83"/>
          <p:cNvSpPr txBox="1"/>
          <p:nvPr/>
        </p:nvSpPr>
        <p:spPr>
          <a:xfrm>
            <a:off x="891175" y="8632650"/>
            <a:ext cx="7724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When these modifications are monitored again, status will change to “Monitored”</a:t>
            </a:r>
            <a:endParaRPr sz="160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84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6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Data Manager can close eCRFs for monitoring e.g. if no data is expected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Monitoring is not possible in this case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3" name="Google Shape;803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675" y="3775273"/>
            <a:ext cx="11159026" cy="5138875"/>
          </a:xfrm>
          <a:prstGeom prst="rect">
            <a:avLst/>
          </a:prstGeom>
          <a:noFill/>
          <a:ln>
            <a:noFill/>
          </a:ln>
        </p:spPr>
      </p:pic>
      <p:sp>
        <p:nvSpPr>
          <p:cNvPr id="804" name="Google Shape;804;p84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Monitor Data - Closed for Monitoring</a:t>
            </a:r>
            <a:endParaRPr/>
          </a:p>
        </p:txBody>
      </p:sp>
      <p:sp>
        <p:nvSpPr>
          <p:cNvPr id="805" name="Google Shape;805;p84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45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806" name="Google Shape;806;p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7" name="Google Shape;807;p8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81233" y="2649223"/>
            <a:ext cx="440267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85"/>
          <p:cNvSpPr txBox="1">
            <a:spLocks noGrp="1"/>
          </p:cNvSpPr>
          <p:nvPr>
            <p:ph type="title"/>
          </p:nvPr>
        </p:nvSpPr>
        <p:spPr>
          <a:xfrm>
            <a:off x="2004475" y="3612425"/>
            <a:ext cx="91788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>
                <a:solidFill>
                  <a:schemeClr val="accent1"/>
                </a:solidFill>
              </a:rPr>
              <a:t>Manage DCRs</a:t>
            </a:r>
            <a:endParaRPr/>
          </a:p>
        </p:txBody>
      </p:sp>
      <p:sp>
        <p:nvSpPr>
          <p:cNvPr id="813" name="Google Shape;813;p85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46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814" name="Google Shape;814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86"/>
          <p:cNvSpPr txBox="1">
            <a:spLocks noGrp="1"/>
          </p:cNvSpPr>
          <p:nvPr>
            <p:ph type="body" idx="1"/>
          </p:nvPr>
        </p:nvSpPr>
        <p:spPr>
          <a:xfrm>
            <a:off x="406400" y="1591200"/>
            <a:ext cx="12192000" cy="13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CRA, Lead CRA and Data Manager can manually create a DCR (query) on a data field or eCRF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CRA and Lead CRA can only provide a response to or close a DCR that was raised by a CRA or Lead CRA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Data Manager can only provide a response to or close a DCR that was raised by a Data Manager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Auto-DCRs can only be closed by the system (when conditions are satisfied) or manually by a Data Manager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0" name="Google Shape;820;p86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Manage DCRs - DCR Workflow</a:t>
            </a:r>
            <a:endParaRPr/>
          </a:p>
        </p:txBody>
      </p:sp>
      <p:sp>
        <p:nvSpPr>
          <p:cNvPr id="821" name="Google Shape;821;p86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47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822" name="Google Shape;822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3" name="Google Shape;823;p8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6475" y="5732275"/>
            <a:ext cx="7429126" cy="342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87"/>
          <p:cNvSpPr txBox="1">
            <a:spLocks noGrp="1"/>
          </p:cNvSpPr>
          <p:nvPr>
            <p:ph type="body" idx="1"/>
          </p:nvPr>
        </p:nvSpPr>
        <p:spPr>
          <a:xfrm>
            <a:off x="406400" y="1591200"/>
            <a:ext cx="12192000" cy="13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CRA, Lead CRA and Data Manager can manually create a DCR (query) on a data field: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Hover over the field,      appears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Click       to add a DCR</a:t>
            </a: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87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Manage DCRs - Create DCR on block</a:t>
            </a:r>
            <a:endParaRPr/>
          </a:p>
        </p:txBody>
      </p:sp>
      <p:sp>
        <p:nvSpPr>
          <p:cNvPr id="830" name="Google Shape;830;p87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48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831" name="Google Shape;831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2" name="Google Shape;832;p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7675" y="4384800"/>
            <a:ext cx="8236752" cy="4770876"/>
          </a:xfrm>
          <a:prstGeom prst="rect">
            <a:avLst/>
          </a:prstGeom>
          <a:noFill/>
          <a:ln>
            <a:noFill/>
          </a:ln>
        </p:spPr>
      </p:pic>
      <p:sp>
        <p:nvSpPr>
          <p:cNvPr id="833" name="Google Shape;833;p87"/>
          <p:cNvSpPr/>
          <p:nvPr/>
        </p:nvSpPr>
        <p:spPr>
          <a:xfrm>
            <a:off x="1431675" y="7489450"/>
            <a:ext cx="323700" cy="2736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34" name="Google Shape;834;p8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09977" y="3219875"/>
            <a:ext cx="47625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5" name="Google Shape;835;p8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66102" y="3696125"/>
            <a:ext cx="476250" cy="47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88"/>
          <p:cNvSpPr txBox="1">
            <a:spLocks noGrp="1"/>
          </p:cNvSpPr>
          <p:nvPr>
            <p:ph type="body" idx="1"/>
          </p:nvPr>
        </p:nvSpPr>
        <p:spPr>
          <a:xfrm>
            <a:off x="406400" y="1591200"/>
            <a:ext cx="12192000" cy="13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Enter the data clarification request and click Save to confirm or Cancel to return to the form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88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Manage DCRs - Create DCR on block (2)</a:t>
            </a:r>
            <a:endParaRPr/>
          </a:p>
        </p:txBody>
      </p:sp>
      <p:sp>
        <p:nvSpPr>
          <p:cNvPr id="842" name="Google Shape;842;p88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49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843" name="Google Shape;843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4" name="Google Shape;844;p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7675" y="4876792"/>
            <a:ext cx="6014723" cy="2397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5" name="Google Shape;845;p8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97741" y="4830813"/>
            <a:ext cx="5000658" cy="3203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7"/>
          <p:cNvSpPr txBox="1">
            <a:spLocks noGrp="1"/>
          </p:cNvSpPr>
          <p:nvPr>
            <p:ph type="title"/>
          </p:nvPr>
        </p:nvSpPr>
        <p:spPr>
          <a:xfrm>
            <a:off x="2004475" y="3612425"/>
            <a:ext cx="83283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>
                <a:solidFill>
                  <a:schemeClr val="accent1"/>
                </a:solidFill>
              </a:rPr>
              <a:t>Enter and Edit Data</a:t>
            </a:r>
            <a:endParaRPr/>
          </a:p>
        </p:txBody>
      </p:sp>
      <p:sp>
        <p:nvSpPr>
          <p:cNvPr id="339" name="Google Shape;339;p37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340" name="Google Shape;34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0" name="Google Shape;850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675" y="4215749"/>
            <a:ext cx="9902802" cy="3525776"/>
          </a:xfrm>
          <a:prstGeom prst="rect">
            <a:avLst/>
          </a:prstGeom>
          <a:noFill/>
          <a:ln>
            <a:noFill/>
          </a:ln>
        </p:spPr>
      </p:pic>
      <p:sp>
        <p:nvSpPr>
          <p:cNvPr id="851" name="Google Shape;851;p89"/>
          <p:cNvSpPr txBox="1">
            <a:spLocks noGrp="1"/>
          </p:cNvSpPr>
          <p:nvPr>
            <p:ph type="body" idx="1"/>
          </p:nvPr>
        </p:nvSpPr>
        <p:spPr>
          <a:xfrm>
            <a:off x="406400" y="1591200"/>
            <a:ext cx="12192000" cy="13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CRA, Lead CRA and Data Manager can manually create a DCR (query) on an entire eCRF: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Click the “Add Manual DCR” button</a:t>
            </a: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89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Manage DCRs - Create DCR on eCRF</a:t>
            </a:r>
            <a:endParaRPr/>
          </a:p>
        </p:txBody>
      </p:sp>
      <p:sp>
        <p:nvSpPr>
          <p:cNvPr id="853" name="Google Shape;853;p89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50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854" name="Google Shape;854;p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sp>
        <p:nvSpPr>
          <p:cNvPr id="855" name="Google Shape;855;p89"/>
          <p:cNvSpPr/>
          <p:nvPr/>
        </p:nvSpPr>
        <p:spPr>
          <a:xfrm>
            <a:off x="8221500" y="7194125"/>
            <a:ext cx="1212600" cy="4572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90"/>
          <p:cNvSpPr txBox="1">
            <a:spLocks noGrp="1"/>
          </p:cNvSpPr>
          <p:nvPr>
            <p:ph type="body" idx="1"/>
          </p:nvPr>
        </p:nvSpPr>
        <p:spPr>
          <a:xfrm>
            <a:off x="406400" y="1591200"/>
            <a:ext cx="12192000" cy="13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Enter the data clarification request and click Save to confirm or Cancel to return to the form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eCRF DCRs are shown by clicking</a:t>
            </a:r>
            <a:b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the DCR button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These do not appear on a field itself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1" name="Google Shape;861;p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6277550"/>
            <a:ext cx="8310850" cy="2618133"/>
          </a:xfrm>
          <a:prstGeom prst="rect">
            <a:avLst/>
          </a:prstGeom>
          <a:noFill/>
          <a:ln w="76200" cap="flat" cmpd="sng">
            <a:solidFill>
              <a:srgbClr val="F3F3F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62" name="Google Shape;862;p90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Manage DCRs - Create DCR on eCRF (2)</a:t>
            </a:r>
            <a:endParaRPr/>
          </a:p>
        </p:txBody>
      </p:sp>
      <p:sp>
        <p:nvSpPr>
          <p:cNvPr id="863" name="Google Shape;863;p90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51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864" name="Google Shape;864;p9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sp>
        <p:nvSpPr>
          <p:cNvPr id="865" name="Google Shape;865;p90"/>
          <p:cNvSpPr/>
          <p:nvPr/>
        </p:nvSpPr>
        <p:spPr>
          <a:xfrm>
            <a:off x="7028075" y="6434325"/>
            <a:ext cx="680700" cy="3846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66" name="Google Shape;866;p9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11200" y="3985025"/>
            <a:ext cx="5461573" cy="214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91"/>
          <p:cNvSpPr txBox="1">
            <a:spLocks noGrp="1"/>
          </p:cNvSpPr>
          <p:nvPr>
            <p:ph type="body" idx="1"/>
          </p:nvPr>
        </p:nvSpPr>
        <p:spPr>
          <a:xfrm>
            <a:off x="406400" y="1591200"/>
            <a:ext cx="12192000" cy="40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The site (Study Nurse, Investigator) can provide an answer to a DCR: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Indicated by the Answered DCR icon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Click the icon to open the DCR and view the response 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91"/>
          <p:cNvSpPr/>
          <p:nvPr/>
        </p:nvSpPr>
        <p:spPr>
          <a:xfrm>
            <a:off x="1617425" y="6470500"/>
            <a:ext cx="445500" cy="3846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73" name="Google Shape;873;p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675" y="4249775"/>
            <a:ext cx="4776933" cy="3784800"/>
          </a:xfrm>
          <a:prstGeom prst="rect">
            <a:avLst/>
          </a:prstGeom>
          <a:noFill/>
          <a:ln>
            <a:noFill/>
          </a:ln>
        </p:spPr>
      </p:pic>
      <p:sp>
        <p:nvSpPr>
          <p:cNvPr id="874" name="Google Shape;874;p91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Manage DCRs - Answered DCR</a:t>
            </a:r>
            <a:endParaRPr/>
          </a:p>
        </p:txBody>
      </p:sp>
      <p:sp>
        <p:nvSpPr>
          <p:cNvPr id="875" name="Google Shape;875;p91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52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876" name="Google Shape;876;p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7" name="Google Shape;877;p9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26208" y="2743925"/>
            <a:ext cx="647700" cy="59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8" name="Google Shape;878;p9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56401" y="4322625"/>
            <a:ext cx="5502477" cy="3582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92"/>
          <p:cNvSpPr txBox="1">
            <a:spLocks noGrp="1"/>
          </p:cNvSpPr>
          <p:nvPr>
            <p:ph type="body" idx="1"/>
          </p:nvPr>
        </p:nvSpPr>
        <p:spPr>
          <a:xfrm>
            <a:off x="406400" y="1591200"/>
            <a:ext cx="12192000" cy="40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To re-open the DCR to the site, provide a response and click Save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92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Manage DCRs - Re-open a DCR</a:t>
            </a:r>
            <a:endParaRPr/>
          </a:p>
        </p:txBody>
      </p:sp>
      <p:sp>
        <p:nvSpPr>
          <p:cNvPr id="885" name="Google Shape;885;p92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53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886" name="Google Shape;886;p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7" name="Google Shape;887;p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7675" y="3264900"/>
            <a:ext cx="5839228" cy="3784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88" name="Google Shape;888;p9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17375" y="3264901"/>
            <a:ext cx="4665244" cy="36411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93"/>
          <p:cNvSpPr txBox="1">
            <a:spLocks noGrp="1"/>
          </p:cNvSpPr>
          <p:nvPr>
            <p:ph type="body" idx="1"/>
          </p:nvPr>
        </p:nvSpPr>
        <p:spPr>
          <a:xfrm>
            <a:off x="406400" y="1591200"/>
            <a:ext cx="12192000" cy="40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If the DCR is resolved, tick Close this DCR and click Save. 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It is possible to provide a response when closing a DCR, this is not required.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93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Manage DCRs - Close a DCR</a:t>
            </a:r>
            <a:endParaRPr/>
          </a:p>
        </p:txBody>
      </p:sp>
      <p:sp>
        <p:nvSpPr>
          <p:cNvPr id="895" name="Google Shape;895;p93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54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896" name="Google Shape;896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7" name="Google Shape;897;p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7675" y="3880175"/>
            <a:ext cx="6406799" cy="478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8" name="Google Shape;898;p9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19250" y="4336824"/>
            <a:ext cx="5339626" cy="3354525"/>
          </a:xfrm>
          <a:prstGeom prst="rect">
            <a:avLst/>
          </a:prstGeom>
          <a:noFill/>
          <a:ln>
            <a:noFill/>
          </a:ln>
        </p:spPr>
      </p:pic>
      <p:sp>
        <p:nvSpPr>
          <p:cNvPr id="899" name="Google Shape;899;p93"/>
          <p:cNvSpPr/>
          <p:nvPr/>
        </p:nvSpPr>
        <p:spPr>
          <a:xfrm>
            <a:off x="839325" y="7306750"/>
            <a:ext cx="1006500" cy="3846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4" name="Google Shape;904;p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2000" y="3753500"/>
            <a:ext cx="9310815" cy="4072801"/>
          </a:xfrm>
          <a:prstGeom prst="rect">
            <a:avLst/>
          </a:prstGeom>
          <a:noFill/>
          <a:ln>
            <a:noFill/>
          </a:ln>
        </p:spPr>
      </p:pic>
      <p:sp>
        <p:nvSpPr>
          <p:cNvPr id="905" name="Google Shape;905;p94"/>
          <p:cNvSpPr txBox="1">
            <a:spLocks noGrp="1"/>
          </p:cNvSpPr>
          <p:nvPr>
            <p:ph type="body" idx="1"/>
          </p:nvPr>
        </p:nvSpPr>
        <p:spPr>
          <a:xfrm>
            <a:off x="406400" y="1591200"/>
            <a:ext cx="12192000" cy="40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Click the DCR button on top of the page or the data entry status icon of a block to open the DCRs for the page/block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Toggle Show closed data clarification requests to include closed DCRs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94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Manage DCRs - View DCRs</a:t>
            </a:r>
            <a:endParaRPr/>
          </a:p>
        </p:txBody>
      </p:sp>
      <p:sp>
        <p:nvSpPr>
          <p:cNvPr id="907" name="Google Shape;907;p94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55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908" name="Google Shape;908;p9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sp>
        <p:nvSpPr>
          <p:cNvPr id="909" name="Google Shape;909;p94"/>
          <p:cNvSpPr/>
          <p:nvPr/>
        </p:nvSpPr>
        <p:spPr>
          <a:xfrm>
            <a:off x="1418400" y="5597600"/>
            <a:ext cx="2707500" cy="3846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95"/>
          <p:cNvSpPr txBox="1">
            <a:spLocks noGrp="1"/>
          </p:cNvSpPr>
          <p:nvPr>
            <p:ph type="body" idx="1"/>
          </p:nvPr>
        </p:nvSpPr>
        <p:spPr>
          <a:xfrm>
            <a:off x="406400" y="1591200"/>
            <a:ext cx="12192000" cy="40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To see all DCRs for the location you’re working in, click DCR in the navigation bar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Use the filters to search for specific DCRs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5" name="Google Shape;915;p95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Manage DCRs - DCRs Overview</a:t>
            </a:r>
            <a:endParaRPr/>
          </a:p>
        </p:txBody>
      </p:sp>
      <p:sp>
        <p:nvSpPr>
          <p:cNvPr id="916" name="Google Shape;916;p95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56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917" name="Google Shape;917;p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2450" y="3852400"/>
            <a:ext cx="11351373" cy="5204569"/>
          </a:xfrm>
          <a:prstGeom prst="rect">
            <a:avLst/>
          </a:prstGeom>
          <a:noFill/>
          <a:ln>
            <a:noFill/>
          </a:ln>
        </p:spPr>
      </p:pic>
      <p:sp>
        <p:nvSpPr>
          <p:cNvPr id="918" name="Google Shape;918;p95"/>
          <p:cNvSpPr/>
          <p:nvPr/>
        </p:nvSpPr>
        <p:spPr>
          <a:xfrm>
            <a:off x="11043200" y="3852400"/>
            <a:ext cx="832500" cy="3846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96"/>
          <p:cNvSpPr txBox="1">
            <a:spLocks noGrp="1"/>
          </p:cNvSpPr>
          <p:nvPr>
            <p:ph type="body" idx="1"/>
          </p:nvPr>
        </p:nvSpPr>
        <p:spPr>
          <a:xfrm>
            <a:off x="406400" y="1591200"/>
            <a:ext cx="12192000" cy="40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This includes system-generated DCRs and manual DCRs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Closed and autoclosed DCRs are also listed here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b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Download this list through Export &gt; Study Management Data Export &gt; DCRs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96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Manage DCRs - DCRs Overview (2)</a:t>
            </a:r>
            <a:endParaRPr/>
          </a:p>
        </p:txBody>
      </p:sp>
      <p:sp>
        <p:nvSpPr>
          <p:cNvPr id="925" name="Google Shape;925;p96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57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926" name="Google Shape;926;p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6400" y="3158125"/>
            <a:ext cx="11351373" cy="5204569"/>
          </a:xfrm>
          <a:prstGeom prst="rect">
            <a:avLst/>
          </a:prstGeom>
          <a:noFill/>
          <a:ln>
            <a:noFill/>
          </a:ln>
        </p:spPr>
      </p:pic>
      <p:sp>
        <p:nvSpPr>
          <p:cNvPr id="927" name="Google Shape;927;p96"/>
          <p:cNvSpPr/>
          <p:nvPr/>
        </p:nvSpPr>
        <p:spPr>
          <a:xfrm>
            <a:off x="9504075" y="5872475"/>
            <a:ext cx="615300" cy="3846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104"/>
          <p:cNvSpPr txBox="1">
            <a:spLocks noGrp="1"/>
          </p:cNvSpPr>
          <p:nvPr>
            <p:ph type="title"/>
          </p:nvPr>
        </p:nvSpPr>
        <p:spPr>
          <a:xfrm>
            <a:off x="2004475" y="3612425"/>
            <a:ext cx="91788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>
                <a:solidFill>
                  <a:schemeClr val="accent1"/>
                </a:solidFill>
              </a:rPr>
              <a:t>Laboratory Data</a:t>
            </a:r>
            <a:endParaRPr/>
          </a:p>
        </p:txBody>
      </p:sp>
      <p:sp>
        <p:nvSpPr>
          <p:cNvPr id="999" name="Google Shape;999;p104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58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1000" name="Google Shape;1000;p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105"/>
          <p:cNvSpPr txBox="1">
            <a:spLocks noGrp="1"/>
          </p:cNvSpPr>
          <p:nvPr>
            <p:ph type="body" idx="1"/>
          </p:nvPr>
        </p:nvSpPr>
        <p:spPr>
          <a:xfrm>
            <a:off x="406400" y="1591200"/>
            <a:ext cx="12192000" cy="13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The trial contains two types of laboratory data forms</a:t>
            </a:r>
            <a:b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○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Blood Sampling - Basic Laboratory Assessments and CoroPredict Score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○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Blood Sampling: Sub-study for Future Research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■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Only if Informed Consent for Blood Sampling Sub-study for Future Research is given</a:t>
            </a:r>
            <a:b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Compliance Assessments results are not collected in EDC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b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6" name="Google Shape;1006;p105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Laboratory Data - General</a:t>
            </a:r>
            <a:endParaRPr/>
          </a:p>
        </p:txBody>
      </p:sp>
      <p:sp>
        <p:nvSpPr>
          <p:cNvPr id="1007" name="Google Shape;1007;p105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59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1008" name="Google Shape;1008;p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Google Shape;345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6125" y="3892375"/>
            <a:ext cx="8131625" cy="4542275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38"/>
          <p:cNvSpPr txBox="1">
            <a:spLocks noGrp="1"/>
          </p:cNvSpPr>
          <p:nvPr>
            <p:ph type="body" idx="1"/>
          </p:nvPr>
        </p:nvSpPr>
        <p:spPr>
          <a:xfrm>
            <a:off x="406400" y="1591200"/>
            <a:ext cx="12192000" cy="13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Use the subject flow to navigate to a form: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Some forms are not part of a visit (e.g. Informed Consent)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Click a visit to view its forms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38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Enter/Edit Data - Flow</a:t>
            </a:r>
            <a:endParaRPr/>
          </a:p>
        </p:txBody>
      </p:sp>
      <p:sp>
        <p:nvSpPr>
          <p:cNvPr id="348" name="Google Shape;348;p38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349" name="Google Shape;349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38"/>
          <p:cNvSpPr/>
          <p:nvPr/>
        </p:nvSpPr>
        <p:spPr>
          <a:xfrm>
            <a:off x="726125" y="6289900"/>
            <a:ext cx="2185200" cy="5736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106"/>
          <p:cNvSpPr txBox="1">
            <a:spLocks noGrp="1"/>
          </p:cNvSpPr>
          <p:nvPr>
            <p:ph type="body" idx="1"/>
          </p:nvPr>
        </p:nvSpPr>
        <p:spPr>
          <a:xfrm>
            <a:off x="406400" y="2075600"/>
            <a:ext cx="12192000" cy="8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Blood Sampling results are provided by the central lab and uploaded automatically to the eCRF within the subject’s visit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At least the following data should be entered into EDC to enable this: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○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Subject needs to be created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○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Year of birth and Sex on Demographics form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○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Visit Date (visits except Enrolment V1)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○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Was a sample taken? 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○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Sample barcode 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b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106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Blood Sampling - Basic Laboratory Assessments and CoroPredict Score </a:t>
            </a:r>
            <a:endParaRPr/>
          </a:p>
        </p:txBody>
      </p:sp>
      <p:sp>
        <p:nvSpPr>
          <p:cNvPr id="1015" name="Google Shape;1015;p106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60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1016" name="Google Shape;1016;p106"/>
          <p:cNvPicPr preferRelativeResize="0"/>
          <p:nvPr/>
        </p:nvPicPr>
        <p:blipFill rotWithShape="1">
          <a:blip r:embed="rId3">
            <a:alphaModFix/>
          </a:blip>
          <a:srcRect l="16936" t="6576"/>
          <a:stretch/>
        </p:blipFill>
        <p:spPr>
          <a:xfrm>
            <a:off x="5244550" y="5500400"/>
            <a:ext cx="7607849" cy="3785175"/>
          </a:xfrm>
          <a:prstGeom prst="rect">
            <a:avLst/>
          </a:prstGeom>
          <a:noFill/>
          <a:ln>
            <a:noFill/>
          </a:ln>
        </p:spPr>
      </p:pic>
      <p:sp>
        <p:nvSpPr>
          <p:cNvPr id="1017" name="Google Shape;1017;p106"/>
          <p:cNvSpPr txBox="1"/>
          <p:nvPr/>
        </p:nvSpPr>
        <p:spPr>
          <a:xfrm>
            <a:off x="335800" y="6747550"/>
            <a:ext cx="44772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The laboratory assessments details for a subject-visit can only be uploaded if the above data has been completed in EDC.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The lab results will appear automatically once they’ve been made available.</a:t>
            </a:r>
            <a:endParaRPr sz="180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07"/>
          <p:cNvSpPr txBox="1">
            <a:spLocks noGrp="1"/>
          </p:cNvSpPr>
          <p:nvPr>
            <p:ph type="body" idx="1"/>
          </p:nvPr>
        </p:nvSpPr>
        <p:spPr>
          <a:xfrm>
            <a:off x="406400" y="2075600"/>
            <a:ext cx="12192000" cy="8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Only applicable for </a:t>
            </a:r>
            <a:r>
              <a:rPr lang="en-US" sz="2600" u="sng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Finnish</a:t>
            </a: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sites - </a:t>
            </a:r>
            <a:r>
              <a:rPr lang="en-US" sz="2600" u="sng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Biobank</a:t>
            </a: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subjects in </a:t>
            </a:r>
            <a:r>
              <a:rPr lang="en-US" sz="2600" u="sng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Enrolment V1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Indicate in the subject’s eCRF that the subject is a biobank subject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An “Add Blood Sample Record” button appears, click the button to add a laboratory assessment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Complete the available details for the assessment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Test name and Unit appear automatically when </a:t>
            </a:r>
            <a:b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 Test code is selected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Repeat for each available assessment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b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3" name="Google Shape;1023;p107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400">
                <a:solidFill>
                  <a:schemeClr val="accent1"/>
                </a:solidFill>
              </a:rPr>
              <a:t>Blood Sampling - Basic Laboratory Assessments and CoroPredict Score - Biobank Subjects  </a:t>
            </a:r>
            <a:endParaRPr sz="5600"/>
          </a:p>
        </p:txBody>
      </p:sp>
      <p:sp>
        <p:nvSpPr>
          <p:cNvPr id="1024" name="Google Shape;1024;p107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61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1025" name="Google Shape;1025;p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71925" y="3915950"/>
            <a:ext cx="3957899" cy="519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Google Shape;1026;p10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6257825"/>
            <a:ext cx="8067127" cy="2853898"/>
          </a:xfrm>
          <a:prstGeom prst="rect">
            <a:avLst/>
          </a:prstGeom>
          <a:noFill/>
          <a:ln>
            <a:noFill/>
          </a:ln>
        </p:spPr>
      </p:pic>
      <p:sp>
        <p:nvSpPr>
          <p:cNvPr id="1027" name="Google Shape;1027;p107"/>
          <p:cNvSpPr/>
          <p:nvPr/>
        </p:nvSpPr>
        <p:spPr>
          <a:xfrm>
            <a:off x="6236500" y="6381550"/>
            <a:ext cx="1631700" cy="3216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108"/>
          <p:cNvSpPr txBox="1">
            <a:spLocks noGrp="1"/>
          </p:cNvSpPr>
          <p:nvPr>
            <p:ph type="body" idx="1"/>
          </p:nvPr>
        </p:nvSpPr>
        <p:spPr>
          <a:xfrm>
            <a:off x="406400" y="2075600"/>
            <a:ext cx="12192000" cy="8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Only if Informed Consent for Blood Sampling Sub-study for Future Research is given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Complete whether the sample was taken and if so, the date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Sample barcodes will be derived from the Blood Sampling - Basic Laboratory Assessments and CoroPredict Score form within the same visit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b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3" name="Google Shape;1033;p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9400" y="4972725"/>
            <a:ext cx="7319023" cy="4312850"/>
          </a:xfrm>
          <a:prstGeom prst="rect">
            <a:avLst/>
          </a:prstGeom>
          <a:noFill/>
          <a:ln>
            <a:noFill/>
          </a:ln>
        </p:spPr>
      </p:pic>
      <p:sp>
        <p:nvSpPr>
          <p:cNvPr id="1034" name="Google Shape;1034;p108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Blood Sampling: Sub-study for Future Research</a:t>
            </a:r>
            <a:endParaRPr/>
          </a:p>
        </p:txBody>
      </p:sp>
      <p:sp>
        <p:nvSpPr>
          <p:cNvPr id="1035" name="Google Shape;1035;p108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62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1036" name="Google Shape;1036;p10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7" name="Google Shape;1037;p108"/>
          <p:cNvSpPr txBox="1"/>
          <p:nvPr/>
        </p:nvSpPr>
        <p:spPr>
          <a:xfrm>
            <a:off x="10425150" y="5308525"/>
            <a:ext cx="1902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108"/>
          <p:cNvSpPr txBox="1"/>
          <p:nvPr/>
        </p:nvSpPr>
        <p:spPr>
          <a:xfrm>
            <a:off x="8615650" y="5795675"/>
            <a:ext cx="3581700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The Visit Date needs to be completed to trigger this form for the visit.</a:t>
            </a:r>
            <a:br>
              <a:rPr lang="en-US" sz="1800"/>
            </a:b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The Visit Date needs to be after or equal to the date of informed consent for the sub-study.</a:t>
            </a:r>
            <a:endParaRPr sz="180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130"/>
          <p:cNvSpPr txBox="1">
            <a:spLocks noGrp="1"/>
          </p:cNvSpPr>
          <p:nvPr>
            <p:ph type="title"/>
          </p:nvPr>
        </p:nvSpPr>
        <p:spPr>
          <a:xfrm>
            <a:off x="2004475" y="3612425"/>
            <a:ext cx="91788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>
                <a:solidFill>
                  <a:schemeClr val="accent1"/>
                </a:solidFill>
              </a:rPr>
              <a:t>Protocol Deviations</a:t>
            </a:r>
            <a:endParaRPr/>
          </a:p>
        </p:txBody>
      </p:sp>
      <p:sp>
        <p:nvSpPr>
          <p:cNvPr id="1240" name="Google Shape;1240;p130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63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1241" name="Google Shape;1241;p1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p131"/>
          <p:cNvSpPr txBox="1">
            <a:spLocks noGrp="1"/>
          </p:cNvSpPr>
          <p:nvPr>
            <p:ph type="body" idx="1"/>
          </p:nvPr>
        </p:nvSpPr>
        <p:spPr>
          <a:xfrm>
            <a:off x="406400" y="1591200"/>
            <a:ext cx="12192000" cy="13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Any protocol deviations (PDs) on subject are to be collected on the Protocol Deviations Log.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PDs can be manually created or automatically generated based on predefined conditions. Automatic PDs have “System” as reporter.</a:t>
            </a: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47" name="Google Shape;1247;p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675" y="4307850"/>
            <a:ext cx="10416579" cy="4770874"/>
          </a:xfrm>
          <a:prstGeom prst="rect">
            <a:avLst/>
          </a:prstGeom>
          <a:noFill/>
          <a:ln>
            <a:noFill/>
          </a:ln>
        </p:spPr>
      </p:pic>
      <p:sp>
        <p:nvSpPr>
          <p:cNvPr id="1248" name="Google Shape;1248;p131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Protocol Deviations - Log</a:t>
            </a:r>
            <a:endParaRPr/>
          </a:p>
        </p:txBody>
      </p:sp>
      <p:sp>
        <p:nvSpPr>
          <p:cNvPr id="1249" name="Google Shape;1249;p131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64</a:t>
            </a:fld>
            <a:endParaRPr sz="1400" b="1">
              <a:solidFill>
                <a:srgbClr val="888888"/>
              </a:solidFill>
            </a:endParaRPr>
          </a:p>
        </p:txBody>
      </p:sp>
      <p:sp>
        <p:nvSpPr>
          <p:cNvPr id="1250" name="Google Shape;1250;p131"/>
          <p:cNvSpPr txBox="1"/>
          <p:nvPr/>
        </p:nvSpPr>
        <p:spPr>
          <a:xfrm>
            <a:off x="11421500" y="6091475"/>
            <a:ext cx="1337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Google Shape;1255;p132"/>
          <p:cNvSpPr txBox="1">
            <a:spLocks noGrp="1"/>
          </p:cNvSpPr>
          <p:nvPr>
            <p:ph type="body" idx="1"/>
          </p:nvPr>
        </p:nvSpPr>
        <p:spPr>
          <a:xfrm>
            <a:off x="406400" y="1591200"/>
            <a:ext cx="12192000" cy="13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Click Add Protocol Deviation to create a new PD for a subject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The PD number and Date reported will be set by the system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Complete fields Reporter, Category, Description, Action Taken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If the PD is ready to be submitted, tick Submit to sponsor?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6" name="Google Shape;1256;p1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7" name="Google Shape;1257;p132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Protocol Deviations - Create</a:t>
            </a:r>
            <a:endParaRPr/>
          </a:p>
        </p:txBody>
      </p:sp>
      <p:sp>
        <p:nvSpPr>
          <p:cNvPr id="1258" name="Google Shape;1258;p132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65</a:t>
            </a:fld>
            <a:endParaRPr sz="1400" b="1">
              <a:solidFill>
                <a:srgbClr val="888888"/>
              </a:solidFill>
            </a:endParaRPr>
          </a:p>
        </p:txBody>
      </p:sp>
      <p:sp>
        <p:nvSpPr>
          <p:cNvPr id="1259" name="Google Shape;1259;p132"/>
          <p:cNvSpPr txBox="1"/>
          <p:nvPr/>
        </p:nvSpPr>
        <p:spPr>
          <a:xfrm>
            <a:off x="11421500" y="6091475"/>
            <a:ext cx="1337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0" name="Google Shape;1260;p132"/>
          <p:cNvSpPr txBox="1"/>
          <p:nvPr/>
        </p:nvSpPr>
        <p:spPr>
          <a:xfrm>
            <a:off x="7704975" y="4405425"/>
            <a:ext cx="46773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Ticking Submit to sponsor? triggers an email notification to the sponsor.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The sponsor will complete the other fields of this PD record.</a:t>
            </a:r>
            <a:endParaRPr sz="1800"/>
          </a:p>
        </p:txBody>
      </p:sp>
      <p:pic>
        <p:nvPicPr>
          <p:cNvPr id="1261" name="Google Shape;1261;p1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1550" y="3970325"/>
            <a:ext cx="6265301" cy="5097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p133"/>
          <p:cNvSpPr txBox="1">
            <a:spLocks noGrp="1"/>
          </p:cNvSpPr>
          <p:nvPr>
            <p:ph type="body" idx="1"/>
          </p:nvPr>
        </p:nvSpPr>
        <p:spPr>
          <a:xfrm>
            <a:off x="406400" y="1591200"/>
            <a:ext cx="12192000" cy="13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Created by the system based on predefined data conditions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Fields PD number, Date reported, Reporter, Category, Description and Sponsor Classification are automatically set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Complete Action taken and if the PD is ready to be submitted, tick Submit to sponsor?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7" name="Google Shape;1267;p1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8" name="Google Shape;1268;p133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Protocol Deviations - Automatic PDs</a:t>
            </a:r>
            <a:endParaRPr/>
          </a:p>
        </p:txBody>
      </p:sp>
      <p:sp>
        <p:nvSpPr>
          <p:cNvPr id="1269" name="Google Shape;1269;p133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66</a:t>
            </a:fld>
            <a:endParaRPr sz="1400" b="1">
              <a:solidFill>
                <a:srgbClr val="888888"/>
              </a:solidFill>
            </a:endParaRPr>
          </a:p>
        </p:txBody>
      </p:sp>
      <p:sp>
        <p:nvSpPr>
          <p:cNvPr id="1270" name="Google Shape;1270;p133"/>
          <p:cNvSpPr txBox="1"/>
          <p:nvPr/>
        </p:nvSpPr>
        <p:spPr>
          <a:xfrm>
            <a:off x="11421500" y="6091475"/>
            <a:ext cx="1337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1" name="Google Shape;1271;p133"/>
          <p:cNvSpPr txBox="1"/>
          <p:nvPr/>
        </p:nvSpPr>
        <p:spPr>
          <a:xfrm>
            <a:off x="8081575" y="6091475"/>
            <a:ext cx="46773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Ticking Submit to sponsor? triggers an email notification to the sponsor.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The sponsor will complete the other fields of this PD record.</a:t>
            </a:r>
            <a:endParaRPr sz="1800"/>
          </a:p>
        </p:txBody>
      </p:sp>
      <p:pic>
        <p:nvPicPr>
          <p:cNvPr id="1272" name="Google Shape;1272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54250" y="3913475"/>
            <a:ext cx="4120426" cy="524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p134"/>
          <p:cNvSpPr txBox="1">
            <a:spLocks noGrp="1"/>
          </p:cNvSpPr>
          <p:nvPr>
            <p:ph type="body" idx="1"/>
          </p:nvPr>
        </p:nvSpPr>
        <p:spPr>
          <a:xfrm>
            <a:off x="406400" y="1591200"/>
            <a:ext cx="12192000" cy="13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 PD that is submitted will be evaluated by the sponsor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The evaluation is final when fields Discarded by sponsor? and Closed by sponsor? have been completed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 closed PD can no longer be edited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8" name="Google Shape;1278;p134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Protocol Deviations - Sponsor Evaluation</a:t>
            </a:r>
            <a:endParaRPr/>
          </a:p>
        </p:txBody>
      </p:sp>
      <p:sp>
        <p:nvSpPr>
          <p:cNvPr id="1279" name="Google Shape;1279;p134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67</a:t>
            </a:fld>
            <a:endParaRPr sz="1400" b="1">
              <a:solidFill>
                <a:srgbClr val="888888"/>
              </a:solidFill>
            </a:endParaRPr>
          </a:p>
        </p:txBody>
      </p:sp>
      <p:sp>
        <p:nvSpPr>
          <p:cNvPr id="1280" name="Google Shape;1280;p134"/>
          <p:cNvSpPr txBox="1"/>
          <p:nvPr/>
        </p:nvSpPr>
        <p:spPr>
          <a:xfrm>
            <a:off x="11421500" y="6091475"/>
            <a:ext cx="1337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1" name="Google Shape;1281;p134"/>
          <p:cNvSpPr txBox="1"/>
          <p:nvPr/>
        </p:nvSpPr>
        <p:spPr>
          <a:xfrm>
            <a:off x="1583200" y="5368013"/>
            <a:ext cx="53160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If Sponsor classification = Important, additional sponsor fields will be displayed: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sz="1800"/>
              <a:t>Sponsor description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sz="1800"/>
              <a:t>Root cause and impact assessment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sz="1800"/>
              <a:t>Corrective action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sz="1800"/>
              <a:t>Preventative action</a:t>
            </a:r>
            <a:endParaRPr sz="1800"/>
          </a:p>
        </p:txBody>
      </p:sp>
      <p:pic>
        <p:nvPicPr>
          <p:cNvPr id="1282" name="Google Shape;1282;p1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19549" y="3227025"/>
            <a:ext cx="4282101" cy="584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Google Shape;35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0150" y="4423625"/>
            <a:ext cx="5521226" cy="4258464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39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13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Or use the subject summary to navigate to a form: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Optionally click a status filter to only view forms for a given data entry status 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Click the status icon for the form to access it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39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Enter/Edit Data - Subject Summary</a:t>
            </a:r>
            <a:endParaRPr/>
          </a:p>
        </p:txBody>
      </p:sp>
      <p:sp>
        <p:nvSpPr>
          <p:cNvPr id="358" name="Google Shape;358;p39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359" name="Google Shape;359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39"/>
          <p:cNvSpPr/>
          <p:nvPr/>
        </p:nvSpPr>
        <p:spPr>
          <a:xfrm>
            <a:off x="2358700" y="4706400"/>
            <a:ext cx="1848600" cy="4572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39"/>
          <p:cNvSpPr txBox="1"/>
          <p:nvPr/>
        </p:nvSpPr>
        <p:spPr>
          <a:xfrm>
            <a:off x="8223625" y="5121175"/>
            <a:ext cx="41223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In the example given, the subject summary is filtered on entry status “Empty” and “Incomplete”.</a:t>
            </a:r>
            <a:br>
              <a:rPr lang="en-US" sz="1800"/>
            </a:b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The summary now shows all forms where data is still expected.</a:t>
            </a:r>
            <a:endParaRPr sz="1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40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6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Status Icons indicate the data entry status of a subject/visit/form/block:</a:t>
            </a: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7" name="Google Shape;367;p40"/>
          <p:cNvPicPr preferRelativeResize="0"/>
          <p:nvPr/>
        </p:nvPicPr>
        <p:blipFill rotWithShape="1">
          <a:blip r:embed="rId3">
            <a:alphaModFix/>
          </a:blip>
          <a:srcRect b="50226"/>
          <a:stretch/>
        </p:blipFill>
        <p:spPr>
          <a:xfrm>
            <a:off x="633775" y="5634300"/>
            <a:ext cx="2685675" cy="112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7675" y="2965500"/>
            <a:ext cx="2271657" cy="26688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69" name="Google Shape;369;p40"/>
          <p:cNvGraphicFramePr/>
          <p:nvPr/>
        </p:nvGraphicFramePr>
        <p:xfrm>
          <a:off x="633763" y="3116075"/>
          <a:ext cx="10151650" cy="3576900"/>
        </p:xfrm>
        <a:graphic>
          <a:graphicData uri="http://schemas.openxmlformats.org/drawingml/2006/table">
            <a:tbl>
              <a:tblPr>
                <a:noFill/>
                <a:tableStyleId>{D62B2D4E-D5D3-4CF0-9FB9-0D0D5923FD38}</a:tableStyleId>
              </a:tblPr>
              <a:tblGrid>
                <a:gridCol w="275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92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6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accent1"/>
                          </a:solidFill>
                        </a:rPr>
                        <a:t>No data is present.</a:t>
                      </a:r>
                      <a:endParaRPr sz="2200">
                        <a:solidFill>
                          <a:schemeClr val="accent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6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accent1"/>
                          </a:solidFill>
                        </a:rPr>
                        <a:t>Data is present, but data entry is not complete.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6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accent1"/>
                          </a:solidFill>
                        </a:rPr>
                        <a:t>Invalid data is present: at least one DCR (query) is raised.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6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accent1"/>
                          </a:solidFill>
                        </a:rPr>
                        <a:t>All data is present and valid.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6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accent1"/>
                          </a:solidFill>
                        </a:rPr>
                        <a:t>At least one DCR (query) has been answered.</a:t>
                      </a:r>
                      <a:endParaRPr sz="2200">
                        <a:solidFill>
                          <a:schemeClr val="accent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6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accent1"/>
                          </a:solidFill>
                        </a:rPr>
                        <a:t>Data has been signed.</a:t>
                      </a:r>
                      <a:endParaRPr sz="2200">
                        <a:solidFill>
                          <a:schemeClr val="accent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70" name="Google Shape;370;p40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Enter/Edit Data - Status Icons</a:t>
            </a:r>
            <a:endParaRPr/>
          </a:p>
        </p:txBody>
      </p:sp>
      <p:sp>
        <p:nvSpPr>
          <p:cNvPr id="371" name="Google Shape;371;p40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372" name="Google Shape;372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41"/>
          <p:cNvSpPr txBox="1">
            <a:spLocks noGrp="1"/>
          </p:cNvSpPr>
          <p:nvPr>
            <p:ph type="body" idx="1"/>
          </p:nvPr>
        </p:nvSpPr>
        <p:spPr>
          <a:xfrm>
            <a:off x="406400" y="1819800"/>
            <a:ext cx="12192000" cy="6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Data entered is automatically validated and saved in-real time: 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No Save button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Instant feedback in form of automatic DCRs (queries) on the entered data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●"/>
            </a:pPr>
            <a:r>
              <a:rPr lang="en-US" sz="2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Dynamic fields or forms depending on the entered data appear immediately</a:t>
            </a:r>
            <a:endParaRPr sz="2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616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41"/>
          <p:cNvSpPr txBox="1">
            <a:spLocks noGrp="1"/>
          </p:cNvSpPr>
          <p:nvPr>
            <p:ph type="title"/>
          </p:nvPr>
        </p:nvSpPr>
        <p:spPr>
          <a:xfrm>
            <a:off x="406400" y="1078992"/>
            <a:ext cx="12192000" cy="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r>
              <a:rPr lang="en-US" sz="4800">
                <a:solidFill>
                  <a:schemeClr val="accent1"/>
                </a:solidFill>
              </a:rPr>
              <a:t>Enter/Edit Data - Data Saving</a:t>
            </a:r>
            <a:endParaRPr/>
          </a:p>
        </p:txBody>
      </p:sp>
      <p:sp>
        <p:nvSpPr>
          <p:cNvPr id="379" name="Google Shape;379;p41"/>
          <p:cNvSpPr txBox="1">
            <a:spLocks noGrp="1"/>
          </p:cNvSpPr>
          <p:nvPr>
            <p:ph type="sldNum" idx="12"/>
          </p:nvPr>
        </p:nvSpPr>
        <p:spPr>
          <a:xfrm>
            <a:off x="11999275" y="9285575"/>
            <a:ext cx="75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 sz="1400" b="1">
              <a:solidFill>
                <a:srgbClr val="888888"/>
              </a:solidFill>
            </a:endParaRPr>
          </a:p>
        </p:txBody>
      </p:sp>
      <p:pic>
        <p:nvPicPr>
          <p:cNvPr id="380" name="Google Shape;380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650" y="8034575"/>
            <a:ext cx="4254200" cy="1121100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41"/>
          <p:cNvSpPr txBox="1"/>
          <p:nvPr/>
        </p:nvSpPr>
        <p:spPr>
          <a:xfrm>
            <a:off x="573750" y="8478625"/>
            <a:ext cx="6034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In this example, a DCR is raised as the day contains a non-numeric character</a:t>
            </a:r>
            <a:endParaRPr sz="1900"/>
          </a:p>
        </p:txBody>
      </p:sp>
      <p:pic>
        <p:nvPicPr>
          <p:cNvPr id="382" name="Google Shape;382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7679" y="4647988"/>
            <a:ext cx="11487735" cy="3171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UniWeb-2018">
  <a:themeElements>
    <a:clrScheme name="Custom 7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B649B"/>
      </a:accent1>
      <a:accent2>
        <a:srgbClr val="34BAEC"/>
      </a:accent2>
      <a:accent3>
        <a:srgbClr val="3F3F3F"/>
      </a:accent3>
      <a:accent4>
        <a:srgbClr val="C9C9C9"/>
      </a:accent4>
      <a:accent5>
        <a:srgbClr val="EDEDED"/>
      </a:accent5>
      <a:accent6>
        <a:srgbClr val="00B0F0"/>
      </a:accent6>
      <a:hlink>
        <a:srgbClr val="34BAEC"/>
      </a:hlink>
      <a:folHlink>
        <a:srgbClr val="1B649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3202</Words>
  <Application>Microsoft Office PowerPoint</Application>
  <PresentationFormat>Custom</PresentationFormat>
  <Paragraphs>1469</Paragraphs>
  <Slides>67</Slides>
  <Notes>67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2" baseType="lpstr">
      <vt:lpstr>Roboto</vt:lpstr>
      <vt:lpstr>Helvetica Neue</vt:lpstr>
      <vt:lpstr>Arial</vt:lpstr>
      <vt:lpstr>Avenir</vt:lpstr>
      <vt:lpstr>UniWeb-2018</vt:lpstr>
      <vt:lpstr>CoroPrevention EDC - Training Master Deck</vt:lpstr>
      <vt:lpstr>Agenda  </vt:lpstr>
      <vt:lpstr>Training Topics per User Type</vt:lpstr>
      <vt:lpstr>Training Topics per User Type (2)</vt:lpstr>
      <vt:lpstr>Enter and Edit Data</vt:lpstr>
      <vt:lpstr>Enter/Edit Data - Flow</vt:lpstr>
      <vt:lpstr>Enter/Edit Data - Subject Summary</vt:lpstr>
      <vt:lpstr>Enter/Edit Data - Status Icons</vt:lpstr>
      <vt:lpstr>Enter/Edit Data - Data Saving</vt:lpstr>
      <vt:lpstr>Enter/Edit Data - Open DCR</vt:lpstr>
      <vt:lpstr>Enter/Edit Data - Edit</vt:lpstr>
      <vt:lpstr>Enter/Edit Data - Edit (2)</vt:lpstr>
      <vt:lpstr>Enter/Edit Data - Answer DCR</vt:lpstr>
      <vt:lpstr>Enter/Edit Data - Answer DCR (2)</vt:lpstr>
      <vt:lpstr>Enter/Edit Data - Audit Trail</vt:lpstr>
      <vt:lpstr>Enter/Edit Data - Audit Trail (2)</vt:lpstr>
      <vt:lpstr>Enter/Edit Data - Required Data</vt:lpstr>
      <vt:lpstr>Enter/Edit Data - Confirm Empty Values</vt:lpstr>
      <vt:lpstr>Enter/Edit Data - Calculated Fields</vt:lpstr>
      <vt:lpstr>Enter/Edit Data - Log Forms</vt:lpstr>
      <vt:lpstr>Enter/Edit Data - Log Forms (2)</vt:lpstr>
      <vt:lpstr>Enter/Edit Data - Log Forms (3)</vt:lpstr>
      <vt:lpstr>Enter/Edit Data - Log Forms (4)</vt:lpstr>
      <vt:lpstr>Reports</vt:lpstr>
      <vt:lpstr>Reports - General</vt:lpstr>
      <vt:lpstr>Reports - Generation</vt:lpstr>
      <vt:lpstr>Reports - Generation (2)</vt:lpstr>
      <vt:lpstr>Reports - Filters</vt:lpstr>
      <vt:lpstr>Reports - Download</vt:lpstr>
      <vt:lpstr>Reports - Download (2)</vt:lpstr>
      <vt:lpstr>Reports - Download (3)</vt:lpstr>
      <vt:lpstr>Monitor Data</vt:lpstr>
      <vt:lpstr>Monitor Data - Flow</vt:lpstr>
      <vt:lpstr>Monitor Data - Subject Summary</vt:lpstr>
      <vt:lpstr>Monitor Data - Monitor Toggle</vt:lpstr>
      <vt:lpstr>Monitor Data - Entry Status Icons</vt:lpstr>
      <vt:lpstr>Monitor Data - Monitoring Status Icons</vt:lpstr>
      <vt:lpstr>Monitor Data - Monitor Block</vt:lpstr>
      <vt:lpstr>Monitor Data - Monitor Block (2)</vt:lpstr>
      <vt:lpstr>Monitor Data - Monitor eCRF</vt:lpstr>
      <vt:lpstr>Monitor Data - General</vt:lpstr>
      <vt:lpstr>Monitor Data - Preconditions</vt:lpstr>
      <vt:lpstr>Monitor Data - Preconditions (2)</vt:lpstr>
      <vt:lpstr>Monitor Data - Updates After Monitoring</vt:lpstr>
      <vt:lpstr>Monitor Data - Closed for Monitoring</vt:lpstr>
      <vt:lpstr>Manage DCRs</vt:lpstr>
      <vt:lpstr>Manage DCRs - DCR Workflow</vt:lpstr>
      <vt:lpstr>Manage DCRs - Create DCR on block</vt:lpstr>
      <vt:lpstr>Manage DCRs - Create DCR on block (2)</vt:lpstr>
      <vt:lpstr>Manage DCRs - Create DCR on eCRF</vt:lpstr>
      <vt:lpstr>Manage DCRs - Create DCR on eCRF (2)</vt:lpstr>
      <vt:lpstr>Manage DCRs - Answered DCR</vt:lpstr>
      <vt:lpstr>Manage DCRs - Re-open a DCR</vt:lpstr>
      <vt:lpstr>Manage DCRs - Close a DCR</vt:lpstr>
      <vt:lpstr>Manage DCRs - View DCRs</vt:lpstr>
      <vt:lpstr>Manage DCRs - DCRs Overview</vt:lpstr>
      <vt:lpstr>Manage DCRs - DCRs Overview (2)</vt:lpstr>
      <vt:lpstr>Laboratory Data</vt:lpstr>
      <vt:lpstr>Laboratory Data - General</vt:lpstr>
      <vt:lpstr>Blood Sampling - Basic Laboratory Assessments and CoroPredict Score </vt:lpstr>
      <vt:lpstr>Blood Sampling - Basic Laboratory Assessments and CoroPredict Score - Biobank Subjects  </vt:lpstr>
      <vt:lpstr>Blood Sampling: Sub-study for Future Research</vt:lpstr>
      <vt:lpstr>Protocol Deviations</vt:lpstr>
      <vt:lpstr>Protocol Deviations - Log</vt:lpstr>
      <vt:lpstr>Protocol Deviations - Create</vt:lpstr>
      <vt:lpstr>Protocol Deviations - Automatic PDs</vt:lpstr>
      <vt:lpstr>Protocol Deviations - Sponsor Evaluation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CoroPrevention EDC - Training Master Deck</dc:title>
  <dc:creator>Emmanuel RIVERA</dc:creator>
  <cp:lastModifiedBy>Emmanuel RIVERA</cp:lastModifiedBy>
  <cp:revision>4</cp:revision>
  <dcterms:modified xsi:type="dcterms:W3CDTF">2022-07-20T12:24:22Z</dcterms:modified>
</cp:coreProperties>
</file>