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3"/>
  </p:notesMasterIdLst>
  <p:handoutMasterIdLst>
    <p:handoutMasterId r:id="rId94"/>
  </p:handoutMasterIdLst>
  <p:sldIdLst>
    <p:sldId id="256" r:id="rId5"/>
    <p:sldId id="370" r:id="rId6"/>
    <p:sldId id="342" r:id="rId7"/>
    <p:sldId id="354" r:id="rId8"/>
    <p:sldId id="287" r:id="rId9"/>
    <p:sldId id="355" r:id="rId10"/>
    <p:sldId id="356" r:id="rId11"/>
    <p:sldId id="341" r:id="rId12"/>
    <p:sldId id="357" r:id="rId13"/>
    <p:sldId id="353" r:id="rId14"/>
    <p:sldId id="344" r:id="rId15"/>
    <p:sldId id="346" r:id="rId16"/>
    <p:sldId id="358" r:id="rId17"/>
    <p:sldId id="369" r:id="rId18"/>
    <p:sldId id="368" r:id="rId19"/>
    <p:sldId id="340" r:id="rId20"/>
    <p:sldId id="360" r:id="rId21"/>
    <p:sldId id="359" r:id="rId22"/>
    <p:sldId id="349" r:id="rId23"/>
    <p:sldId id="361" r:id="rId24"/>
    <p:sldId id="350" r:id="rId25"/>
    <p:sldId id="362" r:id="rId26"/>
    <p:sldId id="351" r:id="rId27"/>
    <p:sldId id="363" r:id="rId28"/>
    <p:sldId id="364" r:id="rId29"/>
    <p:sldId id="365" r:id="rId30"/>
    <p:sldId id="366" r:id="rId31"/>
    <p:sldId id="367" r:id="rId32"/>
    <p:sldId id="272" r:id="rId33"/>
    <p:sldId id="264" r:id="rId34"/>
    <p:sldId id="263" r:id="rId35"/>
    <p:sldId id="262" r:id="rId36"/>
    <p:sldId id="260" r:id="rId37"/>
    <p:sldId id="273" r:id="rId38"/>
    <p:sldId id="274" r:id="rId39"/>
    <p:sldId id="276" r:id="rId40"/>
    <p:sldId id="277" r:id="rId41"/>
    <p:sldId id="278" r:id="rId42"/>
    <p:sldId id="279" r:id="rId43"/>
    <p:sldId id="280" r:id="rId44"/>
    <p:sldId id="284" r:id="rId45"/>
    <p:sldId id="281" r:id="rId46"/>
    <p:sldId id="283" r:id="rId47"/>
    <p:sldId id="282" r:id="rId48"/>
    <p:sldId id="271" r:id="rId49"/>
    <p:sldId id="258" r:id="rId50"/>
    <p:sldId id="259" r:id="rId51"/>
    <p:sldId id="261" r:id="rId52"/>
    <p:sldId id="269" r:id="rId53"/>
    <p:sldId id="268" r:id="rId54"/>
    <p:sldId id="267" r:id="rId55"/>
    <p:sldId id="286" r:id="rId56"/>
    <p:sldId id="348" r:id="rId57"/>
    <p:sldId id="288" r:id="rId58"/>
    <p:sldId id="289" r:id="rId59"/>
    <p:sldId id="290" r:id="rId60"/>
    <p:sldId id="294" r:id="rId61"/>
    <p:sldId id="295" r:id="rId62"/>
    <p:sldId id="296" r:id="rId63"/>
    <p:sldId id="297" r:id="rId64"/>
    <p:sldId id="299" r:id="rId65"/>
    <p:sldId id="301" r:id="rId66"/>
    <p:sldId id="300" r:id="rId67"/>
    <p:sldId id="304" r:id="rId68"/>
    <p:sldId id="303" r:id="rId69"/>
    <p:sldId id="302" r:id="rId70"/>
    <p:sldId id="331" r:id="rId71"/>
    <p:sldId id="314" r:id="rId72"/>
    <p:sldId id="315" r:id="rId73"/>
    <p:sldId id="333" r:id="rId74"/>
    <p:sldId id="332" r:id="rId75"/>
    <p:sldId id="323" r:id="rId76"/>
    <p:sldId id="334" r:id="rId77"/>
    <p:sldId id="328" r:id="rId78"/>
    <p:sldId id="329" r:id="rId79"/>
    <p:sldId id="330" r:id="rId80"/>
    <p:sldId id="335" r:id="rId81"/>
    <p:sldId id="337" r:id="rId82"/>
    <p:sldId id="338" r:id="rId83"/>
    <p:sldId id="336" r:id="rId84"/>
    <p:sldId id="339" r:id="rId85"/>
    <p:sldId id="306" r:id="rId86"/>
    <p:sldId id="307" r:id="rId87"/>
    <p:sldId id="309" r:id="rId88"/>
    <p:sldId id="310" r:id="rId89"/>
    <p:sldId id="311" r:id="rId90"/>
    <p:sldId id="312" r:id="rId91"/>
    <p:sldId id="313" r:id="rId9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FB1F62BA-A654-09C4-65D3-4044681AC216}" name="Emmanuel RIVERA" initials="ER" userId="S::emmanuel_rivera@escardio.net::613e33cf-3937-4739-9552-874fc2c815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e VAN ERUM" initials="" lastIdx="9" clrIdx="0"/>
  <p:cmAuthor id="2" name="Microsoft Office User" initials="MOU" lastIdx="3"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358C"/>
    <a:srgbClr val="AC9EC6"/>
    <a:srgbClr val="9E29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89BBD-5613-4329-91E4-C7607939DA34}" v="44" dt="2023-08-21T10:19:35.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94684" autoAdjust="0"/>
  </p:normalViewPr>
  <p:slideViewPr>
    <p:cSldViewPr snapToGrid="0">
      <p:cViewPr varScale="1">
        <p:scale>
          <a:sx n="111" d="100"/>
          <a:sy n="111" d="100"/>
        </p:scale>
        <p:origin x="393" y="54"/>
      </p:cViewPr>
      <p:guideLst/>
    </p:cSldViewPr>
  </p:slideViewPr>
  <p:outlineViewPr>
    <p:cViewPr>
      <p:scale>
        <a:sx n="33" d="100"/>
        <a:sy n="33" d="100"/>
      </p:scale>
      <p:origin x="0" y="-3297"/>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Lst>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commentAuthors" Target="commen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customXml" Target="../customXml/item3.xml"/></Relationships>
</file>

<file path=ppt/_rels/viewProps.xml.rels><?xml version="1.0" encoding="UTF-8" standalone="yes"?>
<Relationships xmlns="http://schemas.openxmlformats.org/package/2006/relationships"><Relationship Id="rId26" Type="http://schemas.openxmlformats.org/officeDocument/2006/relationships/slide" Target="slides/slide26.xml"/><Relationship Id="rId21" Type="http://schemas.openxmlformats.org/officeDocument/2006/relationships/slide" Target="slides/slide21.xml"/><Relationship Id="rId42" Type="http://schemas.openxmlformats.org/officeDocument/2006/relationships/slide" Target="slides/slide42.xml"/><Relationship Id="rId47" Type="http://schemas.openxmlformats.org/officeDocument/2006/relationships/slide" Target="slides/slide47.xml"/><Relationship Id="rId63" Type="http://schemas.openxmlformats.org/officeDocument/2006/relationships/slide" Target="slides/slide63.xml"/><Relationship Id="rId68" Type="http://schemas.openxmlformats.org/officeDocument/2006/relationships/slide" Target="slides/slide68.xml"/><Relationship Id="rId84" Type="http://schemas.openxmlformats.org/officeDocument/2006/relationships/slide" Target="slides/slide84.xml"/><Relationship Id="rId16" Type="http://schemas.openxmlformats.org/officeDocument/2006/relationships/slide" Target="slides/slide16.xml"/><Relationship Id="rId11" Type="http://schemas.openxmlformats.org/officeDocument/2006/relationships/slide" Target="slides/slide11.xml"/><Relationship Id="rId32" Type="http://schemas.openxmlformats.org/officeDocument/2006/relationships/slide" Target="slides/slide32.xml"/><Relationship Id="rId37" Type="http://schemas.openxmlformats.org/officeDocument/2006/relationships/slide" Target="slides/slide37.xml"/><Relationship Id="rId53" Type="http://schemas.openxmlformats.org/officeDocument/2006/relationships/slide" Target="slides/slide53.xml"/><Relationship Id="rId58" Type="http://schemas.openxmlformats.org/officeDocument/2006/relationships/slide" Target="slides/slide58.xml"/><Relationship Id="rId74" Type="http://schemas.openxmlformats.org/officeDocument/2006/relationships/slide" Target="slides/slide74.xml"/><Relationship Id="rId79" Type="http://schemas.openxmlformats.org/officeDocument/2006/relationships/slide" Target="slides/slide79.xml"/><Relationship Id="rId5" Type="http://schemas.openxmlformats.org/officeDocument/2006/relationships/slide" Target="slides/slide5.xml"/><Relationship Id="rId19" Type="http://schemas.openxmlformats.org/officeDocument/2006/relationships/slide" Target="slides/slide19.xml"/><Relationship Id="rId14" Type="http://schemas.openxmlformats.org/officeDocument/2006/relationships/slide" Target="slides/slide14.xml"/><Relationship Id="rId22" Type="http://schemas.openxmlformats.org/officeDocument/2006/relationships/slide" Target="slides/slide22.xml"/><Relationship Id="rId27" Type="http://schemas.openxmlformats.org/officeDocument/2006/relationships/slide" Target="slides/slide27.xml"/><Relationship Id="rId30" Type="http://schemas.openxmlformats.org/officeDocument/2006/relationships/slide" Target="slides/slide30.xml"/><Relationship Id="rId35" Type="http://schemas.openxmlformats.org/officeDocument/2006/relationships/slide" Target="slides/slide35.xml"/><Relationship Id="rId43" Type="http://schemas.openxmlformats.org/officeDocument/2006/relationships/slide" Target="slides/slide43.xml"/><Relationship Id="rId48" Type="http://schemas.openxmlformats.org/officeDocument/2006/relationships/slide" Target="slides/slide48.xml"/><Relationship Id="rId56" Type="http://schemas.openxmlformats.org/officeDocument/2006/relationships/slide" Target="slides/slide56.xml"/><Relationship Id="rId64" Type="http://schemas.openxmlformats.org/officeDocument/2006/relationships/slide" Target="slides/slide64.xml"/><Relationship Id="rId69" Type="http://schemas.openxmlformats.org/officeDocument/2006/relationships/slide" Target="slides/slide69.xml"/><Relationship Id="rId77" Type="http://schemas.openxmlformats.org/officeDocument/2006/relationships/slide" Target="slides/slide77.xml"/><Relationship Id="rId8" Type="http://schemas.openxmlformats.org/officeDocument/2006/relationships/slide" Target="slides/slide8.xml"/><Relationship Id="rId51" Type="http://schemas.openxmlformats.org/officeDocument/2006/relationships/slide" Target="slides/slide51.xml"/><Relationship Id="rId72" Type="http://schemas.openxmlformats.org/officeDocument/2006/relationships/slide" Target="slides/slide72.xml"/><Relationship Id="rId80" Type="http://schemas.openxmlformats.org/officeDocument/2006/relationships/slide" Target="slides/slide80.xml"/><Relationship Id="rId85" Type="http://schemas.openxmlformats.org/officeDocument/2006/relationships/slide" Target="slides/slide85.xml"/><Relationship Id="rId3" Type="http://schemas.openxmlformats.org/officeDocument/2006/relationships/slide" Target="slides/slide3.xml"/><Relationship Id="rId12" Type="http://schemas.openxmlformats.org/officeDocument/2006/relationships/slide" Target="slides/slide12.xml"/><Relationship Id="rId17" Type="http://schemas.openxmlformats.org/officeDocument/2006/relationships/slide" Target="slides/slide17.xml"/><Relationship Id="rId25" Type="http://schemas.openxmlformats.org/officeDocument/2006/relationships/slide" Target="slides/slide25.xml"/><Relationship Id="rId33" Type="http://schemas.openxmlformats.org/officeDocument/2006/relationships/slide" Target="slides/slide33.xml"/><Relationship Id="rId38" Type="http://schemas.openxmlformats.org/officeDocument/2006/relationships/slide" Target="slides/slide38.xml"/><Relationship Id="rId46" Type="http://schemas.openxmlformats.org/officeDocument/2006/relationships/slide" Target="slides/slide46.xml"/><Relationship Id="rId59" Type="http://schemas.openxmlformats.org/officeDocument/2006/relationships/slide" Target="slides/slide59.xml"/><Relationship Id="rId67" Type="http://schemas.openxmlformats.org/officeDocument/2006/relationships/slide" Target="slides/slide67.xml"/><Relationship Id="rId20" Type="http://schemas.openxmlformats.org/officeDocument/2006/relationships/slide" Target="slides/slide20.xml"/><Relationship Id="rId41" Type="http://schemas.openxmlformats.org/officeDocument/2006/relationships/slide" Target="slides/slide41.xml"/><Relationship Id="rId54" Type="http://schemas.openxmlformats.org/officeDocument/2006/relationships/slide" Target="slides/slide54.xml"/><Relationship Id="rId62" Type="http://schemas.openxmlformats.org/officeDocument/2006/relationships/slide" Target="slides/slide62.xml"/><Relationship Id="rId70" Type="http://schemas.openxmlformats.org/officeDocument/2006/relationships/slide" Target="slides/slide70.xml"/><Relationship Id="rId75" Type="http://schemas.openxmlformats.org/officeDocument/2006/relationships/slide" Target="slides/slide75.xml"/><Relationship Id="rId83" Type="http://schemas.openxmlformats.org/officeDocument/2006/relationships/slide" Target="slides/slide83.xml"/><Relationship Id="rId88" Type="http://schemas.openxmlformats.org/officeDocument/2006/relationships/slide" Target="slides/slide88.xml"/><Relationship Id="rId1" Type="http://schemas.openxmlformats.org/officeDocument/2006/relationships/slide" Target="slides/slide1.xml"/><Relationship Id="rId6" Type="http://schemas.openxmlformats.org/officeDocument/2006/relationships/slide" Target="slides/slide6.xml"/><Relationship Id="rId15" Type="http://schemas.openxmlformats.org/officeDocument/2006/relationships/slide" Target="slides/slide15.xml"/><Relationship Id="rId23" Type="http://schemas.openxmlformats.org/officeDocument/2006/relationships/slide" Target="slides/slide23.xml"/><Relationship Id="rId28" Type="http://schemas.openxmlformats.org/officeDocument/2006/relationships/slide" Target="slides/slide28.xml"/><Relationship Id="rId36" Type="http://schemas.openxmlformats.org/officeDocument/2006/relationships/slide" Target="slides/slide36.xml"/><Relationship Id="rId49" Type="http://schemas.openxmlformats.org/officeDocument/2006/relationships/slide" Target="slides/slide49.xml"/><Relationship Id="rId57" Type="http://schemas.openxmlformats.org/officeDocument/2006/relationships/slide" Target="slides/slide57.xml"/><Relationship Id="rId10" Type="http://schemas.openxmlformats.org/officeDocument/2006/relationships/slide" Target="slides/slide10.xml"/><Relationship Id="rId31" Type="http://schemas.openxmlformats.org/officeDocument/2006/relationships/slide" Target="slides/slide31.xml"/><Relationship Id="rId44" Type="http://schemas.openxmlformats.org/officeDocument/2006/relationships/slide" Target="slides/slide44.xml"/><Relationship Id="rId52" Type="http://schemas.openxmlformats.org/officeDocument/2006/relationships/slide" Target="slides/slide52.xml"/><Relationship Id="rId60" Type="http://schemas.openxmlformats.org/officeDocument/2006/relationships/slide" Target="slides/slide60.xml"/><Relationship Id="rId65" Type="http://schemas.openxmlformats.org/officeDocument/2006/relationships/slide" Target="slides/slide65.xml"/><Relationship Id="rId73" Type="http://schemas.openxmlformats.org/officeDocument/2006/relationships/slide" Target="slides/slide73.xml"/><Relationship Id="rId78" Type="http://schemas.openxmlformats.org/officeDocument/2006/relationships/slide" Target="slides/slide78.xml"/><Relationship Id="rId81" Type="http://schemas.openxmlformats.org/officeDocument/2006/relationships/slide" Target="slides/slide81.xml"/><Relationship Id="rId86" Type="http://schemas.openxmlformats.org/officeDocument/2006/relationships/slide" Target="slides/slide86.xml"/><Relationship Id="rId4" Type="http://schemas.openxmlformats.org/officeDocument/2006/relationships/slide" Target="slides/slide4.xml"/><Relationship Id="rId9" Type="http://schemas.openxmlformats.org/officeDocument/2006/relationships/slide" Target="slides/slide9.xml"/><Relationship Id="rId13" Type="http://schemas.openxmlformats.org/officeDocument/2006/relationships/slide" Target="slides/slide13.xml"/><Relationship Id="rId18" Type="http://schemas.openxmlformats.org/officeDocument/2006/relationships/slide" Target="slides/slide18.xml"/><Relationship Id="rId39" Type="http://schemas.openxmlformats.org/officeDocument/2006/relationships/slide" Target="slides/slide39.xml"/><Relationship Id="rId34" Type="http://schemas.openxmlformats.org/officeDocument/2006/relationships/slide" Target="slides/slide34.xml"/><Relationship Id="rId50" Type="http://schemas.openxmlformats.org/officeDocument/2006/relationships/slide" Target="slides/slide50.xml"/><Relationship Id="rId55" Type="http://schemas.openxmlformats.org/officeDocument/2006/relationships/slide" Target="slides/slide55.xml"/><Relationship Id="rId76" Type="http://schemas.openxmlformats.org/officeDocument/2006/relationships/slide" Target="slides/slide76.xml"/><Relationship Id="rId7" Type="http://schemas.openxmlformats.org/officeDocument/2006/relationships/slide" Target="slides/slide7.xml"/><Relationship Id="rId71" Type="http://schemas.openxmlformats.org/officeDocument/2006/relationships/slide" Target="slides/slide71.xml"/><Relationship Id="rId2" Type="http://schemas.openxmlformats.org/officeDocument/2006/relationships/slide" Target="slides/slide2.xml"/><Relationship Id="rId29" Type="http://schemas.openxmlformats.org/officeDocument/2006/relationships/slide" Target="slides/slide29.xml"/><Relationship Id="rId24" Type="http://schemas.openxmlformats.org/officeDocument/2006/relationships/slide" Target="slides/slide24.xml"/><Relationship Id="rId40" Type="http://schemas.openxmlformats.org/officeDocument/2006/relationships/slide" Target="slides/slide40.xml"/><Relationship Id="rId45" Type="http://schemas.openxmlformats.org/officeDocument/2006/relationships/slide" Target="slides/slide45.xml"/><Relationship Id="rId66" Type="http://schemas.openxmlformats.org/officeDocument/2006/relationships/slide" Target="slides/slide66.xml"/><Relationship Id="rId87" Type="http://schemas.openxmlformats.org/officeDocument/2006/relationships/slide" Target="slides/slide87.xml"/><Relationship Id="rId61" Type="http://schemas.openxmlformats.org/officeDocument/2006/relationships/slide" Target="slides/slide61.xml"/><Relationship Id="rId82" Type="http://schemas.openxmlformats.org/officeDocument/2006/relationships/slide" Target="slides/slide8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a Mäkinen" userId="6eaff03f26a1f222" providerId="LiveId" clId="{50E89BBD-5613-4329-91E4-C7607939DA34}"/>
    <pc:docChg chg="undo redo custSel addSld modSld">
      <pc:chgData name="Mia Mäkinen" userId="6eaff03f26a1f222" providerId="LiveId" clId="{50E89BBD-5613-4329-91E4-C7607939DA34}" dt="2023-08-21T10:23:41.112" v="160" actId="14100"/>
      <pc:docMkLst>
        <pc:docMk/>
      </pc:docMkLst>
      <pc:sldChg chg="modSp mod">
        <pc:chgData name="Mia Mäkinen" userId="6eaff03f26a1f222" providerId="LiveId" clId="{50E89BBD-5613-4329-91E4-C7607939DA34}" dt="2023-08-21T10:00:03.534" v="6" actId="20577"/>
        <pc:sldMkLst>
          <pc:docMk/>
          <pc:sldMk cId="2825236824" sldId="256"/>
        </pc:sldMkLst>
        <pc:spChg chg="mod">
          <ac:chgData name="Mia Mäkinen" userId="6eaff03f26a1f222" providerId="LiveId" clId="{50E89BBD-5613-4329-91E4-C7607939DA34}" dt="2023-08-21T10:00:03.534" v="6" actId="20577"/>
          <ac:spMkLst>
            <pc:docMk/>
            <pc:sldMk cId="2825236824" sldId="256"/>
            <ac:spMk id="3" creationId="{6486C3CA-8932-D14E-9CFF-8E2499ECD289}"/>
          </ac:spMkLst>
        </pc:spChg>
      </pc:sldChg>
      <pc:sldChg chg="modSp mod">
        <pc:chgData name="Mia Mäkinen" userId="6eaff03f26a1f222" providerId="LiveId" clId="{50E89BBD-5613-4329-91E4-C7607939DA34}" dt="2023-08-21T10:01:24.577" v="12"/>
        <pc:sldMkLst>
          <pc:docMk/>
          <pc:sldMk cId="3896276188" sldId="271"/>
        </pc:sldMkLst>
        <pc:spChg chg="mod">
          <ac:chgData name="Mia Mäkinen" userId="6eaff03f26a1f222" providerId="LiveId" clId="{50E89BBD-5613-4329-91E4-C7607939DA34}" dt="2023-08-21T10:01:24.577" v="12"/>
          <ac:spMkLst>
            <pc:docMk/>
            <pc:sldMk cId="3896276188" sldId="271"/>
            <ac:spMk id="3" creationId="{6486C3CA-8932-D14E-9CFF-8E2499ECD289}"/>
          </ac:spMkLst>
        </pc:spChg>
      </pc:sldChg>
      <pc:sldChg chg="modSp mod">
        <pc:chgData name="Mia Mäkinen" userId="6eaff03f26a1f222" providerId="LiveId" clId="{50E89BBD-5613-4329-91E4-C7607939DA34}" dt="2023-08-21T10:01:13.109" v="10"/>
        <pc:sldMkLst>
          <pc:docMk/>
          <pc:sldMk cId="2600893404" sldId="272"/>
        </pc:sldMkLst>
        <pc:spChg chg="mod">
          <ac:chgData name="Mia Mäkinen" userId="6eaff03f26a1f222" providerId="LiveId" clId="{50E89BBD-5613-4329-91E4-C7607939DA34}" dt="2023-08-21T10:01:13.109" v="10"/>
          <ac:spMkLst>
            <pc:docMk/>
            <pc:sldMk cId="2600893404" sldId="272"/>
            <ac:spMk id="3" creationId="{6486C3CA-8932-D14E-9CFF-8E2499ECD289}"/>
          </ac:spMkLst>
        </pc:spChg>
      </pc:sldChg>
      <pc:sldChg chg="modSp mod">
        <pc:chgData name="Mia Mäkinen" userId="6eaff03f26a1f222" providerId="LiveId" clId="{50E89BBD-5613-4329-91E4-C7607939DA34}" dt="2023-08-21T10:01:19.267" v="11"/>
        <pc:sldMkLst>
          <pc:docMk/>
          <pc:sldMk cId="1235946122" sldId="276"/>
        </pc:sldMkLst>
        <pc:spChg chg="mod">
          <ac:chgData name="Mia Mäkinen" userId="6eaff03f26a1f222" providerId="LiveId" clId="{50E89BBD-5613-4329-91E4-C7607939DA34}" dt="2023-08-21T10:01:19.267" v="11"/>
          <ac:spMkLst>
            <pc:docMk/>
            <pc:sldMk cId="1235946122" sldId="276"/>
            <ac:spMk id="3" creationId="{6486C3CA-8932-D14E-9CFF-8E2499ECD289}"/>
          </ac:spMkLst>
        </pc:spChg>
      </pc:sldChg>
      <pc:sldChg chg="modSp mod">
        <pc:chgData name="Mia Mäkinen" userId="6eaff03f26a1f222" providerId="LiveId" clId="{50E89BBD-5613-4329-91E4-C7607939DA34}" dt="2023-08-21T10:01:29.618" v="13"/>
        <pc:sldMkLst>
          <pc:docMk/>
          <pc:sldMk cId="1789664932" sldId="286"/>
        </pc:sldMkLst>
        <pc:spChg chg="mod">
          <ac:chgData name="Mia Mäkinen" userId="6eaff03f26a1f222" providerId="LiveId" clId="{50E89BBD-5613-4329-91E4-C7607939DA34}" dt="2023-08-21T10:01:29.618" v="13"/>
          <ac:spMkLst>
            <pc:docMk/>
            <pc:sldMk cId="1789664932" sldId="286"/>
            <ac:spMk id="3" creationId="{6486C3CA-8932-D14E-9CFF-8E2499ECD289}"/>
          </ac:spMkLst>
        </pc:spChg>
      </pc:sldChg>
      <pc:sldChg chg="modSp mod">
        <pc:chgData name="Mia Mäkinen" userId="6eaff03f26a1f222" providerId="LiveId" clId="{50E89BBD-5613-4329-91E4-C7607939DA34}" dt="2023-08-21T10:01:39.858" v="14"/>
        <pc:sldMkLst>
          <pc:docMk/>
          <pc:sldMk cId="972691694" sldId="294"/>
        </pc:sldMkLst>
        <pc:spChg chg="mod">
          <ac:chgData name="Mia Mäkinen" userId="6eaff03f26a1f222" providerId="LiveId" clId="{50E89BBD-5613-4329-91E4-C7607939DA34}" dt="2023-08-21T10:01:39.858" v="14"/>
          <ac:spMkLst>
            <pc:docMk/>
            <pc:sldMk cId="972691694" sldId="294"/>
            <ac:spMk id="3" creationId="{6486C3CA-8932-D14E-9CFF-8E2499ECD289}"/>
          </ac:spMkLst>
        </pc:spChg>
      </pc:sldChg>
      <pc:sldChg chg="modSp mod">
        <pc:chgData name="Mia Mäkinen" userId="6eaff03f26a1f222" providerId="LiveId" clId="{50E89BBD-5613-4329-91E4-C7607939DA34}" dt="2023-08-21T10:13:44.029" v="131" actId="20577"/>
        <pc:sldMkLst>
          <pc:docMk/>
          <pc:sldMk cId="2209506899" sldId="306"/>
        </pc:sldMkLst>
        <pc:spChg chg="mod">
          <ac:chgData name="Mia Mäkinen" userId="6eaff03f26a1f222" providerId="LiveId" clId="{50E89BBD-5613-4329-91E4-C7607939DA34}" dt="2023-08-21T10:13:44.029" v="131" actId="20577"/>
          <ac:spMkLst>
            <pc:docMk/>
            <pc:sldMk cId="2209506899" sldId="306"/>
            <ac:spMk id="2" creationId="{4535D898-9073-FB40-A13D-01987B629D71}"/>
          </ac:spMkLst>
        </pc:spChg>
        <pc:spChg chg="mod">
          <ac:chgData name="Mia Mäkinen" userId="6eaff03f26a1f222" providerId="LiveId" clId="{50E89BBD-5613-4329-91E4-C7607939DA34}" dt="2023-08-21T10:01:54.104" v="17"/>
          <ac:spMkLst>
            <pc:docMk/>
            <pc:sldMk cId="2209506899" sldId="306"/>
            <ac:spMk id="3" creationId="{6486C3CA-8932-D14E-9CFF-8E2499ECD289}"/>
          </ac:spMkLst>
        </pc:spChg>
      </pc:sldChg>
      <pc:sldChg chg="modSp mod">
        <pc:chgData name="Mia Mäkinen" userId="6eaff03f26a1f222" providerId="LiveId" clId="{50E89BBD-5613-4329-91E4-C7607939DA34}" dt="2023-08-21T10:21:05.122" v="154" actId="14100"/>
        <pc:sldMkLst>
          <pc:docMk/>
          <pc:sldMk cId="1679924917" sldId="309"/>
        </pc:sldMkLst>
        <pc:grpChg chg="mod">
          <ac:chgData name="Mia Mäkinen" userId="6eaff03f26a1f222" providerId="LiveId" clId="{50E89BBD-5613-4329-91E4-C7607939DA34}" dt="2023-08-21T10:21:04.488" v="153" actId="14100"/>
          <ac:grpSpMkLst>
            <pc:docMk/>
            <pc:sldMk cId="1679924917" sldId="309"/>
            <ac:grpSpMk id="55" creationId="{9F67893B-CBCF-1E76-6317-35547B788D87}"/>
          </ac:grpSpMkLst>
        </pc:grpChg>
        <pc:graphicFrameChg chg="modGraphic">
          <ac:chgData name="Mia Mäkinen" userId="6eaff03f26a1f222" providerId="LiveId" clId="{50E89BBD-5613-4329-91E4-C7607939DA34}" dt="2023-08-21T10:21:05.122" v="154" actId="14100"/>
          <ac:graphicFrameMkLst>
            <pc:docMk/>
            <pc:sldMk cId="1679924917" sldId="309"/>
            <ac:graphicFrameMk id="7" creationId="{6CED5DA7-C39F-409A-8A20-69594C3F33B0}"/>
          </ac:graphicFrameMkLst>
        </pc:graphicFrameChg>
      </pc:sldChg>
      <pc:sldChg chg="modSp mod">
        <pc:chgData name="Mia Mäkinen" userId="6eaff03f26a1f222" providerId="LiveId" clId="{50E89BBD-5613-4329-91E4-C7607939DA34}" dt="2023-08-21T10:01:45.784" v="15"/>
        <pc:sldMkLst>
          <pc:docMk/>
          <pc:sldMk cId="536951480" sldId="331"/>
        </pc:sldMkLst>
        <pc:spChg chg="mod">
          <ac:chgData name="Mia Mäkinen" userId="6eaff03f26a1f222" providerId="LiveId" clId="{50E89BBD-5613-4329-91E4-C7607939DA34}" dt="2023-08-21T10:01:45.784" v="15"/>
          <ac:spMkLst>
            <pc:docMk/>
            <pc:sldMk cId="536951480" sldId="331"/>
            <ac:spMk id="3" creationId="{6486C3CA-8932-D14E-9CFF-8E2499ECD289}"/>
          </ac:spMkLst>
        </pc:spChg>
      </pc:sldChg>
      <pc:sldChg chg="modSp mod">
        <pc:chgData name="Mia Mäkinen" userId="6eaff03f26a1f222" providerId="LiveId" clId="{50E89BBD-5613-4329-91E4-C7607939DA34}" dt="2023-08-21T10:23:41.112" v="160" actId="14100"/>
        <pc:sldMkLst>
          <pc:docMk/>
          <pc:sldMk cId="2672072857" sldId="334"/>
        </pc:sldMkLst>
        <pc:spChg chg="mod">
          <ac:chgData name="Mia Mäkinen" userId="6eaff03f26a1f222" providerId="LiveId" clId="{50E89BBD-5613-4329-91E4-C7607939DA34}" dt="2023-08-21T10:23:41.112" v="160" actId="14100"/>
          <ac:spMkLst>
            <pc:docMk/>
            <pc:sldMk cId="2672072857" sldId="334"/>
            <ac:spMk id="2" creationId="{4535D898-9073-FB40-A13D-01987B629D71}"/>
          </ac:spMkLst>
        </pc:spChg>
        <pc:spChg chg="mod">
          <ac:chgData name="Mia Mäkinen" userId="6eaff03f26a1f222" providerId="LiveId" clId="{50E89BBD-5613-4329-91E4-C7607939DA34}" dt="2023-08-21T10:01:49.909" v="16"/>
          <ac:spMkLst>
            <pc:docMk/>
            <pc:sldMk cId="2672072857" sldId="334"/>
            <ac:spMk id="3" creationId="{6486C3CA-8932-D14E-9CFF-8E2499ECD289}"/>
          </ac:spMkLst>
        </pc:spChg>
      </pc:sldChg>
      <pc:sldChg chg="modSp mod">
        <pc:chgData name="Mia Mäkinen" userId="6eaff03f26a1f222" providerId="LiveId" clId="{50E89BBD-5613-4329-91E4-C7607939DA34}" dt="2023-08-21T10:00:34.700" v="8" actId="14100"/>
        <pc:sldMkLst>
          <pc:docMk/>
          <pc:sldMk cId="1072203352" sldId="342"/>
        </pc:sldMkLst>
        <pc:picChg chg="mod">
          <ac:chgData name="Mia Mäkinen" userId="6eaff03f26a1f222" providerId="LiveId" clId="{50E89BBD-5613-4329-91E4-C7607939DA34}" dt="2023-08-21T10:00:34.700" v="8" actId="14100"/>
          <ac:picMkLst>
            <pc:docMk/>
            <pc:sldMk cId="1072203352" sldId="342"/>
            <ac:picMk id="9" creationId="{DFB4CADD-EE5F-B05D-CCF8-6ACED8C2DA93}"/>
          </ac:picMkLst>
        </pc:picChg>
      </pc:sldChg>
      <pc:sldChg chg="modSp mod">
        <pc:chgData name="Mia Mäkinen" userId="6eaff03f26a1f222" providerId="LiveId" clId="{50E89BBD-5613-4329-91E4-C7607939DA34}" dt="2023-08-21T10:00:44.918" v="9"/>
        <pc:sldMkLst>
          <pc:docMk/>
          <pc:sldMk cId="697985270" sldId="354"/>
        </pc:sldMkLst>
        <pc:spChg chg="mod">
          <ac:chgData name="Mia Mäkinen" userId="6eaff03f26a1f222" providerId="LiveId" clId="{50E89BBD-5613-4329-91E4-C7607939DA34}" dt="2023-08-21T10:00:44.918" v="9"/>
          <ac:spMkLst>
            <pc:docMk/>
            <pc:sldMk cId="697985270" sldId="354"/>
            <ac:spMk id="3" creationId="{6486C3CA-8932-D14E-9CFF-8E2499ECD289}"/>
          </ac:spMkLst>
        </pc:spChg>
      </pc:sldChg>
      <pc:sldChg chg="modSp mod">
        <pc:chgData name="Mia Mäkinen" userId="6eaff03f26a1f222" providerId="LiveId" clId="{50E89BBD-5613-4329-91E4-C7607939DA34}" dt="2023-08-21T10:23:35.192" v="158" actId="14100"/>
        <pc:sldMkLst>
          <pc:docMk/>
          <pc:sldMk cId="2057311178" sldId="359"/>
        </pc:sldMkLst>
        <pc:spChg chg="mod">
          <ac:chgData name="Mia Mäkinen" userId="6eaff03f26a1f222" providerId="LiveId" clId="{50E89BBD-5613-4329-91E4-C7607939DA34}" dt="2023-08-21T10:23:34.621" v="157" actId="6549"/>
          <ac:spMkLst>
            <pc:docMk/>
            <pc:sldMk cId="2057311178" sldId="359"/>
            <ac:spMk id="2" creationId="{E8E860B1-57E2-FD02-74BC-DF912C520F35}"/>
          </ac:spMkLst>
        </pc:spChg>
        <pc:picChg chg="mod">
          <ac:chgData name="Mia Mäkinen" userId="6eaff03f26a1f222" providerId="LiveId" clId="{50E89BBD-5613-4329-91E4-C7607939DA34}" dt="2023-08-21T10:23:35.192" v="158" actId="14100"/>
          <ac:picMkLst>
            <pc:docMk/>
            <pc:sldMk cId="2057311178" sldId="359"/>
            <ac:picMk id="21" creationId="{824E2B0F-E1F4-F273-5331-8AE0A0E34916}"/>
          </ac:picMkLst>
        </pc:picChg>
      </pc:sldChg>
      <pc:sldChg chg="modSp new mod">
        <pc:chgData name="Mia Mäkinen" userId="6eaff03f26a1f222" providerId="LiveId" clId="{50E89BBD-5613-4329-91E4-C7607939DA34}" dt="2023-08-21T10:14:20.111" v="147" actId="6549"/>
        <pc:sldMkLst>
          <pc:docMk/>
          <pc:sldMk cId="1852414774" sldId="370"/>
        </pc:sldMkLst>
        <pc:spChg chg="mod">
          <ac:chgData name="Mia Mäkinen" userId="6eaff03f26a1f222" providerId="LiveId" clId="{50E89BBD-5613-4329-91E4-C7607939DA34}" dt="2023-08-21T10:06:35.046" v="41" actId="20577"/>
          <ac:spMkLst>
            <pc:docMk/>
            <pc:sldMk cId="1852414774" sldId="370"/>
            <ac:spMk id="2" creationId="{082540CD-9DFD-C3DC-0978-36091CCF013F}"/>
          </ac:spMkLst>
        </pc:spChg>
        <pc:spChg chg="mod">
          <ac:chgData name="Mia Mäkinen" userId="6eaff03f26a1f222" providerId="LiveId" clId="{50E89BBD-5613-4329-91E4-C7607939DA34}" dt="2023-08-21T10:14:20.111" v="147" actId="6549"/>
          <ac:spMkLst>
            <pc:docMk/>
            <pc:sldMk cId="1852414774" sldId="370"/>
            <ac:spMk id="3" creationId="{F208A81F-C77D-5AD4-00E6-369CA7F6B15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8177A-9D0C-C841-9694-93826F3ED8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a:extLst>
              <a:ext uri="{FF2B5EF4-FFF2-40B4-BE49-F238E27FC236}">
                <a16:creationId xmlns:a16="http://schemas.microsoft.com/office/drawing/2014/main" id="{FB69C688-F689-D54E-8944-506C9BCFB1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B604D8-2173-974C-BC1C-5053D4ED5D5F}" type="datetimeFigureOut">
              <a:rPr lang="en-GR" smtClean="0"/>
              <a:t>08/21/2023</a:t>
            </a:fld>
            <a:endParaRPr lang="en-GR"/>
          </a:p>
        </p:txBody>
      </p:sp>
      <p:sp>
        <p:nvSpPr>
          <p:cNvPr id="4" name="Footer Placeholder 3">
            <a:extLst>
              <a:ext uri="{FF2B5EF4-FFF2-40B4-BE49-F238E27FC236}">
                <a16:creationId xmlns:a16="http://schemas.microsoft.com/office/drawing/2014/main" id="{BB917B99-F1A2-1B42-8980-134FFD683C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5" name="Slide Number Placeholder 4">
            <a:extLst>
              <a:ext uri="{FF2B5EF4-FFF2-40B4-BE49-F238E27FC236}">
                <a16:creationId xmlns:a16="http://schemas.microsoft.com/office/drawing/2014/main" id="{6AC2156F-5098-6541-9384-7867DFC923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9C1D0D-72C9-FC49-B7B8-C28323097486}" type="slidenum">
              <a:rPr lang="en-GR" smtClean="0"/>
              <a:t>‹#›</a:t>
            </a:fld>
            <a:endParaRPr lang="en-GR"/>
          </a:p>
        </p:txBody>
      </p:sp>
    </p:spTree>
    <p:extLst>
      <p:ext uri="{BB962C8B-B14F-4D97-AF65-F5344CB8AC3E}">
        <p14:creationId xmlns:p14="http://schemas.microsoft.com/office/powerpoint/2010/main" val="14324904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81D7D1-9569-554E-ACB3-4725722D4149}" type="datetimeFigureOut">
              <a:rPr lang="en-GR" smtClean="0"/>
              <a:t>08/21/2023</a:t>
            </a:fld>
            <a:endParaRPr lang="en-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CBE6C-8DF9-614E-A148-5804A0220F2F}" type="slidenum">
              <a:rPr lang="en-GR" smtClean="0"/>
              <a:t>‹#›</a:t>
            </a:fld>
            <a:endParaRPr lang="en-GR"/>
          </a:p>
        </p:txBody>
      </p:sp>
    </p:spTree>
    <p:extLst>
      <p:ext uri="{BB962C8B-B14F-4D97-AF65-F5344CB8AC3E}">
        <p14:creationId xmlns:p14="http://schemas.microsoft.com/office/powerpoint/2010/main" val="36992179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extLst>
      <p:ext uri="{BB962C8B-B14F-4D97-AF65-F5344CB8AC3E}">
        <p14:creationId xmlns:p14="http://schemas.microsoft.com/office/powerpoint/2010/main" val="251990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extLst>
      <p:ext uri="{BB962C8B-B14F-4D97-AF65-F5344CB8AC3E}">
        <p14:creationId xmlns:p14="http://schemas.microsoft.com/office/powerpoint/2010/main" val="229144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extLst>
      <p:ext uri="{BB962C8B-B14F-4D97-AF65-F5344CB8AC3E}">
        <p14:creationId xmlns:p14="http://schemas.microsoft.com/office/powerpoint/2010/main" val="888433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extLst>
      <p:ext uri="{BB962C8B-B14F-4D97-AF65-F5344CB8AC3E}">
        <p14:creationId xmlns:p14="http://schemas.microsoft.com/office/powerpoint/2010/main" val="389484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123419d1d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1123419d1d_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21123419d1d_1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1123419d1d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1123419d1d_1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21123419d1d_1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extLst>
      <p:ext uri="{BB962C8B-B14F-4D97-AF65-F5344CB8AC3E}">
        <p14:creationId xmlns:p14="http://schemas.microsoft.com/office/powerpoint/2010/main" val="3383819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1123419d1d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1123419d1d_1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21123419d1d_1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extLst>
      <p:ext uri="{BB962C8B-B14F-4D97-AF65-F5344CB8AC3E}">
        <p14:creationId xmlns:p14="http://schemas.microsoft.com/office/powerpoint/2010/main" val="32966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1123419d1d_1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21123419d1d_1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g21123419d1d_1_1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1123419d1d_1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1123419d1d_1_2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g21123419d1d_1_2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1123419d1d_1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1123419d1d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21123419d1d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extLst>
      <p:ext uri="{BB962C8B-B14F-4D97-AF65-F5344CB8AC3E}">
        <p14:creationId xmlns:p14="http://schemas.microsoft.com/office/powerpoint/2010/main" val="707707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009FC2-937F-3B4F-A36F-C1FA1B6059B1}"/>
              </a:ext>
            </a:extLst>
          </p:cNvPr>
          <p:cNvSpPr/>
          <p:nvPr userDrawn="1"/>
        </p:nvSpPr>
        <p:spPr>
          <a:xfrm>
            <a:off x="2496" y="1232694"/>
            <a:ext cx="9143999" cy="39108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p:cNvSpPr>
            <a:spLocks noGrp="1"/>
          </p:cNvSpPr>
          <p:nvPr>
            <p:ph type="ctrTitle"/>
          </p:nvPr>
        </p:nvSpPr>
        <p:spPr>
          <a:xfrm>
            <a:off x="394854" y="2636414"/>
            <a:ext cx="4642659" cy="1650556"/>
          </a:xfrm>
          <a:prstGeom prst="rect">
            <a:avLst/>
          </a:prstGeom>
        </p:spPr>
        <p:txBody>
          <a:bodyPr anchor="b"/>
          <a:lstStyle>
            <a:lvl1pPr algn="l">
              <a:lnSpc>
                <a:spcPts val="4000"/>
              </a:lnSpc>
              <a:defRPr sz="4500" baseline="0">
                <a:solidFill>
                  <a:srgbClr val="5E338C"/>
                </a:solidFill>
                <a:latin typeface="Calibri" panose="020F0502020204030204" pitchFamily="34" charset="0"/>
              </a:defRPr>
            </a:lvl1pPr>
          </a:lstStyle>
          <a:p>
            <a:endParaRPr lang="en-US"/>
          </a:p>
        </p:txBody>
      </p:sp>
      <p:sp>
        <p:nvSpPr>
          <p:cNvPr id="3" name="Subtitle 2"/>
          <p:cNvSpPr>
            <a:spLocks noGrp="1"/>
          </p:cNvSpPr>
          <p:nvPr>
            <p:ph type="subTitle" idx="1"/>
          </p:nvPr>
        </p:nvSpPr>
        <p:spPr>
          <a:xfrm>
            <a:off x="394854" y="4293075"/>
            <a:ext cx="4947459" cy="303044"/>
          </a:xfrm>
          <a:prstGeom prst="rect">
            <a:avLst/>
          </a:prstGeom>
        </p:spPr>
        <p:txBody>
          <a:bodyPr>
            <a:noAutofit/>
          </a:bodyPr>
          <a:lstStyle>
            <a:lvl1pPr marL="0" indent="0" algn="l">
              <a:buNone/>
              <a:defRPr sz="1700" b="1" i="0" baseline="0">
                <a:solidFill>
                  <a:srgbClr val="AC9EC6"/>
                </a:solidFill>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pic>
        <p:nvPicPr>
          <p:cNvPr id="9" name="Picture 8">
            <a:extLst>
              <a:ext uri="{FF2B5EF4-FFF2-40B4-BE49-F238E27FC236}">
                <a16:creationId xmlns:a16="http://schemas.microsoft.com/office/drawing/2014/main" id="{10DC7C7B-5DB4-FA47-BB3A-6352064DEA20}"/>
              </a:ext>
            </a:extLst>
          </p:cNvPr>
          <p:cNvPicPr>
            <a:picLocks noChangeAspect="1"/>
          </p:cNvPicPr>
          <p:nvPr userDrawn="1"/>
        </p:nvPicPr>
        <p:blipFill rotWithShape="1">
          <a:blip r:embed="rId2"/>
          <a:srcRect l="-2156" r="29661"/>
          <a:stretch/>
        </p:blipFill>
        <p:spPr>
          <a:xfrm>
            <a:off x="4367703" y="568258"/>
            <a:ext cx="4776297" cy="4387180"/>
          </a:xfrm>
          <a:prstGeom prst="rect">
            <a:avLst/>
          </a:prstGeom>
        </p:spPr>
      </p:pic>
      <p:pic>
        <p:nvPicPr>
          <p:cNvPr id="11" name="Picture 10">
            <a:extLst>
              <a:ext uri="{FF2B5EF4-FFF2-40B4-BE49-F238E27FC236}">
                <a16:creationId xmlns:a16="http://schemas.microsoft.com/office/drawing/2014/main" id="{4E59194E-CD04-DC44-AE2C-18593AF04DAE}"/>
              </a:ext>
            </a:extLst>
          </p:cNvPr>
          <p:cNvPicPr>
            <a:picLocks noChangeAspect="1"/>
          </p:cNvPicPr>
          <p:nvPr userDrawn="1"/>
        </p:nvPicPr>
        <p:blipFill>
          <a:blip r:embed="rId3"/>
          <a:stretch>
            <a:fillRect/>
          </a:stretch>
        </p:blipFill>
        <p:spPr>
          <a:xfrm>
            <a:off x="535335" y="451969"/>
            <a:ext cx="2935521" cy="589848"/>
          </a:xfrm>
          <a:prstGeom prst="rect">
            <a:avLst/>
          </a:prstGeom>
        </p:spPr>
      </p:pic>
      <p:grpSp>
        <p:nvGrpSpPr>
          <p:cNvPr id="5" name="Group 4">
            <a:extLst>
              <a:ext uri="{FF2B5EF4-FFF2-40B4-BE49-F238E27FC236}">
                <a16:creationId xmlns:a16="http://schemas.microsoft.com/office/drawing/2014/main" id="{D78731A0-CDD6-494A-AE8F-C34ED5B69ABC}"/>
              </a:ext>
            </a:extLst>
          </p:cNvPr>
          <p:cNvGrpSpPr/>
          <p:nvPr userDrawn="1"/>
        </p:nvGrpSpPr>
        <p:grpSpPr>
          <a:xfrm>
            <a:off x="499050" y="4787997"/>
            <a:ext cx="4887610" cy="184666"/>
            <a:chOff x="527951" y="3033194"/>
            <a:chExt cx="4887610" cy="184666"/>
          </a:xfrm>
        </p:grpSpPr>
        <p:sp>
          <p:nvSpPr>
            <p:cNvPr id="12" name="TextBox 11">
              <a:extLst>
                <a:ext uri="{FF2B5EF4-FFF2-40B4-BE49-F238E27FC236}">
                  <a16:creationId xmlns:a16="http://schemas.microsoft.com/office/drawing/2014/main" id="{750E8850-D872-0F4B-A4E5-28AAADDC0079}"/>
                </a:ext>
              </a:extLst>
            </p:cNvPr>
            <p:cNvSpPr txBox="1"/>
            <p:nvPr userDrawn="1"/>
          </p:nvSpPr>
          <p:spPr>
            <a:xfrm>
              <a:off x="671347" y="3033194"/>
              <a:ext cx="4744214" cy="184666"/>
            </a:xfrm>
            <a:prstGeom prst="rect">
              <a:avLst/>
            </a:prstGeom>
            <a:noFill/>
          </p:spPr>
          <p:txBody>
            <a:bodyPr wrap="square" rtlCol="0">
              <a:spAutoFit/>
            </a:bodyPr>
            <a:lstStyle/>
            <a:p>
              <a:pPr algn="l"/>
              <a:r>
                <a:rPr lang="en-GB" sz="600" b="0" i="1" u="none" strike="noStrike" kern="1200">
                  <a:solidFill>
                    <a:schemeClr val="bg2">
                      <a:lumMod val="50000"/>
                    </a:schemeClr>
                  </a:solidFill>
                  <a:effectLst/>
                  <a:latin typeface="+mn-lt"/>
                  <a:ea typeface="+mn-ea"/>
                  <a:cs typeface="+mn-cs"/>
                </a:rPr>
                <a:t>This project has received funding from the European Union’s Horizon 2020 research and innovation programme under grant agreement No 848056</a:t>
              </a:r>
              <a:endParaRPr lang="en-GR" sz="600">
                <a:solidFill>
                  <a:schemeClr val="bg2">
                    <a:lumMod val="50000"/>
                  </a:schemeClr>
                </a:solidFill>
              </a:endParaRPr>
            </a:p>
          </p:txBody>
        </p:sp>
        <p:pic>
          <p:nvPicPr>
            <p:cNvPr id="13" name="Picture 12">
              <a:extLst>
                <a:ext uri="{FF2B5EF4-FFF2-40B4-BE49-F238E27FC236}">
                  <a16:creationId xmlns:a16="http://schemas.microsoft.com/office/drawing/2014/main" id="{3B6D79F6-6FAD-D645-B9F3-C4D4A6128F10}"/>
                </a:ext>
              </a:extLst>
            </p:cNvPr>
            <p:cNvPicPr>
              <a:picLocks noChangeAspect="1"/>
            </p:cNvPicPr>
            <p:nvPr userDrawn="1"/>
          </p:nvPicPr>
          <p:blipFill>
            <a:blip r:embed="rId4"/>
            <a:stretch>
              <a:fillRect/>
            </a:stretch>
          </p:blipFill>
          <p:spPr>
            <a:xfrm>
              <a:off x="527951" y="3065095"/>
              <a:ext cx="177672" cy="120865"/>
            </a:xfrm>
            <a:prstGeom prst="rect">
              <a:avLst/>
            </a:prstGeom>
          </p:spPr>
        </p:pic>
      </p:grpSp>
      <p:sp>
        <p:nvSpPr>
          <p:cNvPr id="6" name="TextBox 5">
            <a:extLst>
              <a:ext uri="{FF2B5EF4-FFF2-40B4-BE49-F238E27FC236}">
                <a16:creationId xmlns:a16="http://schemas.microsoft.com/office/drawing/2014/main" id="{56037AAA-7DED-7C47-B590-DB522C44950D}"/>
              </a:ext>
            </a:extLst>
          </p:cNvPr>
          <p:cNvSpPr txBox="1"/>
          <p:nvPr userDrawn="1"/>
        </p:nvSpPr>
        <p:spPr>
          <a:xfrm>
            <a:off x="7555388" y="2210800"/>
            <a:ext cx="1426292" cy="238527"/>
          </a:xfrm>
          <a:prstGeom prst="rect">
            <a:avLst/>
          </a:prstGeom>
          <a:noFill/>
        </p:spPr>
        <p:txBody>
          <a:bodyPr wrap="square" rtlCol="0">
            <a:spAutoFit/>
          </a:bodyPr>
          <a:lstStyle/>
          <a:p>
            <a:r>
              <a:rPr lang="en-GR" sz="950">
                <a:solidFill>
                  <a:srgbClr val="5E358C"/>
                </a:solidFill>
              </a:rPr>
              <a:t>www.coroprevention.eu</a:t>
            </a:r>
          </a:p>
        </p:txBody>
      </p:sp>
    </p:spTree>
    <p:extLst>
      <p:ext uri="{BB962C8B-B14F-4D97-AF65-F5344CB8AC3E}">
        <p14:creationId xmlns:p14="http://schemas.microsoft.com/office/powerpoint/2010/main" val="187145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99010"/>
            <a:ext cx="7886700" cy="869005"/>
          </a:xfrm>
          <a:prstGeom prst="rect">
            <a:avLst/>
          </a:prstGeom>
        </p:spPr>
        <p:txBody>
          <a:bodyPr>
            <a:normAutofit/>
          </a:bodyPr>
          <a:lstStyle>
            <a:lvl1pPr>
              <a:defRPr sz="2800" b="1" i="0" baseline="0">
                <a:solidFill>
                  <a:srgbClr val="5D348D"/>
                </a:solidFill>
                <a:latin typeface="Calibri" panose="020F050202020403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628650" y="1369219"/>
            <a:ext cx="7886700" cy="2999575"/>
          </a:xfrm>
          <a:prstGeom prst="rect">
            <a:avLst/>
          </a:prstGeo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5538262" y="4687041"/>
            <a:ext cx="2763537" cy="273844"/>
          </a:xfrm>
          <a:prstGeom prst="rect">
            <a:avLst/>
          </a:prstGeom>
        </p:spPr>
        <p:txBody>
          <a:bodyPr/>
          <a:lstStyle>
            <a:lvl1pPr algn="r">
              <a:defRPr sz="700" baseline="0">
                <a:solidFill>
                  <a:srgbClr val="AC9EC6"/>
                </a:solidFill>
                <a:latin typeface="Calibri" panose="020F0502020204030204" pitchFamily="34" charset="0"/>
              </a:defRPr>
            </a:lvl1pPr>
          </a:lstStyle>
          <a:p>
            <a:r>
              <a:rPr lang="sv-SE"/>
              <a:t>CoroPrevention Caregivver dasbhoard user guide_V4_17Aug2023</a:t>
            </a:r>
            <a:endParaRPr lang="en-GR"/>
          </a:p>
        </p:txBody>
      </p:sp>
      <p:sp>
        <p:nvSpPr>
          <p:cNvPr id="6" name="Slide Number Placeholder 5"/>
          <p:cNvSpPr>
            <a:spLocks noGrp="1"/>
          </p:cNvSpPr>
          <p:nvPr>
            <p:ph type="sldNum" sz="quarter" idx="12"/>
          </p:nvPr>
        </p:nvSpPr>
        <p:spPr>
          <a:xfrm>
            <a:off x="8278296" y="4687041"/>
            <a:ext cx="337384" cy="273844"/>
          </a:xfrm>
          <a:prstGeom prst="rect">
            <a:avLst/>
          </a:prstGeom>
        </p:spPr>
        <p:txBody>
          <a:bodyPr/>
          <a:lstStyle>
            <a:lvl1pPr algn="r">
              <a:defRPr sz="700" baseline="0">
                <a:solidFill>
                  <a:srgbClr val="AC9EC6"/>
                </a:solidFill>
                <a:latin typeface="Calibri" panose="020F0502020204030204" pitchFamily="34" charset="0"/>
              </a:defRPr>
            </a:lvl1pPr>
          </a:lstStyle>
          <a:p>
            <a:fld id="{68A62F1A-42BD-014A-88BF-D3A572E205BD}" type="slidenum">
              <a:rPr lang="en-GR" smtClean="0"/>
              <a:pPr/>
              <a:t>‹#›</a:t>
            </a:fld>
            <a:endParaRPr lang="en-GR"/>
          </a:p>
        </p:txBody>
      </p:sp>
      <p:pic>
        <p:nvPicPr>
          <p:cNvPr id="7" name="Picture 6">
            <a:extLst>
              <a:ext uri="{FF2B5EF4-FFF2-40B4-BE49-F238E27FC236}">
                <a16:creationId xmlns:a16="http://schemas.microsoft.com/office/drawing/2014/main" id="{8FA6970C-41F8-5149-A32D-7F6BF84F5007}"/>
              </a:ext>
            </a:extLst>
          </p:cNvPr>
          <p:cNvPicPr>
            <a:picLocks noChangeAspect="1"/>
          </p:cNvPicPr>
          <p:nvPr userDrawn="1"/>
        </p:nvPicPr>
        <p:blipFill>
          <a:blip r:embed="rId2"/>
          <a:stretch>
            <a:fillRect/>
          </a:stretch>
        </p:blipFill>
        <p:spPr>
          <a:xfrm>
            <a:off x="627007" y="4693550"/>
            <a:ext cx="1330457" cy="267335"/>
          </a:xfrm>
          <a:prstGeom prst="rect">
            <a:avLst/>
          </a:prstGeom>
        </p:spPr>
      </p:pic>
      <p:grpSp>
        <p:nvGrpSpPr>
          <p:cNvPr id="28" name="Group 27">
            <a:extLst>
              <a:ext uri="{FF2B5EF4-FFF2-40B4-BE49-F238E27FC236}">
                <a16:creationId xmlns:a16="http://schemas.microsoft.com/office/drawing/2014/main" id="{1E76E71F-39E5-8749-9F51-DD03B64667D0}"/>
              </a:ext>
            </a:extLst>
          </p:cNvPr>
          <p:cNvGrpSpPr/>
          <p:nvPr userDrawn="1"/>
        </p:nvGrpSpPr>
        <p:grpSpPr>
          <a:xfrm>
            <a:off x="623108" y="4566286"/>
            <a:ext cx="7892242" cy="0"/>
            <a:chOff x="623108" y="4599710"/>
            <a:chExt cx="7892242" cy="0"/>
          </a:xfrm>
        </p:grpSpPr>
        <p:cxnSp>
          <p:nvCxnSpPr>
            <p:cNvPr id="9" name="Straight Connector 8">
              <a:extLst>
                <a:ext uri="{FF2B5EF4-FFF2-40B4-BE49-F238E27FC236}">
                  <a16:creationId xmlns:a16="http://schemas.microsoft.com/office/drawing/2014/main" id="{3B3F2BC2-FB1C-F441-B058-C4DF649ED163}"/>
                </a:ext>
              </a:extLst>
            </p:cNvPr>
            <p:cNvCxnSpPr>
              <a:cxnSpLocks/>
            </p:cNvCxnSpPr>
            <p:nvPr userDrawn="1"/>
          </p:nvCxnSpPr>
          <p:spPr>
            <a:xfrm>
              <a:off x="623108" y="4599710"/>
              <a:ext cx="2668712" cy="0"/>
            </a:xfrm>
            <a:prstGeom prst="line">
              <a:avLst/>
            </a:prstGeom>
            <a:ln w="19050">
              <a:solidFill>
                <a:srgbClr val="9E292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88094C-36E0-8147-A132-CBA46CFAE26D}"/>
                </a:ext>
              </a:extLst>
            </p:cNvPr>
            <p:cNvCxnSpPr>
              <a:cxnSpLocks/>
            </p:cNvCxnSpPr>
            <p:nvPr userDrawn="1"/>
          </p:nvCxnSpPr>
          <p:spPr>
            <a:xfrm>
              <a:off x="3291820" y="4599710"/>
              <a:ext cx="2560359" cy="0"/>
            </a:xfrm>
            <a:prstGeom prst="line">
              <a:avLst/>
            </a:prstGeom>
            <a:ln w="19050">
              <a:solidFill>
                <a:srgbClr val="5E358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DBFD2C-6FD7-1845-A7E4-E829A95FD705}"/>
                </a:ext>
              </a:extLst>
            </p:cNvPr>
            <p:cNvCxnSpPr>
              <a:cxnSpLocks/>
            </p:cNvCxnSpPr>
            <p:nvPr userDrawn="1"/>
          </p:nvCxnSpPr>
          <p:spPr>
            <a:xfrm>
              <a:off x="5852179" y="4599710"/>
              <a:ext cx="2663171" cy="0"/>
            </a:xfrm>
            <a:prstGeom prst="line">
              <a:avLst/>
            </a:prstGeom>
            <a:ln w="19050">
              <a:solidFill>
                <a:srgbClr val="AC9EC6"/>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FDB0455F-ADC2-8E43-BBE3-8F229712AB2D}"/>
              </a:ext>
            </a:extLst>
          </p:cNvPr>
          <p:cNvCxnSpPr>
            <a:cxnSpLocks/>
          </p:cNvCxnSpPr>
          <p:nvPr userDrawn="1"/>
        </p:nvCxnSpPr>
        <p:spPr>
          <a:xfrm>
            <a:off x="8328854" y="4757089"/>
            <a:ext cx="0" cy="144569"/>
          </a:xfrm>
          <a:prstGeom prst="line">
            <a:avLst/>
          </a:prstGeom>
          <a:ln>
            <a:solidFill>
              <a:srgbClr val="AC9E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787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sv-SE"/>
              <a:t>CoroPrevention Caregivver dasbhoard user guide_V4_17Aug2023</a:t>
            </a:r>
            <a:endParaRPr lang="en-G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8A62F1A-42BD-014A-88BF-D3A572E205BD}" type="slidenum">
              <a:rPr lang="en-GR" smtClean="0"/>
              <a:t>‹#›</a:t>
            </a:fld>
            <a:endParaRPr lang="en-GR"/>
          </a:p>
        </p:txBody>
      </p:sp>
    </p:spTree>
    <p:extLst>
      <p:ext uri="{BB962C8B-B14F-4D97-AF65-F5344CB8AC3E}">
        <p14:creationId xmlns:p14="http://schemas.microsoft.com/office/powerpoint/2010/main" val="3710686146"/>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3" Type="http://schemas.openxmlformats.org/officeDocument/2006/relationships/slide" Target="slide4.xml"/><Relationship Id="rId7" Type="http://schemas.openxmlformats.org/officeDocument/2006/relationships/slide" Target="slide52.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5.xml"/><Relationship Id="rId5"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8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94854" y="2636414"/>
            <a:ext cx="5671409" cy="1650556"/>
          </a:xfrm>
        </p:spPr>
        <p:txBody>
          <a:bodyPr>
            <a:normAutofit/>
          </a:bodyPr>
          <a:lstStyle/>
          <a:p>
            <a:r>
              <a:rPr lang="fi-FI" sz="3600" dirty="0" err="1"/>
              <a:t>CoroPrevention</a:t>
            </a:r>
            <a:r>
              <a:rPr lang="fi-FI" sz="3600" dirty="0"/>
              <a:t> </a:t>
            </a:r>
            <a:r>
              <a:rPr lang="fi-FI" sz="3600" dirty="0" err="1"/>
              <a:t>Tool</a:t>
            </a:r>
            <a:r>
              <a:rPr lang="fi-FI" sz="3600" dirty="0"/>
              <a:t> </a:t>
            </a:r>
            <a:r>
              <a:rPr lang="fi-FI" sz="3600" dirty="0" err="1"/>
              <a:t>Suite</a:t>
            </a:r>
            <a:r>
              <a:rPr lang="fi-FI" sz="3600" dirty="0"/>
              <a:t> </a:t>
            </a:r>
            <a:r>
              <a:rPr lang="fi-FI" sz="3600" dirty="0" err="1"/>
              <a:t>Caregiver</a:t>
            </a:r>
            <a:r>
              <a:rPr lang="fi-FI" sz="3600" dirty="0"/>
              <a:t> </a:t>
            </a:r>
            <a:r>
              <a:rPr lang="fi-FI" sz="3600" dirty="0" err="1"/>
              <a:t>dashboard</a:t>
            </a:r>
            <a:r>
              <a:rPr lang="fi-FI" sz="3600" dirty="0"/>
              <a:t> </a:t>
            </a:r>
            <a:br>
              <a:rPr lang="fi-FI" sz="3600" dirty="0"/>
            </a:br>
            <a:r>
              <a:rPr lang="fi-FI" sz="3600" dirty="0"/>
              <a:t>User </a:t>
            </a:r>
            <a:r>
              <a:rPr lang="fi-FI" sz="3600" dirty="0" err="1"/>
              <a:t>guide</a:t>
            </a:r>
            <a:r>
              <a:rPr lang="fi-FI" sz="3600" dirty="0"/>
              <a:t> V4</a:t>
            </a:r>
            <a:endParaRPr lang="en-GR" sz="3600" dirty="0"/>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28252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dirty="0">
                <a:latin typeface="Calibri"/>
                <a:cs typeface="Calibri"/>
              </a:rPr>
              <a:t>Prepare for visit 2 (caregiver dashboard)</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10</a:t>
            </a:fld>
            <a:endParaRPr lang="en-GR"/>
          </a:p>
        </p:txBody>
      </p:sp>
      <p:pic>
        <p:nvPicPr>
          <p:cNvPr id="6" name="Afbeelding 6" descr="Afbeelding met tekst, schermopname, scherm, software&#10;&#10;Automatisch gegenereerde beschrijving">
            <a:extLst>
              <a:ext uri="{FF2B5EF4-FFF2-40B4-BE49-F238E27FC236}">
                <a16:creationId xmlns:a16="http://schemas.microsoft.com/office/drawing/2014/main" id="{F36B7CC9-8A9D-25C7-FABA-098E49887678}"/>
              </a:ext>
            </a:extLst>
          </p:cNvPr>
          <p:cNvPicPr>
            <a:picLocks noChangeAspect="1"/>
          </p:cNvPicPr>
          <p:nvPr/>
        </p:nvPicPr>
        <p:blipFill>
          <a:blip r:embed="rId2"/>
          <a:stretch>
            <a:fillRect/>
          </a:stretch>
        </p:blipFill>
        <p:spPr>
          <a:xfrm>
            <a:off x="4301844" y="893423"/>
            <a:ext cx="4569581" cy="2609962"/>
          </a:xfrm>
          <a:prstGeom prst="rect">
            <a:avLst/>
          </a:prstGeom>
        </p:spPr>
      </p:pic>
      <p:graphicFrame>
        <p:nvGraphicFramePr>
          <p:cNvPr id="7" name="Table 6">
            <a:extLst>
              <a:ext uri="{FF2B5EF4-FFF2-40B4-BE49-F238E27FC236}">
                <a16:creationId xmlns:a16="http://schemas.microsoft.com/office/drawing/2014/main" id="{860672D5-9FAC-95F7-2AF3-A844EA096E47}"/>
              </a:ext>
            </a:extLst>
          </p:cNvPr>
          <p:cNvGraphicFramePr>
            <a:graphicFrameLocks noGrp="1"/>
          </p:cNvGraphicFramePr>
          <p:nvPr>
            <p:extLst>
              <p:ext uri="{D42A27DB-BD31-4B8C-83A1-F6EECF244321}">
                <p14:modId xmlns:p14="http://schemas.microsoft.com/office/powerpoint/2010/main" val="2660947390"/>
              </p:ext>
            </p:extLst>
          </p:nvPr>
        </p:nvGraphicFramePr>
        <p:xfrm>
          <a:off x="96873" y="893423"/>
          <a:ext cx="3706062" cy="3035097"/>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t>If the patient is randomized into the PPP group, the patient has to be imported into the Tool Suite. This can be done in the caregiver dashboard. Login to the caregiver dashboard and navigate to the “Create patient record” screen.</a:t>
                      </a:r>
                    </a:p>
                    <a:p>
                      <a:r>
                        <a:rPr lang="nl-BE" sz="1100" dirty="0">
                          <a:sym typeface="Wingdings" pitchFamily="2" charset="2"/>
                        </a:rPr>
                        <a:t>Note: patients that are not in the PPP group cannot be imported into the Tool Suite.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b="0" dirty="0">
                          <a:sym typeface="Wingdings" pitchFamily="2" charset="2"/>
                        </a:rPr>
                        <a:t>Fill in the subject ID.</a:t>
                      </a:r>
                      <a:endParaRPr lang="nl-BE" sz="1100" b="0"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2627065"/>
                  </a:ext>
                </a:extLst>
              </a:tr>
              <a:tr h="327457">
                <a:tc>
                  <a:txBody>
                    <a:bodyPr/>
                    <a:lstStyle/>
                    <a:p>
                      <a:pPr algn="r" fontAlgn="ctr"/>
                      <a:r>
                        <a:rPr lang="fi-FI" sz="1100" b="0" i="0" u="none" strike="noStrike" dirty="0">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b="0" dirty="0"/>
                        <a:t>Click the button ”Retrieve data from EDC” to fetch the data from the EDC.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85366961"/>
                  </a:ext>
                </a:extLst>
              </a:tr>
              <a:tr h="327457">
                <a:tc>
                  <a:txBody>
                    <a:bodyPr/>
                    <a:lstStyle/>
                    <a:p>
                      <a:pPr algn="r" fontAlgn="ctr"/>
                      <a:r>
                        <a:rPr lang="fi-FI" sz="1100" b="0" i="0" u="none" strike="noStrike" dirty="0">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b="0" dirty="0"/>
                        <a:t>Check if the data shown in the screen is correct for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22189665"/>
                  </a:ext>
                </a:extLst>
              </a:tr>
              <a:tr h="327457">
                <a:tc>
                  <a:txBody>
                    <a:bodyPr/>
                    <a:lstStyle/>
                    <a:p>
                      <a:pPr algn="r" fontAlgn="ctr"/>
                      <a:r>
                        <a:rPr lang="fi-FI" sz="1100" b="0" i="0" u="none" strike="noStrike" dirty="0">
                          <a:solidFill>
                            <a:srgbClr val="000000"/>
                          </a:solidFill>
                          <a:effectLst/>
                          <a:latin typeface="Calibri"/>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b="0" dirty="0"/>
                        <a:t>If the data is not correct, go to the EDC to change the data and repeat the steps above.</a:t>
                      </a:r>
                    </a:p>
                    <a:p>
                      <a:r>
                        <a:rPr lang="nl-BE" sz="1100" b="0" dirty="0"/>
                        <a:t>If the data is correct, click the “Submit” button to initiate the actual import of the patient from the EDC.</a:t>
                      </a:r>
                    </a:p>
                    <a:p>
                      <a:r>
                        <a:rPr lang="nl-BE" sz="1100" b="0" dirty="0"/>
                        <a:t>Note: each patient can only be imported once into the Tool Suite.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16705055"/>
                  </a:ext>
                </a:extLst>
              </a:tr>
            </a:tbl>
          </a:graphicData>
        </a:graphic>
      </p:graphicFrame>
      <p:sp>
        <p:nvSpPr>
          <p:cNvPr id="8" name="Dodecagon 2">
            <a:extLst>
              <a:ext uri="{FF2B5EF4-FFF2-40B4-BE49-F238E27FC236}">
                <a16:creationId xmlns:a16="http://schemas.microsoft.com/office/drawing/2014/main" id="{1684F638-03A0-D83D-E007-FF4C67E1CAB0}"/>
              </a:ext>
            </a:extLst>
          </p:cNvPr>
          <p:cNvSpPr/>
          <p:nvPr/>
        </p:nvSpPr>
        <p:spPr>
          <a:xfrm>
            <a:off x="8011436" y="80769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endParaRPr lang="fr-FR" sz="1200" dirty="0"/>
          </a:p>
        </p:txBody>
      </p:sp>
      <p:sp>
        <p:nvSpPr>
          <p:cNvPr id="9" name="Dodecagon 2">
            <a:extLst>
              <a:ext uri="{FF2B5EF4-FFF2-40B4-BE49-F238E27FC236}">
                <a16:creationId xmlns:a16="http://schemas.microsoft.com/office/drawing/2014/main" id="{F2B3E0F0-C464-3457-5AB6-A8CDBFE5CE8D}"/>
              </a:ext>
            </a:extLst>
          </p:cNvPr>
          <p:cNvSpPr/>
          <p:nvPr/>
        </p:nvSpPr>
        <p:spPr>
          <a:xfrm>
            <a:off x="5105843" y="136052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
        <p:nvSpPr>
          <p:cNvPr id="10" name="Dodecagon 2">
            <a:extLst>
              <a:ext uri="{FF2B5EF4-FFF2-40B4-BE49-F238E27FC236}">
                <a16:creationId xmlns:a16="http://schemas.microsoft.com/office/drawing/2014/main" id="{3B89336E-8FCE-3C68-96E1-27192D425BCD}"/>
              </a:ext>
            </a:extLst>
          </p:cNvPr>
          <p:cNvSpPr/>
          <p:nvPr/>
        </p:nvSpPr>
        <p:spPr>
          <a:xfrm>
            <a:off x="6003317" y="137428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endParaRPr lang="fr-FR" sz="1200" dirty="0"/>
          </a:p>
        </p:txBody>
      </p:sp>
      <p:sp>
        <p:nvSpPr>
          <p:cNvPr id="11" name="Dodecagon 2">
            <a:extLst>
              <a:ext uri="{FF2B5EF4-FFF2-40B4-BE49-F238E27FC236}">
                <a16:creationId xmlns:a16="http://schemas.microsoft.com/office/drawing/2014/main" id="{6922ECF4-611B-7D60-F988-D6C35694DCC7}"/>
              </a:ext>
            </a:extLst>
          </p:cNvPr>
          <p:cNvSpPr/>
          <p:nvPr/>
        </p:nvSpPr>
        <p:spPr>
          <a:xfrm>
            <a:off x="4210198" y="153197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endParaRPr lang="fr-FR" sz="1200" dirty="0"/>
          </a:p>
        </p:txBody>
      </p:sp>
      <p:sp>
        <p:nvSpPr>
          <p:cNvPr id="12" name="Dodecagon 2">
            <a:extLst>
              <a:ext uri="{FF2B5EF4-FFF2-40B4-BE49-F238E27FC236}">
                <a16:creationId xmlns:a16="http://schemas.microsoft.com/office/drawing/2014/main" id="{35CDC13E-9348-625F-FFC5-D5D1C23DE926}"/>
              </a:ext>
            </a:extLst>
          </p:cNvPr>
          <p:cNvSpPr/>
          <p:nvPr/>
        </p:nvSpPr>
        <p:spPr>
          <a:xfrm>
            <a:off x="4654907" y="220825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endParaRPr lang="fr-FR" sz="1200" dirty="0"/>
          </a:p>
        </p:txBody>
      </p:sp>
    </p:spTree>
    <p:extLst>
      <p:ext uri="{BB962C8B-B14F-4D97-AF65-F5344CB8AC3E}">
        <p14:creationId xmlns:p14="http://schemas.microsoft.com/office/powerpoint/2010/main" val="83084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dirty="0">
                <a:latin typeface="Calibri"/>
                <a:cs typeface="Calibri"/>
              </a:rPr>
              <a:t>Prepare for visit 2 (caregiver dashboard)</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11</a:t>
            </a:fld>
            <a:endParaRPr lang="en-GR"/>
          </a:p>
        </p:txBody>
      </p:sp>
      <p:pic>
        <p:nvPicPr>
          <p:cNvPr id="6146" name="Picture 2">
            <a:extLst>
              <a:ext uri="{FF2B5EF4-FFF2-40B4-BE49-F238E27FC236}">
                <a16:creationId xmlns:a16="http://schemas.microsoft.com/office/drawing/2014/main" id="{FF18490E-4E42-6505-214E-8951196BA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637" y="1159216"/>
            <a:ext cx="4931660" cy="2825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87F7B036-AAD8-ED78-2B4D-0081DE3EC966}"/>
              </a:ext>
            </a:extLst>
          </p:cNvPr>
          <p:cNvGraphicFramePr>
            <a:graphicFrameLocks noGrp="1"/>
          </p:cNvGraphicFramePr>
          <p:nvPr>
            <p:extLst>
              <p:ext uri="{D42A27DB-BD31-4B8C-83A1-F6EECF244321}">
                <p14:modId xmlns:p14="http://schemas.microsoft.com/office/powerpoint/2010/main" val="309101636"/>
              </p:ext>
            </p:extLst>
          </p:nvPr>
        </p:nvGraphicFramePr>
        <p:xfrm>
          <a:off x="96873" y="893423"/>
          <a:ext cx="3706062" cy="327457"/>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t>Patient record succesfully imported into the Tool Suite.</a:t>
                      </a:r>
                      <a:endParaRPr lang="nl-BE" sz="1100" dirty="0">
                        <a:sym typeface="Wingdings" pitchFamily="2" charset="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bl>
          </a:graphicData>
        </a:graphic>
      </p:graphicFrame>
      <p:sp>
        <p:nvSpPr>
          <p:cNvPr id="8" name="Dodecagon 2">
            <a:extLst>
              <a:ext uri="{FF2B5EF4-FFF2-40B4-BE49-F238E27FC236}">
                <a16:creationId xmlns:a16="http://schemas.microsoft.com/office/drawing/2014/main" id="{CA7D1F43-8CA7-807C-3F13-E6A278E45E42}"/>
              </a:ext>
            </a:extLst>
          </p:cNvPr>
          <p:cNvSpPr/>
          <p:nvPr/>
        </p:nvSpPr>
        <p:spPr>
          <a:xfrm>
            <a:off x="3820686" y="175286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endParaRPr lang="fr-FR" sz="1200" dirty="0"/>
          </a:p>
        </p:txBody>
      </p:sp>
    </p:spTree>
    <p:extLst>
      <p:ext uri="{BB962C8B-B14F-4D97-AF65-F5344CB8AC3E}">
        <p14:creationId xmlns:p14="http://schemas.microsoft.com/office/powerpoint/2010/main" val="1216674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dirty="0">
                <a:latin typeface="Calibri"/>
                <a:cs typeface="Calibri"/>
              </a:rPr>
              <a:t>Prepare for visit 2 (caregiver dashboard)</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12</a:t>
            </a:fld>
            <a:endParaRPr lang="en-GR"/>
          </a:p>
        </p:txBody>
      </p:sp>
      <p:pic>
        <p:nvPicPr>
          <p:cNvPr id="6" name="Afbeelding 7" descr="Afbeelding met tekst, schermopname, software, scherm&#10;&#10;Automatisch gegenereerde beschrijving">
            <a:extLst>
              <a:ext uri="{FF2B5EF4-FFF2-40B4-BE49-F238E27FC236}">
                <a16:creationId xmlns:a16="http://schemas.microsoft.com/office/drawing/2014/main" id="{37C606B7-921C-5A15-DCB2-9B5FB8A0C73E}"/>
              </a:ext>
            </a:extLst>
          </p:cNvPr>
          <p:cNvPicPr>
            <a:picLocks noChangeAspect="1"/>
          </p:cNvPicPr>
          <p:nvPr/>
        </p:nvPicPr>
        <p:blipFill>
          <a:blip r:embed="rId2"/>
          <a:stretch>
            <a:fillRect/>
          </a:stretch>
        </p:blipFill>
        <p:spPr>
          <a:xfrm>
            <a:off x="5125599" y="2939333"/>
            <a:ext cx="3293052" cy="1453739"/>
          </a:xfrm>
          <a:prstGeom prst="rect">
            <a:avLst/>
          </a:prstGeom>
        </p:spPr>
      </p:pic>
      <p:pic>
        <p:nvPicPr>
          <p:cNvPr id="7" name="Picture 2">
            <a:extLst>
              <a:ext uri="{FF2B5EF4-FFF2-40B4-BE49-F238E27FC236}">
                <a16:creationId xmlns:a16="http://schemas.microsoft.com/office/drawing/2014/main" id="{BACA604A-CD77-96D9-9F27-A58484923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5599" y="893423"/>
            <a:ext cx="3293052" cy="18864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B72D1A1F-EC93-2DDE-9F8C-D6DCA61317F2}"/>
              </a:ext>
            </a:extLst>
          </p:cNvPr>
          <p:cNvGraphicFramePr>
            <a:graphicFrameLocks noGrp="1"/>
          </p:cNvGraphicFramePr>
          <p:nvPr>
            <p:extLst>
              <p:ext uri="{D42A27DB-BD31-4B8C-83A1-F6EECF244321}">
                <p14:modId xmlns:p14="http://schemas.microsoft.com/office/powerpoint/2010/main" val="1833153974"/>
              </p:ext>
            </p:extLst>
          </p:nvPr>
        </p:nvGraphicFramePr>
        <p:xfrm>
          <a:off x="96873" y="893423"/>
          <a:ext cx="3706062" cy="168910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t>The medication prescription of the patient is not automatically imported from the EDC to the Tool Suite (caregiver dashboard). Therefore, you have to manually register the patient’s medication prescription. Click the “Open medication decision support” button to open the medication DSS in which you can modify the patient’s medication prescription.</a:t>
                      </a:r>
                      <a:endParaRPr lang="nl-BE" sz="1100" dirty="0">
                        <a:sym typeface="Wingdings" pitchFamily="2" charset="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100" dirty="0">
                          <a:sym typeface="Wingdings" pitchFamily="2" charset="2"/>
                        </a:rPr>
                        <a:t>Register the patient’s medication prescription. This is the </a:t>
                      </a:r>
                      <a:r>
                        <a:rPr lang="nl-BE" sz="1100" dirty="0"/>
                        <a:t>same prescription as the one that was entered in EDC for visit 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6425561"/>
                  </a:ext>
                </a:extLst>
              </a:tr>
            </a:tbl>
          </a:graphicData>
        </a:graphic>
      </p:graphicFrame>
      <p:sp>
        <p:nvSpPr>
          <p:cNvPr id="10" name="Dodecagon 2">
            <a:extLst>
              <a:ext uri="{FF2B5EF4-FFF2-40B4-BE49-F238E27FC236}">
                <a16:creationId xmlns:a16="http://schemas.microsoft.com/office/drawing/2014/main" id="{43789420-60AC-969B-4B66-82389AFB0BCB}"/>
              </a:ext>
            </a:extLst>
          </p:cNvPr>
          <p:cNvSpPr/>
          <p:nvPr/>
        </p:nvSpPr>
        <p:spPr>
          <a:xfrm>
            <a:off x="7523257" y="98874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endParaRPr lang="fr-FR" sz="1200" dirty="0"/>
          </a:p>
        </p:txBody>
      </p:sp>
      <p:sp>
        <p:nvSpPr>
          <p:cNvPr id="11" name="Dodecagon 2">
            <a:extLst>
              <a:ext uri="{FF2B5EF4-FFF2-40B4-BE49-F238E27FC236}">
                <a16:creationId xmlns:a16="http://schemas.microsoft.com/office/drawing/2014/main" id="{C8DE5001-3B9E-E88C-1BD1-AE290109AB69}"/>
              </a:ext>
            </a:extLst>
          </p:cNvPr>
          <p:cNvSpPr/>
          <p:nvPr/>
        </p:nvSpPr>
        <p:spPr>
          <a:xfrm>
            <a:off x="7937985" y="424234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Tree>
    <p:extLst>
      <p:ext uri="{BB962C8B-B14F-4D97-AF65-F5344CB8AC3E}">
        <p14:creationId xmlns:p14="http://schemas.microsoft.com/office/powerpoint/2010/main" val="358088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dirty="0">
                <a:latin typeface="Calibri"/>
                <a:cs typeface="Calibri"/>
              </a:rPr>
              <a:t>Prepare for visit 2 (caregiver dashboard)</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13</a:t>
            </a:fld>
            <a:endParaRPr lang="en-GR"/>
          </a:p>
        </p:txBody>
      </p:sp>
      <p:graphicFrame>
        <p:nvGraphicFramePr>
          <p:cNvPr id="9" name="Table 8">
            <a:extLst>
              <a:ext uri="{FF2B5EF4-FFF2-40B4-BE49-F238E27FC236}">
                <a16:creationId xmlns:a16="http://schemas.microsoft.com/office/drawing/2014/main" id="{B72D1A1F-EC93-2DDE-9F8C-D6DCA61317F2}"/>
              </a:ext>
            </a:extLst>
          </p:cNvPr>
          <p:cNvGraphicFramePr>
            <a:graphicFrameLocks noGrp="1"/>
          </p:cNvGraphicFramePr>
          <p:nvPr>
            <p:extLst>
              <p:ext uri="{D42A27DB-BD31-4B8C-83A1-F6EECF244321}">
                <p14:modId xmlns:p14="http://schemas.microsoft.com/office/powerpoint/2010/main" val="1053266718"/>
              </p:ext>
            </p:extLst>
          </p:nvPr>
        </p:nvGraphicFramePr>
        <p:xfrm>
          <a:off x="96873" y="893423"/>
          <a:ext cx="3706062" cy="135382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100" dirty="0"/>
                        <a:t>During the visit, you will also discuss with the patient his/her exercise goals. To set a weekly sports goal (exercise prescription) for the patient, </a:t>
                      </a:r>
                      <a:r>
                        <a:rPr lang="nl-BE" sz="1100" dirty="0">
                          <a:sym typeface="Wingdings" pitchFamily="2" charset="2"/>
                        </a:rPr>
                        <a:t>open the patient record by clicking the button “Open patient record”</a:t>
                      </a:r>
                      <a:endParaRPr lang="nl-BE" sz="1100" dirty="0"/>
                    </a:p>
                    <a:p>
                      <a:r>
                        <a:rPr lang="nl-BE" sz="1100" dirty="0">
                          <a:sym typeface="Wingdings" pitchFamily="2" charset="2"/>
                        </a:rPr>
                        <a:t>Note: alternatively, you can also set the weekly sports goal during the visit with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sym typeface="Wingdings" pitchFamily="2" charset="2"/>
                        </a:rPr>
                        <a:t>Open the patient record by clicking on the “Follow-up on patient”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35464450"/>
                  </a:ext>
                </a:extLst>
              </a:tr>
            </a:tbl>
          </a:graphicData>
        </a:graphic>
      </p:graphicFrame>
      <p:pic>
        <p:nvPicPr>
          <p:cNvPr id="7" name="Afbeelding 20" descr="Afbeelding met tekst, schermopname, scherm, software&#10;&#10;Automatisch gegenereerde beschrijving">
            <a:extLst>
              <a:ext uri="{FF2B5EF4-FFF2-40B4-BE49-F238E27FC236}">
                <a16:creationId xmlns:a16="http://schemas.microsoft.com/office/drawing/2014/main" id="{013C5326-2A66-D25F-2ADA-C821653DF067}"/>
              </a:ext>
            </a:extLst>
          </p:cNvPr>
          <p:cNvPicPr>
            <a:picLocks noChangeAspect="1"/>
          </p:cNvPicPr>
          <p:nvPr/>
        </p:nvPicPr>
        <p:blipFill>
          <a:blip r:embed="rId2"/>
          <a:stretch>
            <a:fillRect/>
          </a:stretch>
        </p:blipFill>
        <p:spPr>
          <a:xfrm>
            <a:off x="5274702" y="2642428"/>
            <a:ext cx="3248749" cy="1860611"/>
          </a:xfrm>
          <a:prstGeom prst="rect">
            <a:avLst/>
          </a:prstGeom>
        </p:spPr>
      </p:pic>
      <p:pic>
        <p:nvPicPr>
          <p:cNvPr id="8" name="Afbeelding 7" descr="Afbeelding met tekst, schermopname, software, nummer&#10;&#10;Automatisch gegenereerde beschrijving">
            <a:extLst>
              <a:ext uri="{FF2B5EF4-FFF2-40B4-BE49-F238E27FC236}">
                <a16:creationId xmlns:a16="http://schemas.microsoft.com/office/drawing/2014/main" id="{FF7FB756-F6FD-4856-0643-7FF928CFF4A9}"/>
              </a:ext>
            </a:extLst>
          </p:cNvPr>
          <p:cNvPicPr>
            <a:picLocks noChangeAspect="1"/>
          </p:cNvPicPr>
          <p:nvPr/>
        </p:nvPicPr>
        <p:blipFill>
          <a:blip r:embed="rId3"/>
          <a:stretch>
            <a:fillRect/>
          </a:stretch>
        </p:blipFill>
        <p:spPr>
          <a:xfrm>
            <a:off x="5274702" y="725958"/>
            <a:ext cx="3248749" cy="1861933"/>
          </a:xfrm>
          <a:prstGeom prst="rect">
            <a:avLst/>
          </a:prstGeom>
        </p:spPr>
      </p:pic>
      <p:sp>
        <p:nvSpPr>
          <p:cNvPr id="10" name="Dodecagon 9">
            <a:extLst>
              <a:ext uri="{FF2B5EF4-FFF2-40B4-BE49-F238E27FC236}">
                <a16:creationId xmlns:a16="http://schemas.microsoft.com/office/drawing/2014/main" id="{B2DCD673-F1CA-785D-D6CA-C74AB2795A73}"/>
              </a:ext>
            </a:extLst>
          </p:cNvPr>
          <p:cNvSpPr/>
          <p:nvPr/>
        </p:nvSpPr>
        <p:spPr>
          <a:xfrm>
            <a:off x="8446988" y="8621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endParaRPr lang="fr-FR" sz="1200" dirty="0"/>
          </a:p>
        </p:txBody>
      </p:sp>
      <p:sp>
        <p:nvSpPr>
          <p:cNvPr id="11" name="Dodecagon 10">
            <a:extLst>
              <a:ext uri="{FF2B5EF4-FFF2-40B4-BE49-F238E27FC236}">
                <a16:creationId xmlns:a16="http://schemas.microsoft.com/office/drawing/2014/main" id="{66E1594F-58F3-FBD7-4F11-5B2787D72950}"/>
              </a:ext>
            </a:extLst>
          </p:cNvPr>
          <p:cNvSpPr/>
          <p:nvPr/>
        </p:nvSpPr>
        <p:spPr>
          <a:xfrm>
            <a:off x="6712125" y="368423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Tree>
    <p:extLst>
      <p:ext uri="{BB962C8B-B14F-4D97-AF65-F5344CB8AC3E}">
        <p14:creationId xmlns:p14="http://schemas.microsoft.com/office/powerpoint/2010/main" val="2847080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dirty="0">
                <a:latin typeface="Calibri"/>
                <a:cs typeface="Calibri"/>
              </a:rPr>
              <a:t>Prepare for visit 2 (caregiver dashboard)</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14</a:t>
            </a:fld>
            <a:endParaRPr lang="en-GR"/>
          </a:p>
        </p:txBody>
      </p:sp>
      <p:graphicFrame>
        <p:nvGraphicFramePr>
          <p:cNvPr id="9" name="Table 8">
            <a:extLst>
              <a:ext uri="{FF2B5EF4-FFF2-40B4-BE49-F238E27FC236}">
                <a16:creationId xmlns:a16="http://schemas.microsoft.com/office/drawing/2014/main" id="{B72D1A1F-EC93-2DDE-9F8C-D6DCA61317F2}"/>
              </a:ext>
            </a:extLst>
          </p:cNvPr>
          <p:cNvGraphicFramePr>
            <a:graphicFrameLocks noGrp="1"/>
          </p:cNvGraphicFramePr>
          <p:nvPr>
            <p:extLst>
              <p:ext uri="{D42A27DB-BD31-4B8C-83A1-F6EECF244321}">
                <p14:modId xmlns:p14="http://schemas.microsoft.com/office/powerpoint/2010/main" val="3314421189"/>
              </p:ext>
            </p:extLst>
          </p:nvPr>
        </p:nvGraphicFramePr>
        <p:xfrm>
          <a:off x="96873" y="893423"/>
          <a:ext cx="3706062" cy="1352347"/>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dirty="0">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1100" dirty="0">
                          <a:sym typeface="Wingdings" pitchFamily="2" charset="2"/>
                        </a:rPr>
                        <a:t>Navigate to the “Start moving” module by clicking the icon of the running man.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dirty="0">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sym typeface="Wingdings" pitchFamily="2" charset="2"/>
                        </a:rPr>
                        <a:t>Click on the ”Goal setting” tab.</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35464450"/>
                  </a:ext>
                </a:extLst>
              </a:tr>
              <a:tr h="327457">
                <a:tc>
                  <a:txBody>
                    <a:bodyPr/>
                    <a:lstStyle/>
                    <a:p>
                      <a:pPr algn="r" fontAlgn="ctr"/>
                      <a:r>
                        <a:rPr lang="fi-FI" sz="1100" b="0" i="0" u="none" strike="noStrike" dirty="0">
                          <a:solidFill>
                            <a:srgbClr val="000000"/>
                          </a:solidFill>
                          <a:effectLst/>
                          <a:latin typeface="Calibri"/>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sym typeface="Wingdings" pitchFamily="2" charset="2"/>
                        </a:rPr>
                        <a:t>In the “Weekly sports goal” tab, click on the “Edit sports goal”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60280082"/>
                  </a:ext>
                </a:extLst>
              </a:tr>
              <a:tr h="327457">
                <a:tc>
                  <a:txBody>
                    <a:bodyPr/>
                    <a:lstStyle/>
                    <a:p>
                      <a:pPr algn="r" fontAlgn="ctr"/>
                      <a:r>
                        <a:rPr lang="fi-FI" sz="1100" b="0" i="0" u="none" strike="noStrike" dirty="0">
                          <a:solidFill>
                            <a:srgbClr val="000000"/>
                          </a:solidFill>
                          <a:effectLst/>
                          <a:latin typeface="Calibri"/>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sym typeface="Wingdings" pitchFamily="2" charset="2"/>
                        </a:rPr>
                        <a:t>Enter the patient’s subject ID and click the “Edit sports goal” button to open the EXPERT tool.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99754648"/>
                  </a:ext>
                </a:extLst>
              </a:tr>
            </a:tbl>
          </a:graphicData>
        </a:graphic>
      </p:graphicFrame>
      <p:pic>
        <p:nvPicPr>
          <p:cNvPr id="6" name="Picture 5">
            <a:extLst>
              <a:ext uri="{FF2B5EF4-FFF2-40B4-BE49-F238E27FC236}">
                <a16:creationId xmlns:a16="http://schemas.microsoft.com/office/drawing/2014/main" id="{2F23AA84-E81F-FA6A-18C8-72B2091C3B8B}"/>
              </a:ext>
            </a:extLst>
          </p:cNvPr>
          <p:cNvPicPr>
            <a:picLocks noChangeAspect="1"/>
          </p:cNvPicPr>
          <p:nvPr/>
        </p:nvPicPr>
        <p:blipFill>
          <a:blip r:embed="rId2"/>
          <a:stretch>
            <a:fillRect/>
          </a:stretch>
        </p:blipFill>
        <p:spPr>
          <a:xfrm>
            <a:off x="4173655" y="821289"/>
            <a:ext cx="4128144" cy="1604670"/>
          </a:xfrm>
          <a:prstGeom prst="rect">
            <a:avLst/>
          </a:prstGeom>
          <a:ln>
            <a:solidFill>
              <a:schemeClr val="tx1">
                <a:lumMod val="50000"/>
                <a:lumOff val="50000"/>
              </a:schemeClr>
            </a:solidFill>
          </a:ln>
        </p:spPr>
      </p:pic>
      <p:sp>
        <p:nvSpPr>
          <p:cNvPr id="10" name="Dodecagon 9">
            <a:extLst>
              <a:ext uri="{FF2B5EF4-FFF2-40B4-BE49-F238E27FC236}">
                <a16:creationId xmlns:a16="http://schemas.microsoft.com/office/drawing/2014/main" id="{B2DCD673-F1CA-785D-D6CA-C74AB2795A73}"/>
              </a:ext>
            </a:extLst>
          </p:cNvPr>
          <p:cNvSpPr/>
          <p:nvPr/>
        </p:nvSpPr>
        <p:spPr>
          <a:xfrm>
            <a:off x="4014135" y="149675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endParaRPr lang="fr-FR" sz="1200" dirty="0"/>
          </a:p>
        </p:txBody>
      </p:sp>
      <p:sp>
        <p:nvSpPr>
          <p:cNvPr id="13" name="Dodecagon 12">
            <a:extLst>
              <a:ext uri="{FF2B5EF4-FFF2-40B4-BE49-F238E27FC236}">
                <a16:creationId xmlns:a16="http://schemas.microsoft.com/office/drawing/2014/main" id="{A3FDDAD6-4C20-8AB0-F1D0-FCEA878C593B}"/>
              </a:ext>
            </a:extLst>
          </p:cNvPr>
          <p:cNvSpPr/>
          <p:nvPr/>
        </p:nvSpPr>
        <p:spPr>
          <a:xfrm>
            <a:off x="4940976" y="116001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endParaRPr lang="fr-FR" sz="1200" dirty="0"/>
          </a:p>
        </p:txBody>
      </p:sp>
      <p:sp>
        <p:nvSpPr>
          <p:cNvPr id="11" name="Dodecagon 10">
            <a:extLst>
              <a:ext uri="{FF2B5EF4-FFF2-40B4-BE49-F238E27FC236}">
                <a16:creationId xmlns:a16="http://schemas.microsoft.com/office/drawing/2014/main" id="{66E1594F-58F3-FBD7-4F11-5B2787D72950}"/>
              </a:ext>
            </a:extLst>
          </p:cNvPr>
          <p:cNvSpPr/>
          <p:nvPr/>
        </p:nvSpPr>
        <p:spPr>
          <a:xfrm>
            <a:off x="6920029" y="153789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endParaRPr lang="fr-FR" sz="1200" dirty="0"/>
          </a:p>
        </p:txBody>
      </p:sp>
      <p:pic>
        <p:nvPicPr>
          <p:cNvPr id="15" name="Picture 14">
            <a:extLst>
              <a:ext uri="{FF2B5EF4-FFF2-40B4-BE49-F238E27FC236}">
                <a16:creationId xmlns:a16="http://schemas.microsoft.com/office/drawing/2014/main" id="{D6CB1CA4-64A9-6341-2B9C-5D038C0C667E}"/>
              </a:ext>
            </a:extLst>
          </p:cNvPr>
          <p:cNvPicPr>
            <a:picLocks noChangeAspect="1"/>
          </p:cNvPicPr>
          <p:nvPr/>
        </p:nvPicPr>
        <p:blipFill>
          <a:blip r:embed="rId3"/>
          <a:stretch>
            <a:fillRect/>
          </a:stretch>
        </p:blipFill>
        <p:spPr>
          <a:xfrm>
            <a:off x="4173655" y="2717542"/>
            <a:ext cx="4128144" cy="1580439"/>
          </a:xfrm>
          <a:prstGeom prst="rect">
            <a:avLst/>
          </a:prstGeom>
          <a:ln>
            <a:solidFill>
              <a:schemeClr val="tx1">
                <a:lumMod val="50000"/>
                <a:lumOff val="50000"/>
              </a:schemeClr>
            </a:solidFill>
          </a:ln>
        </p:spPr>
      </p:pic>
      <p:sp>
        <p:nvSpPr>
          <p:cNvPr id="3" name="Dodecagon 2">
            <a:extLst>
              <a:ext uri="{FF2B5EF4-FFF2-40B4-BE49-F238E27FC236}">
                <a16:creationId xmlns:a16="http://schemas.microsoft.com/office/drawing/2014/main" id="{45F4AF32-D5F8-0DF9-0604-AFD105211D7B}"/>
              </a:ext>
            </a:extLst>
          </p:cNvPr>
          <p:cNvSpPr/>
          <p:nvPr/>
        </p:nvSpPr>
        <p:spPr>
          <a:xfrm>
            <a:off x="6237727" y="408172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a:t>
            </a:r>
            <a:endParaRPr lang="fr-FR" sz="1200" dirty="0"/>
          </a:p>
        </p:txBody>
      </p:sp>
    </p:spTree>
    <p:extLst>
      <p:ext uri="{BB962C8B-B14F-4D97-AF65-F5344CB8AC3E}">
        <p14:creationId xmlns:p14="http://schemas.microsoft.com/office/powerpoint/2010/main" val="2431180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dirty="0">
                <a:latin typeface="Calibri"/>
                <a:cs typeface="Calibri"/>
              </a:rPr>
              <a:t>Prepare for visit 2 (caregiver dashboard)</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15</a:t>
            </a:fld>
            <a:endParaRPr lang="en-GR"/>
          </a:p>
        </p:txBody>
      </p:sp>
      <p:graphicFrame>
        <p:nvGraphicFramePr>
          <p:cNvPr id="9" name="Table 8">
            <a:extLst>
              <a:ext uri="{FF2B5EF4-FFF2-40B4-BE49-F238E27FC236}">
                <a16:creationId xmlns:a16="http://schemas.microsoft.com/office/drawing/2014/main" id="{B72D1A1F-EC93-2DDE-9F8C-D6DCA61317F2}"/>
              </a:ext>
            </a:extLst>
          </p:cNvPr>
          <p:cNvGraphicFramePr>
            <a:graphicFrameLocks noGrp="1"/>
          </p:cNvGraphicFramePr>
          <p:nvPr>
            <p:extLst>
              <p:ext uri="{D42A27DB-BD31-4B8C-83A1-F6EECF244321}">
                <p14:modId xmlns:p14="http://schemas.microsoft.com/office/powerpoint/2010/main" val="1117316523"/>
              </p:ext>
            </p:extLst>
          </p:nvPr>
        </p:nvGraphicFramePr>
        <p:xfrm>
          <a:off x="96873" y="893423"/>
          <a:ext cx="3706062" cy="135382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dirty="0">
                          <a:solidFill>
                            <a:srgbClr val="000000"/>
                          </a:solidFill>
                          <a:effectLst/>
                          <a:latin typeface="Calibri"/>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sym typeface="Wingdings" pitchFamily="2" charset="2"/>
                        </a:rPr>
                        <a:t>Set a weekly sports goal (exercise prescription) for the patient by selecting the relevant primary indications, key risk factors, exercise modifiers, anomalies and medication.</a:t>
                      </a:r>
                    </a:p>
                    <a:p>
                      <a:r>
                        <a:rPr lang="nl-BE" sz="1100" dirty="0">
                          <a:sym typeface="Wingdings" pitchFamily="2" charset="2"/>
                        </a:rPr>
                        <a:t>Note: filling in this information might require you to look at the patient’s electronic health record.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99754648"/>
                  </a:ext>
                </a:extLst>
              </a:tr>
              <a:tr h="327457">
                <a:tc>
                  <a:txBody>
                    <a:bodyPr/>
                    <a:lstStyle/>
                    <a:p>
                      <a:pPr algn="r" fontAlgn="ctr"/>
                      <a:r>
                        <a:rPr lang="fi-FI" sz="1100" b="0" i="0" u="none" strike="noStrike" dirty="0">
                          <a:solidFill>
                            <a:srgbClr val="000000"/>
                          </a:solidFill>
                          <a:effectLst/>
                          <a:latin typeface="Calibri"/>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sym typeface="Wingdings" pitchFamily="2" charset="2"/>
                        </a:rPr>
                        <a:t>When you have created the weekly sports goal for the patient, you can close the EXPERT tool by clicking the “Save and close”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38630889"/>
                  </a:ext>
                </a:extLst>
              </a:tr>
            </a:tbl>
          </a:graphicData>
        </a:graphic>
      </p:graphicFrame>
      <p:pic>
        <p:nvPicPr>
          <p:cNvPr id="17" name="Picture 16">
            <a:extLst>
              <a:ext uri="{FF2B5EF4-FFF2-40B4-BE49-F238E27FC236}">
                <a16:creationId xmlns:a16="http://schemas.microsoft.com/office/drawing/2014/main" id="{2F9C3A7B-D24A-1BB7-7C4A-000D2EABE31E}"/>
              </a:ext>
            </a:extLst>
          </p:cNvPr>
          <p:cNvPicPr>
            <a:picLocks noChangeAspect="1"/>
          </p:cNvPicPr>
          <p:nvPr/>
        </p:nvPicPr>
        <p:blipFill>
          <a:blip r:embed="rId2"/>
          <a:stretch>
            <a:fillRect/>
          </a:stretch>
        </p:blipFill>
        <p:spPr>
          <a:xfrm>
            <a:off x="3990649" y="893423"/>
            <a:ext cx="4311150" cy="1968623"/>
          </a:xfrm>
          <a:prstGeom prst="rect">
            <a:avLst/>
          </a:prstGeom>
          <a:ln>
            <a:solidFill>
              <a:schemeClr val="tx1">
                <a:lumMod val="50000"/>
                <a:lumOff val="50000"/>
              </a:schemeClr>
            </a:solidFill>
          </a:ln>
        </p:spPr>
      </p:pic>
      <p:sp>
        <p:nvSpPr>
          <p:cNvPr id="11" name="Dodecagon 10">
            <a:extLst>
              <a:ext uri="{FF2B5EF4-FFF2-40B4-BE49-F238E27FC236}">
                <a16:creationId xmlns:a16="http://schemas.microsoft.com/office/drawing/2014/main" id="{66E1594F-58F3-FBD7-4F11-5B2787D72950}"/>
              </a:ext>
            </a:extLst>
          </p:cNvPr>
          <p:cNvSpPr/>
          <p:nvPr/>
        </p:nvSpPr>
        <p:spPr>
          <a:xfrm>
            <a:off x="3799650" y="165004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7</a:t>
            </a:r>
            <a:endParaRPr lang="fr-FR" sz="1200" dirty="0"/>
          </a:p>
        </p:txBody>
      </p:sp>
      <p:sp>
        <p:nvSpPr>
          <p:cNvPr id="18" name="Dodecagon 17">
            <a:extLst>
              <a:ext uri="{FF2B5EF4-FFF2-40B4-BE49-F238E27FC236}">
                <a16:creationId xmlns:a16="http://schemas.microsoft.com/office/drawing/2014/main" id="{6C7C53DE-DB7F-744C-66BA-F9E963AC617D}"/>
              </a:ext>
            </a:extLst>
          </p:cNvPr>
          <p:cNvSpPr/>
          <p:nvPr/>
        </p:nvSpPr>
        <p:spPr>
          <a:xfrm>
            <a:off x="7451030" y="12366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endParaRPr lang="fr-FR" sz="1200" dirty="0"/>
          </a:p>
        </p:txBody>
      </p:sp>
    </p:spTree>
    <p:extLst>
      <p:ext uri="{BB962C8B-B14F-4D97-AF65-F5344CB8AC3E}">
        <p14:creationId xmlns:p14="http://schemas.microsoft.com/office/powerpoint/2010/main" val="2475568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EF5EB53-B67A-FBFF-1FCD-24A1C844A99D}"/>
              </a:ext>
            </a:extLst>
          </p:cNvPr>
          <p:cNvSpPr txBox="1">
            <a:spLocks/>
          </p:cNvSpPr>
          <p:nvPr/>
        </p:nvSpPr>
        <p:spPr>
          <a:xfrm>
            <a:off x="31677" y="86623"/>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Have visit 2 with the patient (caregiver dashboard)</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16</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1314431448"/>
              </p:ext>
            </p:extLst>
          </p:nvPr>
        </p:nvGraphicFramePr>
        <p:xfrm>
          <a:off x="141261" y="1115365"/>
          <a:ext cx="3706060" cy="857250"/>
        </p:xfrm>
        <a:graphic>
          <a:graphicData uri="http://schemas.openxmlformats.org/drawingml/2006/table">
            <a:tbl>
              <a:tblPr/>
              <a:tblGrid>
                <a:gridCol w="160975">
                  <a:extLst>
                    <a:ext uri="{9D8B030D-6E8A-4147-A177-3AD203B41FA5}">
                      <a16:colId xmlns:a16="http://schemas.microsoft.com/office/drawing/2014/main" val="1776904530"/>
                    </a:ext>
                  </a:extLst>
                </a:gridCol>
                <a:gridCol w="3545085">
                  <a:extLst>
                    <a:ext uri="{9D8B030D-6E8A-4147-A177-3AD203B41FA5}">
                      <a16:colId xmlns:a16="http://schemas.microsoft.com/office/drawing/2014/main" val="309031691"/>
                    </a:ext>
                  </a:extLst>
                </a:gridCol>
              </a:tblGrid>
              <a:tr h="165961">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Use the search function to find the patient record.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165961">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Take the tablet and scan the QR code (or copy the link) to open the ePRO for the patient.</a:t>
                      </a:r>
                      <a:endParaRPr lang="en-US"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29286730"/>
                  </a:ext>
                </a:extLst>
              </a:tr>
              <a:tr h="165961">
                <a:tc>
                  <a:txBody>
                    <a:bodyPr/>
                    <a:lstStyle/>
                    <a:p>
                      <a:pPr algn="r" fontAlgn="ctr"/>
                      <a:r>
                        <a:rPr lang="fi-FI" sz="1100" b="0" i="0" u="none" strike="noStrike" dirty="0">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Give the tablet to the patient so he/she can complete the questionnaires.</a:t>
                      </a:r>
                      <a:endParaRPr lang="en-US"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9758221"/>
                  </a:ext>
                </a:extLst>
              </a:tr>
            </a:tbl>
          </a:graphicData>
        </a:graphic>
      </p:graphicFrame>
      <p:pic>
        <p:nvPicPr>
          <p:cNvPr id="19" name="Afbeelding 7" descr="Afbeelding met tekst, schermopname, software, nummer&#10;&#10;Automatisch gegenereerde beschrijving">
            <a:extLst>
              <a:ext uri="{FF2B5EF4-FFF2-40B4-BE49-F238E27FC236}">
                <a16:creationId xmlns:a16="http://schemas.microsoft.com/office/drawing/2014/main" id="{D6181F61-3D9B-13FE-305E-80D5670DC53A}"/>
              </a:ext>
            </a:extLst>
          </p:cNvPr>
          <p:cNvPicPr>
            <a:picLocks noChangeAspect="1"/>
          </p:cNvPicPr>
          <p:nvPr/>
        </p:nvPicPr>
        <p:blipFill>
          <a:blip r:embed="rId2"/>
          <a:stretch>
            <a:fillRect/>
          </a:stretch>
        </p:blipFill>
        <p:spPr>
          <a:xfrm>
            <a:off x="4572000" y="1178711"/>
            <a:ext cx="3741940" cy="2144592"/>
          </a:xfrm>
          <a:prstGeom prst="rect">
            <a:avLst/>
          </a:prstGeom>
        </p:spPr>
      </p:pic>
      <p:sp>
        <p:nvSpPr>
          <p:cNvPr id="13" name="Dodecagon 12">
            <a:extLst>
              <a:ext uri="{FF2B5EF4-FFF2-40B4-BE49-F238E27FC236}">
                <a16:creationId xmlns:a16="http://schemas.microsoft.com/office/drawing/2014/main" id="{E18D39CA-7529-8DE6-4C58-CFFA429F5AC6}"/>
              </a:ext>
            </a:extLst>
          </p:cNvPr>
          <p:cNvSpPr/>
          <p:nvPr/>
        </p:nvSpPr>
        <p:spPr>
          <a:xfrm>
            <a:off x="5693862" y="186521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
        <p:nvSpPr>
          <p:cNvPr id="2" name="Dodecagon 1">
            <a:extLst>
              <a:ext uri="{FF2B5EF4-FFF2-40B4-BE49-F238E27FC236}">
                <a16:creationId xmlns:a16="http://schemas.microsoft.com/office/drawing/2014/main" id="{EC44DA40-36EC-2D57-EB06-7BE33A991409}"/>
              </a:ext>
            </a:extLst>
          </p:cNvPr>
          <p:cNvSpPr/>
          <p:nvPr/>
        </p:nvSpPr>
        <p:spPr>
          <a:xfrm>
            <a:off x="6191036" y="117871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pic>
        <p:nvPicPr>
          <p:cNvPr id="9218" name="Picture 2">
            <a:extLst>
              <a:ext uri="{FF2B5EF4-FFF2-40B4-BE49-F238E27FC236}">
                <a16:creationId xmlns:a16="http://schemas.microsoft.com/office/drawing/2014/main" id="{7D5416DB-A463-E1E5-68DB-0548478FE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177" y="2113133"/>
            <a:ext cx="2013215" cy="2420340"/>
          </a:xfrm>
          <a:prstGeom prst="rect">
            <a:avLst/>
          </a:prstGeom>
          <a:noFill/>
          <a:extLst>
            <a:ext uri="{909E8E84-426E-40DD-AFC4-6F175D3DCCD1}">
              <a14:hiddenFill xmlns:a14="http://schemas.microsoft.com/office/drawing/2010/main">
                <a:solidFill>
                  <a:srgbClr val="FFFFFF"/>
                </a:solidFill>
              </a14:hiddenFill>
            </a:ext>
          </a:extLst>
        </p:spPr>
      </p:pic>
      <p:sp>
        <p:nvSpPr>
          <p:cNvPr id="6" name="Dodecagon 5">
            <a:extLst>
              <a:ext uri="{FF2B5EF4-FFF2-40B4-BE49-F238E27FC236}">
                <a16:creationId xmlns:a16="http://schemas.microsoft.com/office/drawing/2014/main" id="{4D22B482-1DD8-BBB6-45FB-BD933E777C49}"/>
              </a:ext>
            </a:extLst>
          </p:cNvPr>
          <p:cNvSpPr/>
          <p:nvPr/>
        </p:nvSpPr>
        <p:spPr>
          <a:xfrm>
            <a:off x="2183895" y="211313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endParaRPr lang="fr-FR" sz="1200" dirty="0"/>
          </a:p>
        </p:txBody>
      </p:sp>
    </p:spTree>
    <p:extLst>
      <p:ext uri="{BB962C8B-B14F-4D97-AF65-F5344CB8AC3E}">
        <p14:creationId xmlns:p14="http://schemas.microsoft.com/office/powerpoint/2010/main" val="1227507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EF5EB53-B67A-FBFF-1FCD-24A1C844A99D}"/>
              </a:ext>
            </a:extLst>
          </p:cNvPr>
          <p:cNvSpPr txBox="1">
            <a:spLocks/>
          </p:cNvSpPr>
          <p:nvPr/>
        </p:nvSpPr>
        <p:spPr>
          <a:xfrm>
            <a:off x="31677" y="86623"/>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Have visit 2 with the patient (caregiver dashboard)</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17</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1285439644"/>
              </p:ext>
            </p:extLst>
          </p:nvPr>
        </p:nvGraphicFramePr>
        <p:xfrm>
          <a:off x="141261" y="1115365"/>
          <a:ext cx="3706062" cy="68326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139194">
                <a:tc>
                  <a:txBody>
                    <a:bodyPr/>
                    <a:lstStyle/>
                    <a:p>
                      <a:pPr algn="r" fontAlgn="ctr"/>
                      <a:r>
                        <a:rPr lang="fi-FI" sz="1100" b="0" i="0" u="none" strike="noStrike" dirty="0">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Click the button “Open patient record” to open the patient record for a visit.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051344"/>
                  </a:ext>
                </a:extLst>
              </a:tr>
              <a:tr h="139194">
                <a:tc>
                  <a:txBody>
                    <a:bodyPr/>
                    <a:lstStyle/>
                    <a:p>
                      <a:pPr lvl="0" algn="r">
                        <a:buNone/>
                      </a:pPr>
                      <a:r>
                        <a:rPr lang="fi-FI" sz="1100" b="0" i="0" u="none" strike="noStrike" dirty="0">
                          <a:solidFill>
                            <a:srgbClr val="000000"/>
                          </a:solidFill>
                          <a:effectLst/>
                          <a:latin typeface="Calibri"/>
                        </a:rPr>
                        <a:t>5</a:t>
                      </a:r>
                    </a:p>
                  </a:txBody>
                  <a:tcPr marL="6350" marR="6350" marT="6350" marB="0" anchor="ctr">
                    <a:lnL w="6350">
                      <a:solidFill>
                        <a:srgbClr val="000000"/>
                      </a:solidFill>
                    </a:lnL>
                    <a:lnR w="6350">
                      <a:solidFill>
                        <a:srgbClr val="000000"/>
                      </a:solidFill>
                    </a:lnR>
                    <a:lnT w="0">
                      <a:noFill/>
                    </a:lnT>
                    <a:lnB w="0">
                      <a:no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In the pop-up, click the button "Start visit 2” to start the visit.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Note: only use "Start visit X" when patient is sitting with you. </a:t>
                      </a:r>
                    </a:p>
                  </a:txBody>
                  <a:tcPr marL="6350" marR="6350" marT="6350" marB="0" anchor="ctr">
                    <a:lnL w="6350">
                      <a:solidFill>
                        <a:srgbClr val="000000"/>
                      </a:solidFill>
                    </a:lnL>
                    <a:lnR w="6350">
                      <a:solidFill>
                        <a:srgbClr val="000000"/>
                      </a:solidFill>
                    </a:lnR>
                    <a:lnT w="0">
                      <a:noFill/>
                    </a:lnT>
                    <a:lnB w="0">
                      <a:noFill/>
                    </a:lnB>
                  </a:tcPr>
                </a:tc>
                <a:extLst>
                  <a:ext uri="{0D108BD9-81ED-4DB2-BD59-A6C34878D82A}">
                    <a16:rowId xmlns:a16="http://schemas.microsoft.com/office/drawing/2014/main" val="888969149"/>
                  </a:ext>
                </a:extLst>
              </a:tr>
            </a:tbl>
          </a:graphicData>
        </a:graphic>
      </p:graphicFrame>
      <p:pic>
        <p:nvPicPr>
          <p:cNvPr id="20" name="Afbeelding 20" descr="Afbeelding met tekst, schermopname, scherm, software&#10;&#10;Automatisch gegenereerde beschrijving">
            <a:extLst>
              <a:ext uri="{FF2B5EF4-FFF2-40B4-BE49-F238E27FC236}">
                <a16:creationId xmlns:a16="http://schemas.microsoft.com/office/drawing/2014/main" id="{2BC4B7CC-52B6-3726-29F0-5418B677628B}"/>
              </a:ext>
            </a:extLst>
          </p:cNvPr>
          <p:cNvPicPr>
            <a:picLocks noChangeAspect="1"/>
          </p:cNvPicPr>
          <p:nvPr/>
        </p:nvPicPr>
        <p:blipFill>
          <a:blip r:embed="rId2"/>
          <a:stretch>
            <a:fillRect/>
          </a:stretch>
        </p:blipFill>
        <p:spPr>
          <a:xfrm>
            <a:off x="5274702" y="2642428"/>
            <a:ext cx="3248749" cy="1860611"/>
          </a:xfrm>
          <a:prstGeom prst="rect">
            <a:avLst/>
          </a:prstGeom>
        </p:spPr>
      </p:pic>
      <p:pic>
        <p:nvPicPr>
          <p:cNvPr id="2" name="Afbeelding 7" descr="Afbeelding met tekst, schermopname, software, nummer&#10;&#10;Automatisch gegenereerde beschrijving">
            <a:extLst>
              <a:ext uri="{FF2B5EF4-FFF2-40B4-BE49-F238E27FC236}">
                <a16:creationId xmlns:a16="http://schemas.microsoft.com/office/drawing/2014/main" id="{E26343B4-D5D4-C6BB-65F5-8BD9DCD2F577}"/>
              </a:ext>
            </a:extLst>
          </p:cNvPr>
          <p:cNvPicPr>
            <a:picLocks noChangeAspect="1"/>
          </p:cNvPicPr>
          <p:nvPr/>
        </p:nvPicPr>
        <p:blipFill>
          <a:blip r:embed="rId3"/>
          <a:stretch>
            <a:fillRect/>
          </a:stretch>
        </p:blipFill>
        <p:spPr>
          <a:xfrm>
            <a:off x="5274702" y="725958"/>
            <a:ext cx="3248749" cy="1861933"/>
          </a:xfrm>
          <a:prstGeom prst="rect">
            <a:avLst/>
          </a:prstGeom>
        </p:spPr>
      </p:pic>
      <p:sp>
        <p:nvSpPr>
          <p:cNvPr id="13" name="Dodecagon 12">
            <a:extLst>
              <a:ext uri="{FF2B5EF4-FFF2-40B4-BE49-F238E27FC236}">
                <a16:creationId xmlns:a16="http://schemas.microsoft.com/office/drawing/2014/main" id="{E18D39CA-7529-8DE6-4C58-CFFA429F5AC6}"/>
              </a:ext>
            </a:extLst>
          </p:cNvPr>
          <p:cNvSpPr/>
          <p:nvPr/>
        </p:nvSpPr>
        <p:spPr>
          <a:xfrm>
            <a:off x="8446988" y="8621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endParaRPr lang="fr-FR" sz="1200" dirty="0"/>
          </a:p>
        </p:txBody>
      </p:sp>
      <p:sp>
        <p:nvSpPr>
          <p:cNvPr id="16" name="Dodecagon 15">
            <a:extLst>
              <a:ext uri="{FF2B5EF4-FFF2-40B4-BE49-F238E27FC236}">
                <a16:creationId xmlns:a16="http://schemas.microsoft.com/office/drawing/2014/main" id="{A81EB6A9-4A75-99B9-7CF4-D224F1982D96}"/>
              </a:ext>
            </a:extLst>
          </p:cNvPr>
          <p:cNvSpPr/>
          <p:nvPr/>
        </p:nvSpPr>
        <p:spPr>
          <a:xfrm>
            <a:off x="6978461" y="367674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endParaRPr lang="fr-FR" sz="1200" dirty="0"/>
          </a:p>
        </p:txBody>
      </p:sp>
    </p:spTree>
    <p:extLst>
      <p:ext uri="{BB962C8B-B14F-4D97-AF65-F5344CB8AC3E}">
        <p14:creationId xmlns:p14="http://schemas.microsoft.com/office/powerpoint/2010/main" val="177063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1" descr="Afbeelding met tekst, schermopname, scherm, software&#10;&#10;Automatisch gegenereerde beschrijving">
            <a:extLst>
              <a:ext uri="{FF2B5EF4-FFF2-40B4-BE49-F238E27FC236}">
                <a16:creationId xmlns:a16="http://schemas.microsoft.com/office/drawing/2014/main" id="{824E2B0F-E1F4-F273-5331-8AE0A0E34916}"/>
              </a:ext>
            </a:extLst>
          </p:cNvPr>
          <p:cNvPicPr>
            <a:picLocks noChangeAspect="1"/>
          </p:cNvPicPr>
          <p:nvPr/>
        </p:nvPicPr>
        <p:blipFill>
          <a:blip r:embed="rId2"/>
          <a:stretch>
            <a:fillRect/>
          </a:stretch>
        </p:blipFill>
        <p:spPr>
          <a:xfrm>
            <a:off x="4265388" y="1115365"/>
            <a:ext cx="4513422" cy="2584138"/>
          </a:xfrm>
          <a:prstGeom prst="rect">
            <a:avLst/>
          </a:prstGeom>
        </p:spPr>
      </p:pic>
      <p:sp>
        <p:nvSpPr>
          <p:cNvPr id="12" name="Title 1">
            <a:extLst>
              <a:ext uri="{FF2B5EF4-FFF2-40B4-BE49-F238E27FC236}">
                <a16:creationId xmlns:a16="http://schemas.microsoft.com/office/drawing/2014/main" id="{5EF5EB53-B67A-FBFF-1FCD-24A1C844A99D}"/>
              </a:ext>
            </a:extLst>
          </p:cNvPr>
          <p:cNvSpPr txBox="1">
            <a:spLocks/>
          </p:cNvSpPr>
          <p:nvPr/>
        </p:nvSpPr>
        <p:spPr>
          <a:xfrm>
            <a:off x="31677" y="86623"/>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Have visit 2 with the patient (caregiver dashboard)</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18</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621598064"/>
              </p:ext>
            </p:extLst>
          </p:nvPr>
        </p:nvGraphicFramePr>
        <p:xfrm>
          <a:off x="141261" y="1115365"/>
          <a:ext cx="3706062" cy="53034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188710">
                <a:tc>
                  <a:txBody>
                    <a:bodyPr/>
                    <a:lstStyle/>
                    <a:p>
                      <a:pPr algn="r" fontAlgn="ctr"/>
                      <a:r>
                        <a:rPr lang="fi-FI" sz="1100" b="0" i="0" u="none" strike="noStrike" dirty="0">
                          <a:solidFill>
                            <a:srgbClr val="000000"/>
                          </a:solidFill>
                          <a:effectLst/>
                          <a:latin typeface="Calibri"/>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Fill in the subject ID to make sure you are opening the patient record of the correct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051344"/>
                  </a:ext>
                </a:extLst>
              </a:tr>
              <a:tr h="188710">
                <a:tc>
                  <a:txBody>
                    <a:bodyPr/>
                    <a:lstStyle/>
                    <a:p>
                      <a:pPr algn="r" fontAlgn="ctr"/>
                      <a:r>
                        <a:rPr lang="fi-FI" sz="1100" b="0" i="0" u="none" strike="noStrike" dirty="0">
                          <a:solidFill>
                            <a:srgbClr val="000000"/>
                          </a:solidFill>
                          <a:effectLst/>
                          <a:latin typeface="Calibri"/>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Click the “Start visit 2” button to start the visit.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86417410"/>
                  </a:ext>
                </a:extLst>
              </a:tr>
            </a:tbl>
          </a:graphicData>
        </a:graphic>
      </p:graphicFrame>
      <p:sp>
        <p:nvSpPr>
          <p:cNvPr id="3" name="Dodecagon 2">
            <a:extLst>
              <a:ext uri="{FF2B5EF4-FFF2-40B4-BE49-F238E27FC236}">
                <a16:creationId xmlns:a16="http://schemas.microsoft.com/office/drawing/2014/main" id="{03AB5615-2C14-A501-8ED0-751ACEB522DA}"/>
              </a:ext>
            </a:extLst>
          </p:cNvPr>
          <p:cNvSpPr/>
          <p:nvPr/>
        </p:nvSpPr>
        <p:spPr>
          <a:xfrm>
            <a:off x="6826554" y="223598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6</a:t>
            </a:r>
          </a:p>
        </p:txBody>
      </p:sp>
      <p:sp>
        <p:nvSpPr>
          <p:cNvPr id="2" name="Dodecagon 1">
            <a:extLst>
              <a:ext uri="{FF2B5EF4-FFF2-40B4-BE49-F238E27FC236}">
                <a16:creationId xmlns:a16="http://schemas.microsoft.com/office/drawing/2014/main" id="{E8E860B1-57E2-FD02-74BC-DF912C520F35}"/>
              </a:ext>
            </a:extLst>
          </p:cNvPr>
          <p:cNvSpPr/>
          <p:nvPr/>
        </p:nvSpPr>
        <p:spPr>
          <a:xfrm>
            <a:off x="6639603" y="253578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7</a:t>
            </a:r>
          </a:p>
        </p:txBody>
      </p:sp>
    </p:spTree>
    <p:extLst>
      <p:ext uri="{BB962C8B-B14F-4D97-AF65-F5344CB8AC3E}">
        <p14:creationId xmlns:p14="http://schemas.microsoft.com/office/powerpoint/2010/main" val="2057311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8" descr="Afbeelding met tekst, schermopname, nummer, software&#10;&#10;Automatisch gegenereerde beschrijving">
            <a:extLst>
              <a:ext uri="{FF2B5EF4-FFF2-40B4-BE49-F238E27FC236}">
                <a16:creationId xmlns:a16="http://schemas.microsoft.com/office/drawing/2014/main" id="{D194C853-E127-4692-7DE1-6AC117E5DE6B}"/>
              </a:ext>
            </a:extLst>
          </p:cNvPr>
          <p:cNvPicPr>
            <a:picLocks noChangeAspect="1"/>
          </p:cNvPicPr>
          <p:nvPr/>
        </p:nvPicPr>
        <p:blipFill>
          <a:blip r:embed="rId2"/>
          <a:stretch>
            <a:fillRect/>
          </a:stretch>
        </p:blipFill>
        <p:spPr>
          <a:xfrm>
            <a:off x="4741783" y="2571750"/>
            <a:ext cx="4062669" cy="1797901"/>
          </a:xfrm>
          <a:prstGeom prst="rect">
            <a:avLst/>
          </a:prstGeom>
        </p:spPr>
      </p:pic>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19</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834728470"/>
              </p:ext>
            </p:extLst>
          </p:nvPr>
        </p:nvGraphicFramePr>
        <p:xfrm>
          <a:off x="185648" y="1004394"/>
          <a:ext cx="4062669" cy="1695450"/>
        </p:xfrm>
        <a:graphic>
          <a:graphicData uri="http://schemas.openxmlformats.org/drawingml/2006/table">
            <a:tbl>
              <a:tblPr/>
              <a:tblGrid>
                <a:gridCol w="176466">
                  <a:extLst>
                    <a:ext uri="{9D8B030D-6E8A-4147-A177-3AD203B41FA5}">
                      <a16:colId xmlns:a16="http://schemas.microsoft.com/office/drawing/2014/main" val="1776904530"/>
                    </a:ext>
                  </a:extLst>
                </a:gridCol>
                <a:gridCol w="3886203">
                  <a:extLst>
                    <a:ext uri="{9D8B030D-6E8A-4147-A177-3AD203B41FA5}">
                      <a16:colId xmlns:a16="http://schemas.microsoft.com/office/drawing/2014/main" val="309031691"/>
                    </a:ext>
                  </a:extLst>
                </a:gridCol>
              </a:tblGrid>
              <a:tr h="340711">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When you start the visit, you have to measure and fill in the vital signs information in the caregiver dashboard. </a:t>
                      </a:r>
                    </a:p>
                    <a:p>
                      <a:pPr algn="l" fontAlgn="ctr"/>
                      <a:r>
                        <a:rPr lang="en-US" sz="1100" b="0" i="0" u="none" strike="noStrike" dirty="0">
                          <a:solidFill>
                            <a:srgbClr val="000000"/>
                          </a:solidFill>
                          <a:effectLst/>
                          <a:latin typeface="Calibri"/>
                        </a:rPr>
                        <a:t>Note: after the visit, you can import this information in the EDC.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340711">
                <a:tc>
                  <a:txBody>
                    <a:bodyPr/>
                    <a:lstStyle/>
                    <a:p>
                      <a:pPr algn="r" fontAlgn="ctr"/>
                      <a:r>
                        <a:rPr lang="fi-FI" sz="1100" b="0" i="0" u="none" strike="noStrike">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During some visits, the patient has to perform the 6 Minute Walking Test. You have to record the results in the caregiver dashboard. </a:t>
                      </a:r>
                    </a:p>
                    <a:p>
                      <a:pPr algn="l" fontAlgn="ctr"/>
                      <a:r>
                        <a:rPr lang="en-US" sz="1100" b="0" i="0" u="none" strike="noStrike" dirty="0">
                          <a:solidFill>
                            <a:srgbClr val="000000"/>
                          </a:solidFill>
                          <a:effectLst/>
                          <a:latin typeface="+mn-lt"/>
                        </a:rPr>
                        <a:t>Note: after the visit, you can import this information in the EDC.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460963">
                <a:tc>
                  <a:txBody>
                    <a:bodyPr/>
                    <a:lstStyle/>
                    <a:p>
                      <a:pPr algn="r" fontAlgn="ctr"/>
                      <a:r>
                        <a:rPr lang="fi-FI" sz="1100" b="0" i="0" u="none" strike="noStrike">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Fill in the information regarding the clinical assessment (based on information in the hospital system or questions asked to the patient). Indicate only NEW diagnosis since last visit.</a:t>
                      </a:r>
                    </a:p>
                    <a:p>
                      <a:pPr algn="l" fontAlgn="ctr"/>
                      <a:r>
                        <a:rPr lang="en-US" sz="1100" b="0" i="0" u="none" strike="noStrike" dirty="0">
                          <a:solidFill>
                            <a:srgbClr val="000000"/>
                          </a:solidFill>
                          <a:effectLst/>
                          <a:latin typeface="+mn-lt"/>
                        </a:rPr>
                        <a:t>Note: after the visit, you can import this information in the EDC.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051344"/>
                  </a:ext>
                </a:extLst>
              </a:tr>
            </a:tbl>
          </a:graphicData>
        </a:graphic>
      </p:graphicFrame>
      <p:sp>
        <p:nvSpPr>
          <p:cNvPr id="3" name="Dodecagon 2">
            <a:extLst>
              <a:ext uri="{FF2B5EF4-FFF2-40B4-BE49-F238E27FC236}">
                <a16:creationId xmlns:a16="http://schemas.microsoft.com/office/drawing/2014/main" id="{03AB5615-2C14-A501-8ED0-751ACEB522DA}"/>
              </a:ext>
            </a:extLst>
          </p:cNvPr>
          <p:cNvSpPr/>
          <p:nvPr/>
        </p:nvSpPr>
        <p:spPr>
          <a:xfrm>
            <a:off x="5377517" y="302489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3</a:t>
            </a:r>
          </a:p>
        </p:txBody>
      </p:sp>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Have visit 2 with the patient (caregiver dashboard)</a:t>
            </a:r>
          </a:p>
        </p:txBody>
      </p:sp>
      <p:pic>
        <p:nvPicPr>
          <p:cNvPr id="2" name="Afbeelding 5" descr="Afbeelding met tekst, schermopname, scherm, software&#10;&#10;Automatisch gegenereerde beschrijving">
            <a:extLst>
              <a:ext uri="{FF2B5EF4-FFF2-40B4-BE49-F238E27FC236}">
                <a16:creationId xmlns:a16="http://schemas.microsoft.com/office/drawing/2014/main" id="{111CAA83-914B-EBB2-A713-495B64B99886}"/>
              </a:ext>
            </a:extLst>
          </p:cNvPr>
          <p:cNvPicPr>
            <a:picLocks noChangeAspect="1"/>
          </p:cNvPicPr>
          <p:nvPr/>
        </p:nvPicPr>
        <p:blipFill>
          <a:blip r:embed="rId3"/>
          <a:stretch>
            <a:fillRect/>
          </a:stretch>
        </p:blipFill>
        <p:spPr>
          <a:xfrm>
            <a:off x="185648" y="2873267"/>
            <a:ext cx="4166198" cy="1496384"/>
          </a:xfrm>
          <a:prstGeom prst="rect">
            <a:avLst/>
          </a:prstGeom>
        </p:spPr>
      </p:pic>
      <p:pic>
        <p:nvPicPr>
          <p:cNvPr id="6" name="Afbeelding 7" descr="Afbeelding met tekst, schermopname, software, scherm&#10;&#10;Automatisch gegenereerde beschrijving">
            <a:extLst>
              <a:ext uri="{FF2B5EF4-FFF2-40B4-BE49-F238E27FC236}">
                <a16:creationId xmlns:a16="http://schemas.microsoft.com/office/drawing/2014/main" id="{EA9C4B48-1FD6-8F26-DC2D-643EFA49AF52}"/>
              </a:ext>
            </a:extLst>
          </p:cNvPr>
          <p:cNvPicPr>
            <a:picLocks noChangeAspect="1"/>
          </p:cNvPicPr>
          <p:nvPr/>
        </p:nvPicPr>
        <p:blipFill>
          <a:blip r:embed="rId4"/>
          <a:stretch>
            <a:fillRect/>
          </a:stretch>
        </p:blipFill>
        <p:spPr>
          <a:xfrm>
            <a:off x="4741783" y="799746"/>
            <a:ext cx="4062669" cy="1507346"/>
          </a:xfrm>
          <a:prstGeom prst="rect">
            <a:avLst/>
          </a:prstGeom>
        </p:spPr>
      </p:pic>
      <p:sp>
        <p:nvSpPr>
          <p:cNvPr id="13" name="Dodecagon 12">
            <a:extLst>
              <a:ext uri="{FF2B5EF4-FFF2-40B4-BE49-F238E27FC236}">
                <a16:creationId xmlns:a16="http://schemas.microsoft.com/office/drawing/2014/main" id="{E18D39CA-7529-8DE6-4C58-CFFA429F5AC6}"/>
              </a:ext>
            </a:extLst>
          </p:cNvPr>
          <p:cNvSpPr/>
          <p:nvPr/>
        </p:nvSpPr>
        <p:spPr>
          <a:xfrm>
            <a:off x="195701" y="350817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6" name="Dodecagon 15">
            <a:extLst>
              <a:ext uri="{FF2B5EF4-FFF2-40B4-BE49-F238E27FC236}">
                <a16:creationId xmlns:a16="http://schemas.microsoft.com/office/drawing/2014/main" id="{A81EB6A9-4A75-99B9-7CF4-D224F1982D96}"/>
              </a:ext>
            </a:extLst>
          </p:cNvPr>
          <p:cNvSpPr/>
          <p:nvPr/>
        </p:nvSpPr>
        <p:spPr>
          <a:xfrm>
            <a:off x="5145592" y="144048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Calibri"/>
                <a:cs typeface="Calibri"/>
              </a:rPr>
              <a:t>2</a:t>
            </a:r>
          </a:p>
        </p:txBody>
      </p:sp>
    </p:spTree>
    <p:extLst>
      <p:ext uri="{BB962C8B-B14F-4D97-AF65-F5344CB8AC3E}">
        <p14:creationId xmlns:p14="http://schemas.microsoft.com/office/powerpoint/2010/main" val="115704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40CD-9DFD-C3DC-0978-36091CCF013F}"/>
              </a:ext>
            </a:extLst>
          </p:cNvPr>
          <p:cNvSpPr>
            <a:spLocks noGrp="1"/>
          </p:cNvSpPr>
          <p:nvPr>
            <p:ph type="title"/>
          </p:nvPr>
        </p:nvSpPr>
        <p:spPr/>
        <p:txBody>
          <a:bodyPr/>
          <a:lstStyle/>
          <a:p>
            <a:r>
              <a:rPr lang="en-US" dirty="0"/>
              <a:t>Table of contents</a:t>
            </a:r>
            <a:endParaRPr lang="LID4096" dirty="0"/>
          </a:p>
        </p:txBody>
      </p:sp>
      <p:sp>
        <p:nvSpPr>
          <p:cNvPr id="3" name="Content Placeholder 2">
            <a:extLst>
              <a:ext uri="{FF2B5EF4-FFF2-40B4-BE49-F238E27FC236}">
                <a16:creationId xmlns:a16="http://schemas.microsoft.com/office/drawing/2014/main" id="{F208A81F-C77D-5AD4-00E6-369CA7F6B156}"/>
              </a:ext>
            </a:extLst>
          </p:cNvPr>
          <p:cNvSpPr>
            <a:spLocks noGrp="1"/>
          </p:cNvSpPr>
          <p:nvPr>
            <p:ph idx="1"/>
          </p:nvPr>
        </p:nvSpPr>
        <p:spPr/>
        <p:txBody>
          <a:bodyPr>
            <a:normAutofit lnSpcReduction="10000"/>
          </a:bodyPr>
          <a:lstStyle/>
          <a:p>
            <a:r>
              <a:rPr lang="en-US" dirty="0">
                <a:hlinkClick r:id="rId2" action="ppaction://hlinksldjump"/>
              </a:rPr>
              <a:t>Information exchanged between different systems</a:t>
            </a:r>
            <a:endParaRPr lang="en-US" dirty="0"/>
          </a:p>
          <a:p>
            <a:r>
              <a:rPr lang="en-US" dirty="0">
                <a:hlinkClick r:id="rId3" action="ppaction://hlinksldjump"/>
              </a:rPr>
              <a:t>How to enroll a patient in the Tool Suite</a:t>
            </a:r>
            <a:endParaRPr lang="en-US" dirty="0"/>
          </a:p>
          <a:p>
            <a:r>
              <a:rPr lang="en-US" dirty="0">
                <a:hlinkClick r:id="rId4" action="ppaction://hlinksldjump"/>
              </a:rPr>
              <a:t>General module </a:t>
            </a:r>
            <a:endParaRPr lang="en-US" dirty="0"/>
          </a:p>
          <a:p>
            <a:r>
              <a:rPr lang="en-US" dirty="0">
                <a:hlinkClick r:id="rId5" action="ppaction://hlinksldjump"/>
              </a:rPr>
              <a:t>Journey module</a:t>
            </a:r>
            <a:endParaRPr lang="en-US" dirty="0"/>
          </a:p>
          <a:p>
            <a:r>
              <a:rPr lang="en-US" dirty="0">
                <a:hlinkClick r:id="rId6" action="ppaction://hlinksldjump"/>
              </a:rPr>
              <a:t>Education module</a:t>
            </a:r>
            <a:endParaRPr lang="en-US" dirty="0"/>
          </a:p>
          <a:p>
            <a:r>
              <a:rPr lang="en-US" dirty="0">
                <a:hlinkClick r:id="rId7" action="ppaction://hlinksldjump"/>
              </a:rPr>
              <a:t>Medication adherence module</a:t>
            </a:r>
            <a:endParaRPr lang="en-US" dirty="0"/>
          </a:p>
          <a:p>
            <a:r>
              <a:rPr lang="en-US" dirty="0">
                <a:hlinkClick r:id="rId8" action="ppaction://hlinksldjump"/>
              </a:rPr>
              <a:t>Physical activity (EXPERT tool) module</a:t>
            </a:r>
            <a:endParaRPr lang="en-US" dirty="0"/>
          </a:p>
          <a:p>
            <a:r>
              <a:rPr lang="en-US" dirty="0">
                <a:hlinkClick r:id="rId9" action="ppaction://hlinksldjump"/>
              </a:rPr>
              <a:t>Patient records view</a:t>
            </a:r>
            <a:endParaRPr lang="LID4096" dirty="0"/>
          </a:p>
        </p:txBody>
      </p:sp>
      <p:sp>
        <p:nvSpPr>
          <p:cNvPr id="4" name="Footer Placeholder 3">
            <a:extLst>
              <a:ext uri="{FF2B5EF4-FFF2-40B4-BE49-F238E27FC236}">
                <a16:creationId xmlns:a16="http://schemas.microsoft.com/office/drawing/2014/main" id="{3A9D0BE2-F04F-A300-4DD1-8EB515EBDDE5}"/>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F03ACB7C-FAFB-261E-4FF9-F5AC72A813A2}"/>
              </a:ext>
            </a:extLst>
          </p:cNvPr>
          <p:cNvSpPr>
            <a:spLocks noGrp="1"/>
          </p:cNvSpPr>
          <p:nvPr>
            <p:ph type="sldNum" sz="quarter" idx="12"/>
          </p:nvPr>
        </p:nvSpPr>
        <p:spPr/>
        <p:txBody>
          <a:bodyPr/>
          <a:lstStyle/>
          <a:p>
            <a:fld id="{68A62F1A-42BD-014A-88BF-D3A572E205BD}" type="slidenum">
              <a:rPr lang="en-GR" smtClean="0"/>
              <a:pPr/>
              <a:t>2</a:t>
            </a:fld>
            <a:endParaRPr lang="en-GR"/>
          </a:p>
        </p:txBody>
      </p:sp>
    </p:spTree>
    <p:extLst>
      <p:ext uri="{BB962C8B-B14F-4D97-AF65-F5344CB8AC3E}">
        <p14:creationId xmlns:p14="http://schemas.microsoft.com/office/powerpoint/2010/main" val="1852414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20</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230531946"/>
              </p:ext>
            </p:extLst>
          </p:nvPr>
        </p:nvGraphicFramePr>
        <p:xfrm>
          <a:off x="185648" y="1004394"/>
          <a:ext cx="4062669" cy="844550"/>
        </p:xfrm>
        <a:graphic>
          <a:graphicData uri="http://schemas.openxmlformats.org/drawingml/2006/table">
            <a:tbl>
              <a:tblPr/>
              <a:tblGrid>
                <a:gridCol w="176466">
                  <a:extLst>
                    <a:ext uri="{9D8B030D-6E8A-4147-A177-3AD203B41FA5}">
                      <a16:colId xmlns:a16="http://schemas.microsoft.com/office/drawing/2014/main" val="1776904530"/>
                    </a:ext>
                  </a:extLst>
                </a:gridCol>
                <a:gridCol w="3886203">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Fill in the information that is required for the algorithm of the medication DSS to make personalized medication recommendations for the patient. This information can be filled in based on information that you can find in your hospital system (medical records).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Have visit 2 with the patient (caregiver dashboard)</a:t>
            </a:r>
          </a:p>
        </p:txBody>
      </p:sp>
      <p:pic>
        <p:nvPicPr>
          <p:cNvPr id="11266" name="Picture 2">
            <a:extLst>
              <a:ext uri="{FF2B5EF4-FFF2-40B4-BE49-F238E27FC236}">
                <a16:creationId xmlns:a16="http://schemas.microsoft.com/office/drawing/2014/main" id="{522EEBA6-002A-E7C3-FD5C-737B3327E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351" y="975204"/>
            <a:ext cx="4753838" cy="2008001"/>
          </a:xfrm>
          <a:prstGeom prst="rect">
            <a:avLst/>
          </a:prstGeom>
          <a:noFill/>
          <a:extLst>
            <a:ext uri="{909E8E84-426E-40DD-AFC4-6F175D3DCCD1}">
              <a14:hiddenFill xmlns:a14="http://schemas.microsoft.com/office/drawing/2010/main">
                <a:solidFill>
                  <a:srgbClr val="FFFFFF"/>
                </a:solidFill>
              </a14:hiddenFill>
            </a:ext>
          </a:extLst>
        </p:spPr>
      </p:pic>
      <p:sp>
        <p:nvSpPr>
          <p:cNvPr id="3" name="Dodecagon 2">
            <a:extLst>
              <a:ext uri="{FF2B5EF4-FFF2-40B4-BE49-F238E27FC236}">
                <a16:creationId xmlns:a16="http://schemas.microsoft.com/office/drawing/2014/main" id="{03AB5615-2C14-A501-8ED0-751ACEB522DA}"/>
              </a:ext>
            </a:extLst>
          </p:cNvPr>
          <p:cNvSpPr/>
          <p:nvPr/>
        </p:nvSpPr>
        <p:spPr>
          <a:xfrm>
            <a:off x="6243226" y="175069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4</a:t>
            </a:r>
          </a:p>
        </p:txBody>
      </p:sp>
    </p:spTree>
    <p:extLst>
      <p:ext uri="{BB962C8B-B14F-4D97-AF65-F5344CB8AC3E}">
        <p14:creationId xmlns:p14="http://schemas.microsoft.com/office/powerpoint/2010/main" val="3981393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21</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578147160"/>
              </p:ext>
            </p:extLst>
          </p:nvPr>
        </p:nvGraphicFramePr>
        <p:xfrm>
          <a:off x="185649" y="1004394"/>
          <a:ext cx="3441971" cy="850900"/>
        </p:xfrm>
        <a:graphic>
          <a:graphicData uri="http://schemas.openxmlformats.org/drawingml/2006/table">
            <a:tbl>
              <a:tblPr/>
              <a:tblGrid>
                <a:gridCol w="149504">
                  <a:extLst>
                    <a:ext uri="{9D8B030D-6E8A-4147-A177-3AD203B41FA5}">
                      <a16:colId xmlns:a16="http://schemas.microsoft.com/office/drawing/2014/main" val="1776904530"/>
                    </a:ext>
                  </a:extLst>
                </a:gridCol>
                <a:gridCol w="3292467">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The patient record is open for visit. From now on, you can have the shared decision making discussion with the patient about his/her status and goals.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40711">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During visit 2, you will also install the </a:t>
                      </a:r>
                      <a:r>
                        <a:rPr lang="en-US" sz="1100" b="0" i="0" u="none" strike="noStrike" dirty="0" err="1">
                          <a:solidFill>
                            <a:srgbClr val="000000"/>
                          </a:solidFill>
                          <a:effectLst/>
                          <a:latin typeface="Calibri"/>
                        </a:rPr>
                        <a:t>CoroPrevention</a:t>
                      </a:r>
                      <a:r>
                        <a:rPr lang="en-US" sz="1100" b="0" i="0" u="none" strike="noStrike" dirty="0">
                          <a:solidFill>
                            <a:srgbClr val="000000"/>
                          </a:solidFill>
                          <a:effectLst/>
                          <a:latin typeface="Calibri"/>
                        </a:rPr>
                        <a:t> mobile application on the patient’s smartphone.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35428073"/>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Have visit 2 with the patient (caregiver dashboard)</a:t>
            </a:r>
          </a:p>
        </p:txBody>
      </p:sp>
      <p:pic>
        <p:nvPicPr>
          <p:cNvPr id="10" name="Afbeelding 10" descr="Afbeelding met tekst, schermopname, scherm, software&#10;&#10;Automatisch gegenereerde beschrijving">
            <a:extLst>
              <a:ext uri="{FF2B5EF4-FFF2-40B4-BE49-F238E27FC236}">
                <a16:creationId xmlns:a16="http://schemas.microsoft.com/office/drawing/2014/main" id="{023AB2A4-B0C2-F12D-B7DC-C6304C37B22A}"/>
              </a:ext>
            </a:extLst>
          </p:cNvPr>
          <p:cNvPicPr>
            <a:picLocks noChangeAspect="1"/>
          </p:cNvPicPr>
          <p:nvPr/>
        </p:nvPicPr>
        <p:blipFill>
          <a:blip r:embed="rId2"/>
          <a:stretch>
            <a:fillRect/>
          </a:stretch>
        </p:blipFill>
        <p:spPr>
          <a:xfrm>
            <a:off x="4173651" y="939996"/>
            <a:ext cx="4552025" cy="2616567"/>
          </a:xfrm>
          <a:prstGeom prst="rect">
            <a:avLst/>
          </a:prstGeom>
        </p:spPr>
      </p:pic>
      <p:sp>
        <p:nvSpPr>
          <p:cNvPr id="16" name="Dodecagon 15">
            <a:extLst>
              <a:ext uri="{FF2B5EF4-FFF2-40B4-BE49-F238E27FC236}">
                <a16:creationId xmlns:a16="http://schemas.microsoft.com/office/drawing/2014/main" id="{A81EB6A9-4A75-99B9-7CF4-D224F1982D96}"/>
              </a:ext>
            </a:extLst>
          </p:cNvPr>
          <p:cNvSpPr/>
          <p:nvPr/>
        </p:nvSpPr>
        <p:spPr>
          <a:xfrm>
            <a:off x="5593489" y="135720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1</a:t>
            </a:r>
          </a:p>
        </p:txBody>
      </p:sp>
    </p:spTree>
    <p:extLst>
      <p:ext uri="{BB962C8B-B14F-4D97-AF65-F5344CB8AC3E}">
        <p14:creationId xmlns:p14="http://schemas.microsoft.com/office/powerpoint/2010/main" val="1956531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22</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088546105"/>
              </p:ext>
            </p:extLst>
          </p:nvPr>
        </p:nvGraphicFramePr>
        <p:xfrm>
          <a:off x="185649" y="1004394"/>
          <a:ext cx="3441971" cy="850900"/>
        </p:xfrm>
        <a:graphic>
          <a:graphicData uri="http://schemas.openxmlformats.org/drawingml/2006/table">
            <a:tbl>
              <a:tblPr/>
              <a:tblGrid>
                <a:gridCol w="149504">
                  <a:extLst>
                    <a:ext uri="{9D8B030D-6E8A-4147-A177-3AD203B41FA5}">
                      <a16:colId xmlns:a16="http://schemas.microsoft.com/office/drawing/2014/main" val="1776904530"/>
                    </a:ext>
                  </a:extLst>
                </a:gridCol>
                <a:gridCol w="3292467">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During or short after visit 2, all missing information for visit 2 has to be completed in the EDC.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40711">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You can also use the “Import data from </a:t>
                      </a:r>
                      <a:r>
                        <a:rPr lang="en-US" sz="1100" b="0" i="0" u="none" strike="noStrike" dirty="0" err="1">
                          <a:solidFill>
                            <a:srgbClr val="000000"/>
                          </a:solidFill>
                          <a:effectLst/>
                          <a:latin typeface="+mn-lt"/>
                        </a:rPr>
                        <a:t>CoroPrevention</a:t>
                      </a:r>
                      <a:r>
                        <a:rPr lang="en-US" sz="1100" b="0" i="0" u="none" strike="noStrike" dirty="0">
                          <a:solidFill>
                            <a:srgbClr val="000000"/>
                          </a:solidFill>
                          <a:effectLst/>
                          <a:latin typeface="+mn-lt"/>
                        </a:rPr>
                        <a:t> tool” to import data that you already registered in the caregiver dashboard.</a:t>
                      </a:r>
                      <a:endParaRPr lang="en-US"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0794633"/>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After visit 2 with the patient (EDC)</a:t>
            </a:r>
          </a:p>
        </p:txBody>
      </p:sp>
      <p:pic>
        <p:nvPicPr>
          <p:cNvPr id="3" name="Picture 2">
            <a:extLst>
              <a:ext uri="{FF2B5EF4-FFF2-40B4-BE49-F238E27FC236}">
                <a16:creationId xmlns:a16="http://schemas.microsoft.com/office/drawing/2014/main" id="{20A92986-0D7A-3A31-7B8E-F14344D34FF2}"/>
              </a:ext>
            </a:extLst>
          </p:cNvPr>
          <p:cNvPicPr>
            <a:picLocks noChangeAspect="1"/>
          </p:cNvPicPr>
          <p:nvPr/>
        </p:nvPicPr>
        <p:blipFill>
          <a:blip r:embed="rId2"/>
          <a:stretch>
            <a:fillRect/>
          </a:stretch>
        </p:blipFill>
        <p:spPr>
          <a:xfrm>
            <a:off x="3939043" y="933633"/>
            <a:ext cx="4915726" cy="2863230"/>
          </a:xfrm>
          <a:prstGeom prst="rect">
            <a:avLst/>
          </a:prstGeom>
        </p:spPr>
      </p:pic>
      <p:sp>
        <p:nvSpPr>
          <p:cNvPr id="16" name="Dodecagon 15">
            <a:extLst>
              <a:ext uri="{FF2B5EF4-FFF2-40B4-BE49-F238E27FC236}">
                <a16:creationId xmlns:a16="http://schemas.microsoft.com/office/drawing/2014/main" id="{A81EB6A9-4A75-99B9-7CF4-D224F1982D96}"/>
              </a:ext>
            </a:extLst>
          </p:cNvPr>
          <p:cNvSpPr/>
          <p:nvPr/>
        </p:nvSpPr>
        <p:spPr>
          <a:xfrm>
            <a:off x="4385049" y="193474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1</a:t>
            </a:r>
          </a:p>
        </p:txBody>
      </p:sp>
      <p:sp>
        <p:nvSpPr>
          <p:cNvPr id="6" name="Dodecagon 5">
            <a:extLst>
              <a:ext uri="{FF2B5EF4-FFF2-40B4-BE49-F238E27FC236}">
                <a16:creationId xmlns:a16="http://schemas.microsoft.com/office/drawing/2014/main" id="{732EC42E-AAA6-3B8E-4809-F89E82E95436}"/>
              </a:ext>
            </a:extLst>
          </p:cNvPr>
          <p:cNvSpPr/>
          <p:nvPr/>
        </p:nvSpPr>
        <p:spPr>
          <a:xfrm>
            <a:off x="7775325" y="12186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2</a:t>
            </a:r>
          </a:p>
        </p:txBody>
      </p:sp>
    </p:spTree>
    <p:extLst>
      <p:ext uri="{BB962C8B-B14F-4D97-AF65-F5344CB8AC3E}">
        <p14:creationId xmlns:p14="http://schemas.microsoft.com/office/powerpoint/2010/main" val="168831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23</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1890390841"/>
              </p:ext>
            </p:extLst>
          </p:nvPr>
        </p:nvGraphicFramePr>
        <p:xfrm>
          <a:off x="696115" y="993297"/>
          <a:ext cx="7825793" cy="3585148"/>
        </p:xfrm>
        <a:graphic>
          <a:graphicData uri="http://schemas.openxmlformats.org/drawingml/2006/table">
            <a:tbl>
              <a:tblPr/>
              <a:tblGrid>
                <a:gridCol w="7825793">
                  <a:extLst>
                    <a:ext uri="{9D8B030D-6E8A-4147-A177-3AD203B41FA5}">
                      <a16:colId xmlns:a16="http://schemas.microsoft.com/office/drawing/2014/main" val="309031691"/>
                    </a:ext>
                  </a:extLst>
                </a:gridCol>
              </a:tblGrid>
              <a:tr h="567142">
                <a:tc>
                  <a:txBody>
                    <a:bodyPr/>
                    <a:lstStyle/>
                    <a:p>
                      <a:pPr lvl="0" algn="l">
                        <a:buNone/>
                      </a:pPr>
                      <a:r>
                        <a:rPr lang="en-US" sz="1100" b="0" i="0" u="none" strike="noStrike" dirty="0">
                          <a:solidFill>
                            <a:srgbClr val="000000"/>
                          </a:solidFill>
                          <a:effectLst/>
                          <a:latin typeface="Calibri"/>
                        </a:rPr>
                        <a:t>Visit 3: ePRO questionnaires + shared decision making conversation with case nurse (slide 13 – 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754502">
                <a:tc>
                  <a:txBody>
                    <a:bodyPr/>
                    <a:lstStyle/>
                    <a:p>
                      <a:pPr algn="l" fontAlgn="ctr"/>
                      <a:r>
                        <a:rPr lang="en-US" sz="1100" b="0" i="0" u="none" strike="noStrike" dirty="0">
                          <a:solidFill>
                            <a:srgbClr val="000000"/>
                          </a:solidFill>
                          <a:effectLst/>
                          <a:latin typeface="Calibri"/>
                        </a:rPr>
                        <a:t>Visit 4: </a:t>
                      </a:r>
                      <a:r>
                        <a:rPr lang="en-US" sz="1100" b="0" i="0" u="none" strike="noStrike" dirty="0">
                          <a:solidFill>
                            <a:srgbClr val="000000"/>
                          </a:solidFill>
                          <a:effectLst/>
                          <a:latin typeface="+mn-lt"/>
                        </a:rPr>
                        <a:t>ePRO questionnaires + shared decision making conversation with case nurse (slide 13 – 19)</a:t>
                      </a:r>
                      <a:endParaRPr lang="en-US"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754502">
                <a:tc>
                  <a:txBody>
                    <a:bodyPr/>
                    <a:lstStyle/>
                    <a:p>
                      <a:pPr lvl="0" algn="l">
                        <a:buNone/>
                      </a:pPr>
                      <a:r>
                        <a:rPr lang="en-US" sz="1100" b="0" i="0" u="none" strike="noStrike" dirty="0">
                          <a:solidFill>
                            <a:srgbClr val="000000"/>
                          </a:solidFill>
                          <a:effectLst/>
                          <a:latin typeface="Calibri"/>
                        </a:rPr>
                        <a:t>Visit 5: </a:t>
                      </a:r>
                      <a:r>
                        <a:rPr lang="en-US" sz="1100" b="0" i="0" u="none" strike="noStrike" dirty="0">
                          <a:solidFill>
                            <a:srgbClr val="000000"/>
                          </a:solidFill>
                          <a:effectLst/>
                          <a:latin typeface="+mn-lt"/>
                        </a:rPr>
                        <a:t>ePRO questionnaires + shared decision making conversation with case nurse (slide 13 – 19)</a:t>
                      </a:r>
                      <a:endParaRPr lang="en-US" sz="1100" b="0" i="0" u="none" strike="noStrike" dirty="0">
                        <a:solidFill>
                          <a:srgbClr val="000000"/>
                        </a:solidFill>
                        <a:effectLst/>
                        <a:latin typeface="Calibri"/>
                      </a:endParaRPr>
                    </a:p>
                  </a:txBody>
                  <a:tcPr marL="6350" marR="6350" marT="6350" marB="0" anchor="ctr">
                    <a:lnL w="6350">
                      <a:solidFill>
                        <a:srgbClr val="000000"/>
                      </a:solidFill>
                    </a:lnL>
                    <a:lnR w="6350">
                      <a:solidFill>
                        <a:srgbClr val="000000"/>
                      </a:solidFill>
                    </a:lnR>
                    <a:lnT w="0">
                      <a:noFill/>
                    </a:lnT>
                    <a:lnB w="0">
                      <a:noFill/>
                    </a:lnB>
                  </a:tcPr>
                </a:tc>
                <a:extLst>
                  <a:ext uri="{0D108BD9-81ED-4DB2-BD59-A6C34878D82A}">
                    <a16:rowId xmlns:a16="http://schemas.microsoft.com/office/drawing/2014/main" val="1734092633"/>
                  </a:ext>
                </a:extLst>
              </a:tr>
              <a:tr h="754501">
                <a:tc>
                  <a:txBody>
                    <a:bodyPr/>
                    <a:lstStyle/>
                    <a:p>
                      <a:pPr lvl="0" algn="l">
                        <a:buNone/>
                      </a:pPr>
                      <a:r>
                        <a:rPr lang="en-US" sz="1100" b="0" i="0" u="none" strike="noStrike" dirty="0">
                          <a:solidFill>
                            <a:srgbClr val="000000"/>
                          </a:solidFill>
                          <a:effectLst/>
                          <a:latin typeface="Calibri"/>
                        </a:rPr>
                        <a:t>Visit 6: </a:t>
                      </a:r>
                      <a:r>
                        <a:rPr lang="en-US" sz="1100" b="0" i="0" u="none" strike="noStrike" dirty="0">
                          <a:solidFill>
                            <a:srgbClr val="000000"/>
                          </a:solidFill>
                          <a:effectLst/>
                          <a:latin typeface="+mn-lt"/>
                        </a:rPr>
                        <a:t>ePRO questionnaires + shared decision making conversation with case nurse (slide 13 – 19)</a:t>
                      </a:r>
                    </a:p>
                    <a:p>
                      <a:pPr lvl="0" algn="l">
                        <a:buNone/>
                      </a:pPr>
                      <a:r>
                        <a:rPr lang="en-US" sz="1100" b="0" i="0" u="none" strike="noStrike" dirty="0">
                          <a:solidFill>
                            <a:srgbClr val="000000"/>
                          </a:solidFill>
                          <a:effectLst/>
                          <a:latin typeface="+mn-lt"/>
                        </a:rPr>
                        <a:t>+ appointment with investigator</a:t>
                      </a:r>
                      <a:endParaRPr lang="en-US" sz="1100" b="0" i="0" u="none" strike="noStrike" dirty="0">
                        <a:solidFill>
                          <a:srgbClr val="000000"/>
                        </a:solidFill>
                        <a:effectLst/>
                        <a:latin typeface="Calibri"/>
                      </a:endParaRPr>
                    </a:p>
                  </a:txBody>
                  <a:tcPr marL="6350" marR="6350" marT="6350" marB="0" anchor="ctr">
                    <a:lnL w="6350">
                      <a:solidFill>
                        <a:srgbClr val="000000"/>
                      </a:solidFill>
                    </a:lnL>
                    <a:lnR w="6350">
                      <a:solidFill>
                        <a:srgbClr val="000000"/>
                      </a:solidFill>
                    </a:lnR>
                    <a:lnT w="0">
                      <a:noFill/>
                    </a:lnT>
                    <a:lnB w="0">
                      <a:noFill/>
                    </a:lnB>
                  </a:tcPr>
                </a:tc>
                <a:extLst>
                  <a:ext uri="{0D108BD9-81ED-4DB2-BD59-A6C34878D82A}">
                    <a16:rowId xmlns:a16="http://schemas.microsoft.com/office/drawing/2014/main" val="510295717"/>
                  </a:ext>
                </a:extLst>
              </a:tr>
              <a:tr h="754501">
                <a:tc>
                  <a:txBody>
                    <a:bodyPr/>
                    <a:lstStyle/>
                    <a:p>
                      <a:pPr lvl="0" algn="l">
                        <a:buNone/>
                      </a:pPr>
                      <a:r>
                        <a:rPr lang="en-US" sz="1100" b="0" i="0" u="none" strike="noStrike" dirty="0">
                          <a:solidFill>
                            <a:srgbClr val="000000"/>
                          </a:solidFill>
                          <a:effectLst/>
                          <a:latin typeface="Calibri"/>
                        </a:rPr>
                        <a:t>Visit 7: </a:t>
                      </a:r>
                      <a:r>
                        <a:rPr lang="en-US" sz="1100" b="0" i="0" u="none" strike="noStrike" noProof="0" dirty="0">
                          <a:solidFill>
                            <a:srgbClr val="000000"/>
                          </a:solidFill>
                          <a:effectLst/>
                        </a:rPr>
                        <a:t>ePRO questionnaires + shared decision making conversation with case nurse </a:t>
                      </a:r>
                      <a:r>
                        <a:rPr lang="en-US" sz="1100" b="0" i="0" u="none" strike="noStrike" dirty="0">
                          <a:solidFill>
                            <a:srgbClr val="000000"/>
                          </a:solidFill>
                          <a:effectLst/>
                          <a:latin typeface="+mn-lt"/>
                        </a:rPr>
                        <a:t>(slide 13 – 19)</a:t>
                      </a:r>
                    </a:p>
                    <a:p>
                      <a:pPr lvl="0" algn="l">
                        <a:buNone/>
                      </a:pPr>
                      <a:r>
                        <a:rPr lang="en-US" sz="1100" b="0" i="0" u="none" strike="noStrike" noProof="0" dirty="0">
                          <a:solidFill>
                            <a:srgbClr val="000000"/>
                          </a:solidFill>
                          <a:effectLst/>
                        </a:rPr>
                        <a:t>+ uninstall patient mobile app</a:t>
                      </a:r>
                      <a:endParaRPr lang="en-US" sz="1100" b="0" i="0" u="none" strike="noStrike" dirty="0">
                        <a:solidFill>
                          <a:srgbClr val="000000"/>
                        </a:solidFill>
                        <a:effectLst/>
                        <a:latin typeface="Calibri"/>
                      </a:endParaRPr>
                    </a:p>
                  </a:txBody>
                  <a:tcPr marL="6350" marR="6350" marT="6350" marB="0" anchor="ctr">
                    <a:lnL w="6350">
                      <a:solidFill>
                        <a:srgbClr val="000000"/>
                      </a:solidFill>
                    </a:lnL>
                    <a:lnR w="6350">
                      <a:solidFill>
                        <a:srgbClr val="000000"/>
                      </a:solidFill>
                    </a:lnR>
                    <a:lnT w="0">
                      <a:noFill/>
                    </a:lnT>
                    <a:lnB w="0">
                      <a:noFill/>
                    </a:lnB>
                  </a:tcPr>
                </a:tc>
                <a:extLst>
                  <a:ext uri="{0D108BD9-81ED-4DB2-BD59-A6C34878D82A}">
                    <a16:rowId xmlns:a16="http://schemas.microsoft.com/office/drawing/2014/main" val="3591826744"/>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Preparing and having visit 3 - 7</a:t>
            </a:r>
          </a:p>
        </p:txBody>
      </p:sp>
    </p:spTree>
    <p:extLst>
      <p:ext uri="{BB962C8B-B14F-4D97-AF65-F5344CB8AC3E}">
        <p14:creationId xmlns:p14="http://schemas.microsoft.com/office/powerpoint/2010/main" val="336174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24</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949759529"/>
              </p:ext>
            </p:extLst>
          </p:nvPr>
        </p:nvGraphicFramePr>
        <p:xfrm>
          <a:off x="185649" y="1004394"/>
          <a:ext cx="3441971" cy="1186180"/>
        </p:xfrm>
        <a:graphic>
          <a:graphicData uri="http://schemas.openxmlformats.org/drawingml/2006/table">
            <a:tbl>
              <a:tblPr/>
              <a:tblGrid>
                <a:gridCol w="149504">
                  <a:extLst>
                    <a:ext uri="{9D8B030D-6E8A-4147-A177-3AD203B41FA5}">
                      <a16:colId xmlns:a16="http://schemas.microsoft.com/office/drawing/2014/main" val="1776904530"/>
                    </a:ext>
                  </a:extLst>
                </a:gridCol>
                <a:gridCol w="3292467">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Click the button “Open patient record” to open the patient record for a follow-up.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40711">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In the pop-up, click the button ”Follow-up on patient” to start the follow-up.</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Note: use “Follow-up on patient” to view the patient record when the patient is not with you e.g. to view the patient’s progress or to prepare for the visit.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0794633"/>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Remote follow-up on patient between visits (caregiver dashboard)</a:t>
            </a:r>
          </a:p>
        </p:txBody>
      </p:sp>
      <p:pic>
        <p:nvPicPr>
          <p:cNvPr id="2" name="Afbeelding 20" descr="Afbeelding met tekst, schermopname, scherm, software&#10;&#10;Automatisch gegenereerde beschrijving">
            <a:extLst>
              <a:ext uri="{FF2B5EF4-FFF2-40B4-BE49-F238E27FC236}">
                <a16:creationId xmlns:a16="http://schemas.microsoft.com/office/drawing/2014/main" id="{26D8018F-632D-4BEE-C55F-20BE0E885766}"/>
              </a:ext>
            </a:extLst>
          </p:cNvPr>
          <p:cNvPicPr>
            <a:picLocks noChangeAspect="1"/>
          </p:cNvPicPr>
          <p:nvPr/>
        </p:nvPicPr>
        <p:blipFill>
          <a:blip r:embed="rId2"/>
          <a:stretch>
            <a:fillRect/>
          </a:stretch>
        </p:blipFill>
        <p:spPr>
          <a:xfrm>
            <a:off x="5274702" y="2642428"/>
            <a:ext cx="3248749" cy="1860611"/>
          </a:xfrm>
          <a:prstGeom prst="rect">
            <a:avLst/>
          </a:prstGeom>
        </p:spPr>
      </p:pic>
      <p:pic>
        <p:nvPicPr>
          <p:cNvPr id="8" name="Afbeelding 7" descr="Afbeelding met tekst, schermopname, software, nummer&#10;&#10;Automatisch gegenereerde beschrijving">
            <a:extLst>
              <a:ext uri="{FF2B5EF4-FFF2-40B4-BE49-F238E27FC236}">
                <a16:creationId xmlns:a16="http://schemas.microsoft.com/office/drawing/2014/main" id="{ACE52E7A-772B-79E2-D716-5387BA17A7AA}"/>
              </a:ext>
            </a:extLst>
          </p:cNvPr>
          <p:cNvPicPr>
            <a:picLocks noChangeAspect="1"/>
          </p:cNvPicPr>
          <p:nvPr/>
        </p:nvPicPr>
        <p:blipFill>
          <a:blip r:embed="rId3"/>
          <a:stretch>
            <a:fillRect/>
          </a:stretch>
        </p:blipFill>
        <p:spPr>
          <a:xfrm>
            <a:off x="5274702" y="725958"/>
            <a:ext cx="3248749" cy="1861933"/>
          </a:xfrm>
          <a:prstGeom prst="rect">
            <a:avLst/>
          </a:prstGeom>
        </p:spPr>
      </p:pic>
      <p:sp>
        <p:nvSpPr>
          <p:cNvPr id="9" name="Dodecagon 8">
            <a:extLst>
              <a:ext uri="{FF2B5EF4-FFF2-40B4-BE49-F238E27FC236}">
                <a16:creationId xmlns:a16="http://schemas.microsoft.com/office/drawing/2014/main" id="{60D7D3ED-F1AC-3678-1C6E-722056C1F471}"/>
              </a:ext>
            </a:extLst>
          </p:cNvPr>
          <p:cNvSpPr/>
          <p:nvPr/>
        </p:nvSpPr>
        <p:spPr>
          <a:xfrm>
            <a:off x="8446988" y="8621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endParaRPr lang="fr-FR" sz="1200" dirty="0"/>
          </a:p>
        </p:txBody>
      </p:sp>
      <p:sp>
        <p:nvSpPr>
          <p:cNvPr id="10" name="Dodecagon 9">
            <a:extLst>
              <a:ext uri="{FF2B5EF4-FFF2-40B4-BE49-F238E27FC236}">
                <a16:creationId xmlns:a16="http://schemas.microsoft.com/office/drawing/2014/main" id="{D1DB1126-8A27-1338-213E-4D3AD8FA6B6E}"/>
              </a:ext>
            </a:extLst>
          </p:cNvPr>
          <p:cNvSpPr/>
          <p:nvPr/>
        </p:nvSpPr>
        <p:spPr>
          <a:xfrm>
            <a:off x="6712125" y="368423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Tree>
    <p:extLst>
      <p:ext uri="{BB962C8B-B14F-4D97-AF65-F5344CB8AC3E}">
        <p14:creationId xmlns:p14="http://schemas.microsoft.com/office/powerpoint/2010/main" val="3640060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25</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161627553"/>
              </p:ext>
            </p:extLst>
          </p:nvPr>
        </p:nvGraphicFramePr>
        <p:xfrm>
          <a:off x="185649" y="1004394"/>
          <a:ext cx="3441971" cy="340711"/>
        </p:xfrm>
        <a:graphic>
          <a:graphicData uri="http://schemas.openxmlformats.org/drawingml/2006/table">
            <a:tbl>
              <a:tblPr/>
              <a:tblGrid>
                <a:gridCol w="149504">
                  <a:extLst>
                    <a:ext uri="{9D8B030D-6E8A-4147-A177-3AD203B41FA5}">
                      <a16:colId xmlns:a16="http://schemas.microsoft.com/office/drawing/2014/main" val="1776904530"/>
                    </a:ext>
                  </a:extLst>
                </a:gridCol>
                <a:gridCol w="3292467">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The patient record is open for follow-up.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Remote follow-up on patient between visits (caregiver dashboard)</a:t>
            </a:r>
          </a:p>
        </p:txBody>
      </p:sp>
      <p:pic>
        <p:nvPicPr>
          <p:cNvPr id="10" name="Afbeelding 10" descr="Afbeelding met tekst, schermopname, scherm, software&#10;&#10;Automatisch gegenereerde beschrijving">
            <a:extLst>
              <a:ext uri="{FF2B5EF4-FFF2-40B4-BE49-F238E27FC236}">
                <a16:creationId xmlns:a16="http://schemas.microsoft.com/office/drawing/2014/main" id="{023AB2A4-B0C2-F12D-B7DC-C6304C37B22A}"/>
              </a:ext>
            </a:extLst>
          </p:cNvPr>
          <p:cNvPicPr>
            <a:picLocks noChangeAspect="1"/>
          </p:cNvPicPr>
          <p:nvPr/>
        </p:nvPicPr>
        <p:blipFill>
          <a:blip r:embed="rId2"/>
          <a:stretch>
            <a:fillRect/>
          </a:stretch>
        </p:blipFill>
        <p:spPr>
          <a:xfrm>
            <a:off x="4173651" y="939996"/>
            <a:ext cx="4552025" cy="2616567"/>
          </a:xfrm>
          <a:prstGeom prst="rect">
            <a:avLst/>
          </a:prstGeom>
        </p:spPr>
      </p:pic>
      <p:sp>
        <p:nvSpPr>
          <p:cNvPr id="16" name="Dodecagon 15">
            <a:extLst>
              <a:ext uri="{FF2B5EF4-FFF2-40B4-BE49-F238E27FC236}">
                <a16:creationId xmlns:a16="http://schemas.microsoft.com/office/drawing/2014/main" id="{A81EB6A9-4A75-99B9-7CF4-D224F1982D96}"/>
              </a:ext>
            </a:extLst>
          </p:cNvPr>
          <p:cNvSpPr/>
          <p:nvPr/>
        </p:nvSpPr>
        <p:spPr>
          <a:xfrm>
            <a:off x="5593489" y="135720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1</a:t>
            </a:r>
          </a:p>
        </p:txBody>
      </p:sp>
    </p:spTree>
    <p:extLst>
      <p:ext uri="{BB962C8B-B14F-4D97-AF65-F5344CB8AC3E}">
        <p14:creationId xmlns:p14="http://schemas.microsoft.com/office/powerpoint/2010/main" val="1721619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26</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3663989615"/>
              </p:ext>
            </p:extLst>
          </p:nvPr>
        </p:nvGraphicFramePr>
        <p:xfrm>
          <a:off x="185649" y="1004394"/>
          <a:ext cx="3441971" cy="1699043"/>
        </p:xfrm>
        <a:graphic>
          <a:graphicData uri="http://schemas.openxmlformats.org/drawingml/2006/table">
            <a:tbl>
              <a:tblPr/>
              <a:tblGrid>
                <a:gridCol w="149504">
                  <a:extLst>
                    <a:ext uri="{9D8B030D-6E8A-4147-A177-3AD203B41FA5}">
                      <a16:colId xmlns:a16="http://schemas.microsoft.com/office/drawing/2014/main" val="1776904530"/>
                    </a:ext>
                  </a:extLst>
                </a:gridCol>
                <a:gridCol w="3292467">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Click the “Bell” icon to view the list of </a:t>
                      </a:r>
                      <a:r>
                        <a:rPr lang="en-US" sz="1100" b="0" i="0" u="none" strike="noStrike" dirty="0">
                          <a:solidFill>
                            <a:srgbClr val="000000"/>
                          </a:solidFill>
                          <a:effectLst/>
                          <a:latin typeface="+mn-lt"/>
                        </a:rPr>
                        <a:t>pending alerts. Alerts get triggered based on the patient’s reported </a:t>
                      </a:r>
                      <a:r>
                        <a:rPr lang="en-US" sz="1100" b="0" i="0" u="none" strike="noStrike" dirty="0" err="1">
                          <a:solidFill>
                            <a:srgbClr val="000000"/>
                          </a:solidFill>
                          <a:effectLst/>
                          <a:latin typeface="+mn-lt"/>
                        </a:rPr>
                        <a:t>behaviour</a:t>
                      </a:r>
                      <a:r>
                        <a:rPr lang="en-US" sz="1100" b="0" i="0" u="none" strike="noStrike" dirty="0">
                          <a:solidFill>
                            <a:srgbClr val="000000"/>
                          </a:solidFill>
                          <a:effectLst/>
                          <a:latin typeface="+mn-lt"/>
                        </a:rPr>
                        <a:t> (from the mobile app)​. </a:t>
                      </a:r>
                    </a:p>
                    <a:p>
                      <a:pPr algn="l" fontAlgn="ctr"/>
                      <a:r>
                        <a:rPr lang="en-US" sz="1100" b="0" i="0" u="none" strike="noStrike" dirty="0">
                          <a:solidFill>
                            <a:srgbClr val="000000"/>
                          </a:solidFill>
                          <a:effectLst/>
                          <a:latin typeface="+mn-lt"/>
                        </a:rPr>
                        <a:t>Note: alerts are shared between all nurses of a site​.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40711">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The required action is described in the alert.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70146"/>
                  </a:ext>
                </a:extLst>
              </a:tr>
              <a:tr h="340711">
                <a:tc>
                  <a:txBody>
                    <a:bodyPr/>
                    <a:lstStyle/>
                    <a:p>
                      <a:pPr algn="r" fontAlgn="ctr"/>
                      <a:r>
                        <a:rPr lang="fi-FI" sz="1100" b="0" i="0" u="none" strike="noStrike" dirty="0">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Click the “File lookup” icon to open the patient record​.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21129802"/>
                  </a:ext>
                </a:extLst>
              </a:tr>
              <a:tr h="340711">
                <a:tc>
                  <a:txBody>
                    <a:bodyPr/>
                    <a:lstStyle/>
                    <a:p>
                      <a:pPr algn="r" fontAlgn="ctr"/>
                      <a:r>
                        <a:rPr lang="fi-FI" sz="1100" b="0" i="0" u="none" strike="noStrike" dirty="0">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Click the “Cross” icon to dismiss the alert​.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51025266"/>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Alerts between visits (caregiver dashboard)</a:t>
            </a:r>
          </a:p>
        </p:txBody>
      </p:sp>
      <p:pic>
        <p:nvPicPr>
          <p:cNvPr id="13314" name="Picture 2">
            <a:extLst>
              <a:ext uri="{FF2B5EF4-FFF2-40B4-BE49-F238E27FC236}">
                <a16:creationId xmlns:a16="http://schemas.microsoft.com/office/drawing/2014/main" id="{A169C977-37CD-5A3D-1011-58680E486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103" y="970112"/>
            <a:ext cx="4700248" cy="2703978"/>
          </a:xfrm>
          <a:prstGeom prst="rect">
            <a:avLst/>
          </a:prstGeom>
          <a:noFill/>
          <a:extLst>
            <a:ext uri="{909E8E84-426E-40DD-AFC4-6F175D3DCCD1}">
              <a14:hiddenFill xmlns:a14="http://schemas.microsoft.com/office/drawing/2010/main">
                <a:solidFill>
                  <a:srgbClr val="FFFFFF"/>
                </a:solidFill>
              </a14:hiddenFill>
            </a:ext>
          </a:extLst>
        </p:spPr>
      </p:pic>
      <p:sp>
        <p:nvSpPr>
          <p:cNvPr id="16" name="Dodecagon 15">
            <a:extLst>
              <a:ext uri="{FF2B5EF4-FFF2-40B4-BE49-F238E27FC236}">
                <a16:creationId xmlns:a16="http://schemas.microsoft.com/office/drawing/2014/main" id="{A81EB6A9-4A75-99B9-7CF4-D224F1982D96}"/>
              </a:ext>
            </a:extLst>
          </p:cNvPr>
          <p:cNvSpPr/>
          <p:nvPr/>
        </p:nvSpPr>
        <p:spPr>
          <a:xfrm>
            <a:off x="7710633" y="11736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1</a:t>
            </a:r>
          </a:p>
        </p:txBody>
      </p:sp>
      <p:sp>
        <p:nvSpPr>
          <p:cNvPr id="2" name="Dodecagon 1">
            <a:extLst>
              <a:ext uri="{FF2B5EF4-FFF2-40B4-BE49-F238E27FC236}">
                <a16:creationId xmlns:a16="http://schemas.microsoft.com/office/drawing/2014/main" id="{5FFFB5A6-D4C0-1C90-E0EF-DE473B793E50}"/>
              </a:ext>
            </a:extLst>
          </p:cNvPr>
          <p:cNvSpPr/>
          <p:nvPr/>
        </p:nvSpPr>
        <p:spPr>
          <a:xfrm>
            <a:off x="7523682" y="183132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2</a:t>
            </a:r>
          </a:p>
        </p:txBody>
      </p:sp>
      <p:sp>
        <p:nvSpPr>
          <p:cNvPr id="3" name="Dodecagon 2">
            <a:extLst>
              <a:ext uri="{FF2B5EF4-FFF2-40B4-BE49-F238E27FC236}">
                <a16:creationId xmlns:a16="http://schemas.microsoft.com/office/drawing/2014/main" id="{F8ABD31C-0948-B37E-6082-126A7FD51F7F}"/>
              </a:ext>
            </a:extLst>
          </p:cNvPr>
          <p:cNvSpPr/>
          <p:nvPr/>
        </p:nvSpPr>
        <p:spPr>
          <a:xfrm>
            <a:off x="8522204" y="184961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3</a:t>
            </a:r>
          </a:p>
        </p:txBody>
      </p:sp>
      <p:sp>
        <p:nvSpPr>
          <p:cNvPr id="6" name="Dodecagon 5">
            <a:extLst>
              <a:ext uri="{FF2B5EF4-FFF2-40B4-BE49-F238E27FC236}">
                <a16:creationId xmlns:a16="http://schemas.microsoft.com/office/drawing/2014/main" id="{D27F22D7-E0FB-C5B7-3BDC-E83CF9A67D64}"/>
              </a:ext>
            </a:extLst>
          </p:cNvPr>
          <p:cNvSpPr/>
          <p:nvPr/>
        </p:nvSpPr>
        <p:spPr>
          <a:xfrm>
            <a:off x="8740277" y="183132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4</a:t>
            </a:r>
          </a:p>
        </p:txBody>
      </p:sp>
    </p:spTree>
    <p:extLst>
      <p:ext uri="{BB962C8B-B14F-4D97-AF65-F5344CB8AC3E}">
        <p14:creationId xmlns:p14="http://schemas.microsoft.com/office/powerpoint/2010/main" val="1458231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D60AC7DC-0CF6-F94D-6B4D-D7A463F7B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226" y="941871"/>
            <a:ext cx="5014210" cy="266466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27</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657185635"/>
              </p:ext>
            </p:extLst>
          </p:nvPr>
        </p:nvGraphicFramePr>
        <p:xfrm>
          <a:off x="185649" y="1004394"/>
          <a:ext cx="3441971" cy="844550"/>
        </p:xfrm>
        <a:graphic>
          <a:graphicData uri="http://schemas.openxmlformats.org/drawingml/2006/table">
            <a:tbl>
              <a:tblPr/>
              <a:tblGrid>
                <a:gridCol w="149504">
                  <a:extLst>
                    <a:ext uri="{9D8B030D-6E8A-4147-A177-3AD203B41FA5}">
                      <a16:colId xmlns:a16="http://schemas.microsoft.com/office/drawing/2014/main" val="1776904530"/>
                    </a:ext>
                  </a:extLst>
                </a:gridCol>
                <a:gridCol w="3292467">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In the patient overview, there is a section “Most recent alerts”. This section shows </a:t>
                      </a:r>
                      <a:r>
                        <a:rPr lang="en-US" sz="1100" b="0" i="0" u="none" strike="noStrike" dirty="0">
                          <a:solidFill>
                            <a:srgbClr val="000000"/>
                          </a:solidFill>
                          <a:effectLst/>
                          <a:latin typeface="+mn-lt"/>
                        </a:rPr>
                        <a:t>all alerts (handled and unhandled) that were triggered for the patient since last.</a:t>
                      </a:r>
                    </a:p>
                    <a:p>
                      <a:pPr algn="l" fontAlgn="ctr"/>
                      <a:r>
                        <a:rPr lang="en-US" sz="1100" b="0" i="0" u="none" strike="noStrike" dirty="0">
                          <a:solidFill>
                            <a:srgbClr val="000000"/>
                          </a:solidFill>
                          <a:effectLst/>
                          <a:latin typeface="+mn-lt"/>
                        </a:rPr>
                        <a:t>Note: yellow alerts are handled automatically by the system (e.g. tailored education sent to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Alerts between visits (caregiver dashboard)</a:t>
            </a:r>
          </a:p>
        </p:txBody>
      </p:sp>
      <p:sp>
        <p:nvSpPr>
          <p:cNvPr id="16" name="Dodecagon 15">
            <a:extLst>
              <a:ext uri="{FF2B5EF4-FFF2-40B4-BE49-F238E27FC236}">
                <a16:creationId xmlns:a16="http://schemas.microsoft.com/office/drawing/2014/main" id="{A81EB6A9-4A75-99B9-7CF4-D224F1982D96}"/>
              </a:ext>
            </a:extLst>
          </p:cNvPr>
          <p:cNvSpPr/>
          <p:nvPr/>
        </p:nvSpPr>
        <p:spPr>
          <a:xfrm>
            <a:off x="4478524" y="303993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1</a:t>
            </a:r>
          </a:p>
        </p:txBody>
      </p:sp>
    </p:spTree>
    <p:extLst>
      <p:ext uri="{BB962C8B-B14F-4D97-AF65-F5344CB8AC3E}">
        <p14:creationId xmlns:p14="http://schemas.microsoft.com/office/powerpoint/2010/main" val="3429295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28</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1396162424"/>
              </p:ext>
            </p:extLst>
          </p:nvPr>
        </p:nvGraphicFramePr>
        <p:xfrm>
          <a:off x="185649" y="1004394"/>
          <a:ext cx="4371684" cy="1186180"/>
        </p:xfrm>
        <a:graphic>
          <a:graphicData uri="http://schemas.openxmlformats.org/drawingml/2006/table">
            <a:tbl>
              <a:tblPr/>
              <a:tblGrid>
                <a:gridCol w="189887">
                  <a:extLst>
                    <a:ext uri="{9D8B030D-6E8A-4147-A177-3AD203B41FA5}">
                      <a16:colId xmlns:a16="http://schemas.microsoft.com/office/drawing/2014/main" val="1776904530"/>
                    </a:ext>
                  </a:extLst>
                </a:gridCol>
                <a:gridCol w="4181797">
                  <a:extLst>
                    <a:ext uri="{9D8B030D-6E8A-4147-A177-3AD203B41FA5}">
                      <a16:colId xmlns:a16="http://schemas.microsoft.com/office/drawing/2014/main" val="309031691"/>
                    </a:ext>
                  </a:extLst>
                </a:gridCol>
              </a:tblGrid>
              <a:tr h="340711">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Visit 1 data can be edited in the EDC.​</a:t>
                      </a:r>
                    </a:p>
                    <a:p>
                      <a:pPr algn="l" fontAlgn="ctr"/>
                      <a:r>
                        <a:rPr lang="en-US" sz="1100" b="0" i="0" u="none" strike="noStrike" dirty="0">
                          <a:solidFill>
                            <a:srgbClr val="000000"/>
                          </a:solidFill>
                          <a:effectLst/>
                          <a:latin typeface="+mn-lt"/>
                        </a:rPr>
                        <a:t>Visit 1 data cannot be edited in the Tool Suite after import. Therefore it is important to check the data thoroughly before importing!​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40711">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Visit 2-7 data of “Start an encounter” screens can be edited​ in the caregiver dashboard and in the EDC.</a:t>
                      </a:r>
                    </a:p>
                    <a:p>
                      <a:pPr algn="l" fontAlgn="ctr"/>
                      <a:r>
                        <a:rPr lang="en-US" sz="1100" b="0" i="0" u="none" strike="noStrike" dirty="0">
                          <a:solidFill>
                            <a:srgbClr val="000000"/>
                          </a:solidFill>
                          <a:effectLst/>
                          <a:latin typeface="+mn-lt"/>
                        </a:rPr>
                        <a:t>A visit can also be reopened​ and links for questionnaires can be resent to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34303245"/>
                  </a:ext>
                </a:extLst>
              </a:tr>
            </a:tbl>
          </a:graphicData>
        </a:graphic>
      </p:graphicFrame>
      <p:sp>
        <p:nvSpPr>
          <p:cNvPr id="12" name="Title 1">
            <a:extLst>
              <a:ext uri="{FF2B5EF4-FFF2-40B4-BE49-F238E27FC236}">
                <a16:creationId xmlns:a16="http://schemas.microsoft.com/office/drawing/2014/main" id="{5EF5EB53-B67A-FBFF-1FCD-24A1C844A99D}"/>
              </a:ext>
            </a:extLst>
          </p:cNvPr>
          <p:cNvSpPr txBox="1">
            <a:spLocks/>
          </p:cNvSpPr>
          <p:nvPr/>
        </p:nvSpPr>
        <p:spPr>
          <a:xfrm>
            <a:off x="81614" y="69976"/>
            <a:ext cx="9084579" cy="946936"/>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r>
              <a:rPr lang="en-US" dirty="0">
                <a:latin typeface="Calibri"/>
                <a:cs typeface="Calibri"/>
              </a:rPr>
              <a:t>Troubleshooting – Mistake in data entry (caregiver dashboard)</a:t>
            </a:r>
          </a:p>
        </p:txBody>
      </p:sp>
      <p:pic>
        <p:nvPicPr>
          <p:cNvPr id="15362" name="Picture 2">
            <a:extLst>
              <a:ext uri="{FF2B5EF4-FFF2-40B4-BE49-F238E27FC236}">
                <a16:creationId xmlns:a16="http://schemas.microsoft.com/office/drawing/2014/main" id="{0A0DBE18-8FE5-DD22-7C02-496CD805E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538" y="707219"/>
            <a:ext cx="3170450" cy="183564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D38F6E5-078C-23BC-97C7-E8FCF135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538" y="2660591"/>
            <a:ext cx="3170450" cy="1829757"/>
          </a:xfrm>
          <a:prstGeom prst="rect">
            <a:avLst/>
          </a:prstGeom>
          <a:noFill/>
          <a:extLst>
            <a:ext uri="{909E8E84-426E-40DD-AFC4-6F175D3DCCD1}">
              <a14:hiddenFill xmlns:a14="http://schemas.microsoft.com/office/drawing/2010/main">
                <a:solidFill>
                  <a:srgbClr val="FFFFFF"/>
                </a:solidFill>
              </a14:hiddenFill>
            </a:ext>
          </a:extLst>
        </p:spPr>
      </p:pic>
      <p:sp>
        <p:nvSpPr>
          <p:cNvPr id="16" name="Dodecagon 15">
            <a:extLst>
              <a:ext uri="{FF2B5EF4-FFF2-40B4-BE49-F238E27FC236}">
                <a16:creationId xmlns:a16="http://schemas.microsoft.com/office/drawing/2014/main" id="{A81EB6A9-4A75-99B9-7CF4-D224F1982D96}"/>
              </a:ext>
            </a:extLst>
          </p:cNvPr>
          <p:cNvSpPr/>
          <p:nvPr/>
        </p:nvSpPr>
        <p:spPr>
          <a:xfrm>
            <a:off x="6674812" y="121360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1</a:t>
            </a:r>
          </a:p>
        </p:txBody>
      </p:sp>
      <p:sp>
        <p:nvSpPr>
          <p:cNvPr id="2" name="Dodecagon 1">
            <a:extLst>
              <a:ext uri="{FF2B5EF4-FFF2-40B4-BE49-F238E27FC236}">
                <a16:creationId xmlns:a16="http://schemas.microsoft.com/office/drawing/2014/main" id="{9D252FCE-5C53-7952-63C7-F35C05A8A511}"/>
              </a:ext>
            </a:extLst>
          </p:cNvPr>
          <p:cNvSpPr/>
          <p:nvPr/>
        </p:nvSpPr>
        <p:spPr>
          <a:xfrm>
            <a:off x="6674811" y="316729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ea typeface="Calibri"/>
                <a:cs typeface="Calibri"/>
              </a:rPr>
              <a:t>2</a:t>
            </a:r>
          </a:p>
        </p:txBody>
      </p:sp>
    </p:spTree>
    <p:extLst>
      <p:ext uri="{BB962C8B-B14F-4D97-AF65-F5344CB8AC3E}">
        <p14:creationId xmlns:p14="http://schemas.microsoft.com/office/powerpoint/2010/main" val="12672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dirty="0"/>
              <a:t>Case nurse manual caregiver dashboard - general module</a:t>
            </a:r>
            <a:endParaRPr lang="fi-FI" dirty="0"/>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260089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3</a:t>
            </a:fld>
            <a:endParaRPr lang="en-GR"/>
          </a:p>
        </p:txBody>
      </p:sp>
      <p:pic>
        <p:nvPicPr>
          <p:cNvPr id="9" name="Afbeelding 9" descr="Afbeelding met tekst, schermopname, Lettertype, diagram&#10;&#10;Automatisch gegenereerde beschrijving">
            <a:extLst>
              <a:ext uri="{FF2B5EF4-FFF2-40B4-BE49-F238E27FC236}">
                <a16:creationId xmlns:a16="http://schemas.microsoft.com/office/drawing/2014/main" id="{DFB4CADD-EE5F-B05D-CCF8-6ACED8C2DA93}"/>
              </a:ext>
            </a:extLst>
          </p:cNvPr>
          <p:cNvPicPr>
            <a:picLocks noChangeAspect="1"/>
          </p:cNvPicPr>
          <p:nvPr/>
        </p:nvPicPr>
        <p:blipFill>
          <a:blip r:embed="rId2"/>
          <a:stretch>
            <a:fillRect/>
          </a:stretch>
        </p:blipFill>
        <p:spPr>
          <a:xfrm>
            <a:off x="40308" y="965234"/>
            <a:ext cx="9065055" cy="3348385"/>
          </a:xfrm>
          <a:prstGeom prst="rect">
            <a:avLst/>
          </a:prstGeom>
        </p:spPr>
      </p:pic>
      <p:sp>
        <p:nvSpPr>
          <p:cNvPr id="2" name="Title 1">
            <a:extLst>
              <a:ext uri="{FF2B5EF4-FFF2-40B4-BE49-F238E27FC236}">
                <a16:creationId xmlns:a16="http://schemas.microsoft.com/office/drawing/2014/main" id="{BA650469-4E06-6FF7-3BCE-93584F224C38}"/>
              </a:ext>
            </a:extLst>
          </p:cNvPr>
          <p:cNvSpPr>
            <a:spLocks noGrp="1"/>
          </p:cNvSpPr>
          <p:nvPr>
            <p:ph type="title"/>
          </p:nvPr>
        </p:nvSpPr>
        <p:spPr>
          <a:xfrm>
            <a:off x="133225" y="96229"/>
            <a:ext cx="8871496" cy="869005"/>
          </a:xfrm>
        </p:spPr>
        <p:txBody>
          <a:bodyPr/>
          <a:lstStyle/>
          <a:p>
            <a:r>
              <a:rPr lang="en-US" dirty="0"/>
              <a:t>Which information is exchanged between different systems?</a:t>
            </a:r>
            <a:endParaRPr lang="fi-FI" dirty="0"/>
          </a:p>
        </p:txBody>
      </p:sp>
    </p:spTree>
    <p:extLst>
      <p:ext uri="{BB962C8B-B14F-4D97-AF65-F5344CB8AC3E}">
        <p14:creationId xmlns:p14="http://schemas.microsoft.com/office/powerpoint/2010/main" val="1072203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9963FD-9F62-725C-7D38-6ACBEF6F39B3}"/>
              </a:ext>
            </a:extLst>
          </p:cNvPr>
          <p:cNvPicPr>
            <a:picLocks noChangeAspect="1"/>
          </p:cNvPicPr>
          <p:nvPr/>
        </p:nvPicPr>
        <p:blipFill>
          <a:blip r:embed="rId2"/>
          <a:stretch>
            <a:fillRect/>
          </a:stretch>
        </p:blipFill>
        <p:spPr>
          <a:xfrm>
            <a:off x="3825239" y="1212910"/>
            <a:ext cx="5205765" cy="2722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36BF951-FC4D-460F-A578-611ADF4739C3}"/>
              </a:ext>
            </a:extLst>
          </p:cNvPr>
          <p:cNvSpPr>
            <a:spLocks noGrp="1"/>
          </p:cNvSpPr>
          <p:nvPr>
            <p:ph type="title"/>
          </p:nvPr>
        </p:nvSpPr>
        <p:spPr>
          <a:xfrm>
            <a:off x="1033492" y="-12111"/>
            <a:ext cx="8401178" cy="869005"/>
          </a:xfrm>
        </p:spPr>
        <p:txBody>
          <a:bodyPr/>
          <a:lstStyle/>
          <a:p>
            <a:r>
              <a:rPr lang="en-US"/>
              <a:t>What can I find in the top navigation bar?</a:t>
            </a:r>
            <a:endParaRPr lang="fi-FI"/>
          </a:p>
        </p:txBody>
      </p:sp>
      <p:sp>
        <p:nvSpPr>
          <p:cNvPr id="4" name="Footer Placeholder 3">
            <a:extLst>
              <a:ext uri="{FF2B5EF4-FFF2-40B4-BE49-F238E27FC236}">
                <a16:creationId xmlns:a16="http://schemas.microsoft.com/office/drawing/2014/main" id="{6F041F2D-F884-4395-8BA9-E76DBF6E649F}"/>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BBF955EE-C163-4809-8FAD-554B6410D5D6}"/>
              </a:ext>
            </a:extLst>
          </p:cNvPr>
          <p:cNvSpPr>
            <a:spLocks noGrp="1"/>
          </p:cNvSpPr>
          <p:nvPr>
            <p:ph type="sldNum" sz="quarter" idx="12"/>
          </p:nvPr>
        </p:nvSpPr>
        <p:spPr/>
        <p:txBody>
          <a:bodyPr/>
          <a:lstStyle/>
          <a:p>
            <a:fld id="{68A62F1A-42BD-014A-88BF-D3A572E205BD}" type="slidenum">
              <a:rPr lang="en-GR" smtClean="0"/>
              <a:pPr/>
              <a:t>30</a:t>
            </a:fld>
            <a:endParaRPr lang="en-GR"/>
          </a:p>
        </p:txBody>
      </p:sp>
      <p:graphicFrame>
        <p:nvGraphicFramePr>
          <p:cNvPr id="7" name="Table 6">
            <a:extLst>
              <a:ext uri="{FF2B5EF4-FFF2-40B4-BE49-F238E27FC236}">
                <a16:creationId xmlns:a16="http://schemas.microsoft.com/office/drawing/2014/main" id="{13F51D6F-8E5B-4E74-A227-9D7266DD2B32}"/>
              </a:ext>
            </a:extLst>
          </p:cNvPr>
          <p:cNvGraphicFramePr>
            <a:graphicFrameLocks noGrp="1"/>
          </p:cNvGraphicFramePr>
          <p:nvPr>
            <p:extLst>
              <p:ext uri="{D42A27DB-BD31-4B8C-83A1-F6EECF244321}">
                <p14:modId xmlns:p14="http://schemas.microsoft.com/office/powerpoint/2010/main" val="299022517"/>
              </p:ext>
            </p:extLst>
          </p:nvPr>
        </p:nvGraphicFramePr>
        <p:xfrm>
          <a:off x="144873" y="966183"/>
          <a:ext cx="3530894" cy="3484705"/>
        </p:xfrm>
        <a:graphic>
          <a:graphicData uri="http://schemas.openxmlformats.org/drawingml/2006/table">
            <a:tbl>
              <a:tblPr/>
              <a:tblGrid>
                <a:gridCol w="112068">
                  <a:extLst>
                    <a:ext uri="{9D8B030D-6E8A-4147-A177-3AD203B41FA5}">
                      <a16:colId xmlns:a16="http://schemas.microsoft.com/office/drawing/2014/main" val="1031725586"/>
                    </a:ext>
                  </a:extLst>
                </a:gridCol>
                <a:gridCol w="3418826">
                  <a:extLst>
                    <a:ext uri="{9D8B030D-6E8A-4147-A177-3AD203B41FA5}">
                      <a16:colId xmlns:a16="http://schemas.microsoft.com/office/drawing/2014/main" val="3473799900"/>
                    </a:ext>
                  </a:extLst>
                </a:gridCol>
              </a:tblGrid>
              <a:tr h="459728">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At the top of the screen, you can find the top navigation bar.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22853212"/>
                  </a:ext>
                </a:extLst>
              </a:tr>
              <a:tr h="910911">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the search bar, you can type the subject ID of a patient. The system gives suggestions for patients that match with your search criteria. You can click on a suggestion to open the patient record of that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4405858"/>
                  </a:ext>
                </a:extLst>
              </a:tr>
              <a:tr h="495618">
                <a:tc>
                  <a:txBody>
                    <a:bodyPr/>
                    <a:lstStyle/>
                    <a:p>
                      <a:pPr algn="l" fontAlgn="ctr"/>
                      <a:r>
                        <a:rPr lang="fi-FI" sz="1100" b="0" i="0" u="none" strike="noStrike">
                          <a:solidFill>
                            <a:srgbClr val="000000"/>
                          </a:solidFill>
                          <a:effectLst/>
                          <a:latin typeface="Calibri" panose="020F0502020204030204" pitchFamily="34" charset="0"/>
                        </a:rPr>
                        <a:t>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alerts by clicking this button. There is an indication of how many pending alerts you have.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12111657"/>
                  </a:ext>
                </a:extLst>
              </a:tr>
              <a:tr h="459728">
                <a:tc>
                  <a:txBody>
                    <a:bodyPr/>
                    <a:lstStyle/>
                    <a:p>
                      <a:pPr algn="l" fontAlgn="ctr"/>
                      <a:r>
                        <a:rPr lang="fi-FI" sz="1100" b="0" i="0" u="none" strike="noStrike">
                          <a:solidFill>
                            <a:srgbClr val="000000"/>
                          </a:solidFill>
                          <a:effectLst/>
                          <a:latin typeface="Calibri" panose="020F0502020204030204" pitchFamily="34" charset="0"/>
                        </a:rPr>
                        <a:t>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open the screen to search a patient in your trial centre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66864795"/>
                  </a:ext>
                </a:extLst>
              </a:tr>
              <a:tr h="247809">
                <a:tc>
                  <a:txBody>
                    <a:bodyPr/>
                    <a:lstStyle/>
                    <a:p>
                      <a:pPr algn="l" fontAlgn="ctr"/>
                      <a:r>
                        <a:rPr lang="fi-FI" sz="1100" b="0" i="0" u="none" strike="noStrike">
                          <a:solidFill>
                            <a:srgbClr val="000000"/>
                          </a:solidFill>
                          <a:effectLst/>
                          <a:latin typeface="Calibri" panose="020F0502020204030204" pitchFamily="34" charset="0"/>
                        </a:rPr>
                        <a:t>5</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create a patient record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25898232"/>
                  </a:ext>
                </a:extLst>
              </a:tr>
              <a:tr h="910911">
                <a:tc>
                  <a:txBody>
                    <a:bodyPr/>
                    <a:lstStyle/>
                    <a:p>
                      <a:pPr algn="l" fontAlgn="ctr"/>
                      <a:r>
                        <a:rPr lang="fi-FI" sz="1100" b="0" i="0" u="none" strike="noStrike">
                          <a:solidFill>
                            <a:srgbClr val="000000"/>
                          </a:solidFill>
                          <a:effectLst/>
                          <a:latin typeface="Calibri" panose="020F0502020204030204" pitchFamily="34" charset="0"/>
                        </a:rPr>
                        <a:t>6</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who is logged in in the caregiver dashboard. In the account menu, open the about page, access settings and log out of the caregiver dashboard.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508026"/>
                  </a:ext>
                </a:extLst>
              </a:tr>
            </a:tbl>
          </a:graphicData>
        </a:graphic>
      </p:graphicFrame>
      <p:sp>
        <p:nvSpPr>
          <p:cNvPr id="14" name="Dodecagon 13">
            <a:extLst>
              <a:ext uri="{FF2B5EF4-FFF2-40B4-BE49-F238E27FC236}">
                <a16:creationId xmlns:a16="http://schemas.microsoft.com/office/drawing/2014/main" id="{78B2946D-4DC4-CB3D-A862-09E92965140C}"/>
              </a:ext>
            </a:extLst>
          </p:cNvPr>
          <p:cNvSpPr/>
          <p:nvPr/>
        </p:nvSpPr>
        <p:spPr>
          <a:xfrm>
            <a:off x="3743699" y="14351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7" name="Dodecagon 16">
            <a:extLst>
              <a:ext uri="{FF2B5EF4-FFF2-40B4-BE49-F238E27FC236}">
                <a16:creationId xmlns:a16="http://schemas.microsoft.com/office/drawing/2014/main" id="{1A24D9F2-4EA0-442B-03C4-2610E0965DB5}"/>
              </a:ext>
            </a:extLst>
          </p:cNvPr>
          <p:cNvSpPr/>
          <p:nvPr/>
        </p:nvSpPr>
        <p:spPr>
          <a:xfrm>
            <a:off x="4953270" y="144554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8" name="Dodecagon 17">
            <a:extLst>
              <a:ext uri="{FF2B5EF4-FFF2-40B4-BE49-F238E27FC236}">
                <a16:creationId xmlns:a16="http://schemas.microsoft.com/office/drawing/2014/main" id="{4C16C8F9-190D-4A97-C130-B1C7802501A3}"/>
              </a:ext>
            </a:extLst>
          </p:cNvPr>
          <p:cNvSpPr/>
          <p:nvPr/>
        </p:nvSpPr>
        <p:spPr>
          <a:xfrm>
            <a:off x="7528299" y="133032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9" name="Dodecagon 18">
            <a:extLst>
              <a:ext uri="{FF2B5EF4-FFF2-40B4-BE49-F238E27FC236}">
                <a16:creationId xmlns:a16="http://schemas.microsoft.com/office/drawing/2014/main" id="{398D3B63-C70F-A4FE-9E01-F4DAAFFF1EAE}"/>
              </a:ext>
            </a:extLst>
          </p:cNvPr>
          <p:cNvSpPr/>
          <p:nvPr/>
        </p:nvSpPr>
        <p:spPr>
          <a:xfrm>
            <a:off x="7768564" y="132361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20" name="Dodecagon 19">
            <a:extLst>
              <a:ext uri="{FF2B5EF4-FFF2-40B4-BE49-F238E27FC236}">
                <a16:creationId xmlns:a16="http://schemas.microsoft.com/office/drawing/2014/main" id="{D71D5891-5AE1-953D-DE19-B4AC66E533E2}"/>
              </a:ext>
            </a:extLst>
          </p:cNvPr>
          <p:cNvSpPr/>
          <p:nvPr/>
        </p:nvSpPr>
        <p:spPr>
          <a:xfrm>
            <a:off x="7972568" y="133272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21" name="Dodecagon 20">
            <a:extLst>
              <a:ext uri="{FF2B5EF4-FFF2-40B4-BE49-F238E27FC236}">
                <a16:creationId xmlns:a16="http://schemas.microsoft.com/office/drawing/2014/main" id="{A6237856-6D72-9459-B151-84F74CEDDCE4}"/>
              </a:ext>
            </a:extLst>
          </p:cNvPr>
          <p:cNvSpPr/>
          <p:nvPr/>
        </p:nvSpPr>
        <p:spPr>
          <a:xfrm>
            <a:off x="8733024" y="146882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Tree>
    <p:extLst>
      <p:ext uri="{BB962C8B-B14F-4D97-AF65-F5344CB8AC3E}">
        <p14:creationId xmlns:p14="http://schemas.microsoft.com/office/powerpoint/2010/main" val="2199233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F40F6D-F604-DD04-7EBA-B22704A95DF5}"/>
              </a:ext>
            </a:extLst>
          </p:cNvPr>
          <p:cNvPicPr>
            <a:picLocks noChangeAspect="1"/>
          </p:cNvPicPr>
          <p:nvPr/>
        </p:nvPicPr>
        <p:blipFill>
          <a:blip r:embed="rId2"/>
          <a:stretch>
            <a:fillRect/>
          </a:stretch>
        </p:blipFill>
        <p:spPr>
          <a:xfrm>
            <a:off x="4787070" y="1466665"/>
            <a:ext cx="4313697" cy="2145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3" name="Group 22">
            <a:extLst>
              <a:ext uri="{FF2B5EF4-FFF2-40B4-BE49-F238E27FC236}">
                <a16:creationId xmlns:a16="http://schemas.microsoft.com/office/drawing/2014/main" id="{DFFB89CD-B8ED-AAA5-33DB-EEE89B8A2788}"/>
              </a:ext>
            </a:extLst>
          </p:cNvPr>
          <p:cNvGrpSpPr/>
          <p:nvPr/>
        </p:nvGrpSpPr>
        <p:grpSpPr>
          <a:xfrm>
            <a:off x="7739061" y="1654175"/>
            <a:ext cx="314325" cy="215444"/>
            <a:chOff x="7581899" y="1636710"/>
            <a:chExt cx="314325" cy="215444"/>
          </a:xfrm>
        </p:grpSpPr>
        <p:sp>
          <p:nvSpPr>
            <p:cNvPr id="21" name="Dodecagon 20">
              <a:extLst>
                <a:ext uri="{FF2B5EF4-FFF2-40B4-BE49-F238E27FC236}">
                  <a16:creationId xmlns:a16="http://schemas.microsoft.com/office/drawing/2014/main" id="{FD03E1F4-4007-E325-A5C9-5E7DBA4A48C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39ABDD5F-779E-DB6F-6EEC-D5EC4A0DACA0}"/>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10</a:t>
              </a:r>
              <a:endParaRPr lang="fr-FR" sz="900">
                <a:solidFill>
                  <a:schemeClr val="bg1"/>
                </a:solidFill>
              </a:endParaRPr>
            </a:p>
          </p:txBody>
        </p:sp>
      </p:grpSp>
      <p:sp>
        <p:nvSpPr>
          <p:cNvPr id="2" name="Title 1">
            <a:extLst>
              <a:ext uri="{FF2B5EF4-FFF2-40B4-BE49-F238E27FC236}">
                <a16:creationId xmlns:a16="http://schemas.microsoft.com/office/drawing/2014/main" id="{DA788767-0A31-402C-BDBB-5F2EC9222448}"/>
              </a:ext>
            </a:extLst>
          </p:cNvPr>
          <p:cNvSpPr>
            <a:spLocks noGrp="1"/>
          </p:cNvSpPr>
          <p:nvPr>
            <p:ph type="title"/>
          </p:nvPr>
        </p:nvSpPr>
        <p:spPr>
          <a:xfrm>
            <a:off x="4635001" y="610109"/>
            <a:ext cx="4572847" cy="499269"/>
          </a:xfrm>
        </p:spPr>
        <p:txBody>
          <a:bodyPr>
            <a:normAutofit/>
          </a:bodyPr>
          <a:lstStyle/>
          <a:p>
            <a:r>
              <a:rPr lang="en-US" sz="2000"/>
              <a:t>Where can I see the patient's risk profile?</a:t>
            </a:r>
            <a:endParaRPr lang="fi-FI" sz="2000"/>
          </a:p>
        </p:txBody>
      </p:sp>
      <p:sp>
        <p:nvSpPr>
          <p:cNvPr id="4" name="Footer Placeholder 3">
            <a:extLst>
              <a:ext uri="{FF2B5EF4-FFF2-40B4-BE49-F238E27FC236}">
                <a16:creationId xmlns:a16="http://schemas.microsoft.com/office/drawing/2014/main" id="{EADE995B-2B4F-4806-AD21-2C9CBDF7DEF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7602B28E-12E9-4CD9-9F61-0718DFCA9025}"/>
              </a:ext>
            </a:extLst>
          </p:cNvPr>
          <p:cNvSpPr>
            <a:spLocks noGrp="1"/>
          </p:cNvSpPr>
          <p:nvPr>
            <p:ph type="sldNum" sz="quarter" idx="12"/>
          </p:nvPr>
        </p:nvSpPr>
        <p:spPr/>
        <p:txBody>
          <a:bodyPr/>
          <a:lstStyle/>
          <a:p>
            <a:fld id="{68A62F1A-42BD-014A-88BF-D3A572E205BD}" type="slidenum">
              <a:rPr lang="en-GR" smtClean="0"/>
              <a:pPr/>
              <a:t>31</a:t>
            </a:fld>
            <a:endParaRPr lang="en-GR"/>
          </a:p>
        </p:txBody>
      </p:sp>
      <p:graphicFrame>
        <p:nvGraphicFramePr>
          <p:cNvPr id="45" name="Object 44">
            <a:extLst>
              <a:ext uri="{FF2B5EF4-FFF2-40B4-BE49-F238E27FC236}">
                <a16:creationId xmlns:a16="http://schemas.microsoft.com/office/drawing/2014/main" id="{8A0182D1-ECBA-405B-8E99-44B904FB96A9}"/>
              </a:ext>
            </a:extLst>
          </p:cNvPr>
          <p:cNvGraphicFramePr>
            <a:graphicFrameLocks noChangeAspect="1"/>
          </p:cNvGraphicFramePr>
          <p:nvPr>
            <p:extLst>
              <p:ext uri="{D42A27DB-BD31-4B8C-83A1-F6EECF244321}">
                <p14:modId xmlns:p14="http://schemas.microsoft.com/office/powerpoint/2010/main" val="549551581"/>
              </p:ext>
            </p:extLst>
          </p:nvPr>
        </p:nvGraphicFramePr>
        <p:xfrm>
          <a:off x="-15890" y="20638"/>
          <a:ext cx="4730754" cy="4512753"/>
        </p:xfrm>
        <a:graphic>
          <a:graphicData uri="http://schemas.openxmlformats.org/presentationml/2006/ole">
            <mc:AlternateContent xmlns:mc="http://schemas.openxmlformats.org/markup-compatibility/2006">
              <mc:Choice xmlns:v="urn:schemas-microsoft-com:vml" Requires="v">
                <p:oleObj name="Worksheet" r:id="rId3" imgW="7404100" imgH="7315200" progId="Excel.Sheet.12">
                  <p:embed/>
                </p:oleObj>
              </mc:Choice>
              <mc:Fallback>
                <p:oleObj name="Worksheet" r:id="rId3" imgW="7404100" imgH="7315200" progId="Excel.Sheet.12">
                  <p:embed/>
                  <p:pic>
                    <p:nvPicPr>
                      <p:cNvPr id="45" name="Object 44">
                        <a:extLst>
                          <a:ext uri="{FF2B5EF4-FFF2-40B4-BE49-F238E27FC236}">
                            <a16:creationId xmlns:a16="http://schemas.microsoft.com/office/drawing/2014/main" id="{8A0182D1-ECBA-405B-8E99-44B904FB96A9}"/>
                          </a:ext>
                        </a:extLst>
                      </p:cNvPr>
                      <p:cNvPicPr/>
                      <p:nvPr/>
                    </p:nvPicPr>
                    <p:blipFill>
                      <a:blip r:embed="rId4"/>
                      <a:stretch>
                        <a:fillRect/>
                      </a:stretch>
                    </p:blipFill>
                    <p:spPr>
                      <a:xfrm>
                        <a:off x="-15890" y="20638"/>
                        <a:ext cx="4730754" cy="4512753"/>
                      </a:xfrm>
                      <a:prstGeom prst="rect">
                        <a:avLst/>
                      </a:prstGeom>
                    </p:spPr>
                  </p:pic>
                </p:oleObj>
              </mc:Fallback>
            </mc:AlternateContent>
          </a:graphicData>
        </a:graphic>
      </p:graphicFrame>
      <p:pic>
        <p:nvPicPr>
          <p:cNvPr id="9234" name="image5.png">
            <a:extLst>
              <a:ext uri="{FF2B5EF4-FFF2-40B4-BE49-F238E27FC236}">
                <a16:creationId xmlns:a16="http://schemas.microsoft.com/office/drawing/2014/main" id="{4F6FDAD1-5B48-4B7B-85A1-8528207214B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608125" y="444703200"/>
            <a:ext cx="692124600" cy="401288250"/>
          </a:xfrm>
          <a:prstGeom prst="rect">
            <a:avLst/>
          </a:prstGeom>
          <a:noFill/>
          <a:extLst>
            <a:ext uri="{909E8E84-426E-40DD-AFC4-6F175D3DCCD1}">
              <a14:hiddenFill xmlns:a14="http://schemas.microsoft.com/office/drawing/2010/main">
                <a:solidFill>
                  <a:srgbClr val="FFFFFF"/>
                </a:solidFill>
              </a14:hiddenFill>
            </a:ext>
          </a:extLst>
        </p:spPr>
      </p:pic>
      <p:sp>
        <p:nvSpPr>
          <p:cNvPr id="12" name="Dodecagon 11">
            <a:extLst>
              <a:ext uri="{FF2B5EF4-FFF2-40B4-BE49-F238E27FC236}">
                <a16:creationId xmlns:a16="http://schemas.microsoft.com/office/drawing/2014/main" id="{07A581B0-B212-7386-17AA-11BA0671202F}"/>
              </a:ext>
            </a:extLst>
          </p:cNvPr>
          <p:cNvSpPr/>
          <p:nvPr/>
        </p:nvSpPr>
        <p:spPr>
          <a:xfrm>
            <a:off x="4686010" y="1739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3" name="Dodecagon 12">
            <a:extLst>
              <a:ext uri="{FF2B5EF4-FFF2-40B4-BE49-F238E27FC236}">
                <a16:creationId xmlns:a16="http://schemas.microsoft.com/office/drawing/2014/main" id="{41C42634-1412-FA95-6809-0C51B8BA0E9C}"/>
              </a:ext>
            </a:extLst>
          </p:cNvPr>
          <p:cNvSpPr/>
          <p:nvPr/>
        </p:nvSpPr>
        <p:spPr>
          <a:xfrm>
            <a:off x="5270210"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4" name="Dodecagon 13">
            <a:extLst>
              <a:ext uri="{FF2B5EF4-FFF2-40B4-BE49-F238E27FC236}">
                <a16:creationId xmlns:a16="http://schemas.microsoft.com/office/drawing/2014/main" id="{FD859DC2-2B6B-ADAF-F745-A3172CF1A772}"/>
              </a:ext>
            </a:extLst>
          </p:cNvPr>
          <p:cNvSpPr/>
          <p:nvPr/>
        </p:nvSpPr>
        <p:spPr>
          <a:xfrm>
            <a:off x="5487030"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5" name="Dodecagon 14">
            <a:extLst>
              <a:ext uri="{FF2B5EF4-FFF2-40B4-BE49-F238E27FC236}">
                <a16:creationId xmlns:a16="http://schemas.microsoft.com/office/drawing/2014/main" id="{36BDEB7D-6A71-9F8F-0885-4011D3B0736A}"/>
              </a:ext>
            </a:extLst>
          </p:cNvPr>
          <p:cNvSpPr/>
          <p:nvPr/>
        </p:nvSpPr>
        <p:spPr>
          <a:xfrm>
            <a:off x="4961820" y="197802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6" name="Dodecagon 15">
            <a:extLst>
              <a:ext uri="{FF2B5EF4-FFF2-40B4-BE49-F238E27FC236}">
                <a16:creationId xmlns:a16="http://schemas.microsoft.com/office/drawing/2014/main" id="{D159B1D6-8D66-4399-3B5D-B9E60B35527B}"/>
              </a:ext>
            </a:extLst>
          </p:cNvPr>
          <p:cNvSpPr/>
          <p:nvPr/>
        </p:nvSpPr>
        <p:spPr>
          <a:xfrm>
            <a:off x="5703535"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17" name="Dodecagon 16">
            <a:extLst>
              <a:ext uri="{FF2B5EF4-FFF2-40B4-BE49-F238E27FC236}">
                <a16:creationId xmlns:a16="http://schemas.microsoft.com/office/drawing/2014/main" id="{E140E9D6-893F-AB38-0A1C-7BB1A83F47A0}"/>
              </a:ext>
            </a:extLst>
          </p:cNvPr>
          <p:cNvSpPr/>
          <p:nvPr/>
        </p:nvSpPr>
        <p:spPr>
          <a:xfrm>
            <a:off x="5920040"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18" name="Dodecagon 17">
            <a:extLst>
              <a:ext uri="{FF2B5EF4-FFF2-40B4-BE49-F238E27FC236}">
                <a16:creationId xmlns:a16="http://schemas.microsoft.com/office/drawing/2014/main" id="{6CF8FCFB-8344-DB60-888D-1E94EA1ECB81}"/>
              </a:ext>
            </a:extLst>
          </p:cNvPr>
          <p:cNvSpPr/>
          <p:nvPr/>
        </p:nvSpPr>
        <p:spPr>
          <a:xfrm>
            <a:off x="6291150"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19" name="Dodecagon 18">
            <a:extLst>
              <a:ext uri="{FF2B5EF4-FFF2-40B4-BE49-F238E27FC236}">
                <a16:creationId xmlns:a16="http://schemas.microsoft.com/office/drawing/2014/main" id="{B43D32F9-E191-D2D7-B966-2075B4A31582}"/>
              </a:ext>
            </a:extLst>
          </p:cNvPr>
          <p:cNvSpPr/>
          <p:nvPr/>
        </p:nvSpPr>
        <p:spPr>
          <a:xfrm>
            <a:off x="6813139"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8</a:t>
            </a:r>
            <a:endParaRPr lang="fr-FR" sz="1200"/>
          </a:p>
        </p:txBody>
      </p:sp>
      <p:sp>
        <p:nvSpPr>
          <p:cNvPr id="20" name="Dodecagon 19">
            <a:extLst>
              <a:ext uri="{FF2B5EF4-FFF2-40B4-BE49-F238E27FC236}">
                <a16:creationId xmlns:a16="http://schemas.microsoft.com/office/drawing/2014/main" id="{0BDAC462-6F7F-D959-DD7E-06EFFA085F87}"/>
              </a:ext>
            </a:extLst>
          </p:cNvPr>
          <p:cNvSpPr/>
          <p:nvPr/>
        </p:nvSpPr>
        <p:spPr>
          <a:xfrm>
            <a:off x="7300103"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9</a:t>
            </a:r>
            <a:endParaRPr lang="fr-FR" sz="1200"/>
          </a:p>
        </p:txBody>
      </p:sp>
      <p:grpSp>
        <p:nvGrpSpPr>
          <p:cNvPr id="24" name="Group 23">
            <a:extLst>
              <a:ext uri="{FF2B5EF4-FFF2-40B4-BE49-F238E27FC236}">
                <a16:creationId xmlns:a16="http://schemas.microsoft.com/office/drawing/2014/main" id="{A7CDB9D8-4D03-A1C6-8E4F-B748ED5EDCF1}"/>
              </a:ext>
            </a:extLst>
          </p:cNvPr>
          <p:cNvGrpSpPr/>
          <p:nvPr/>
        </p:nvGrpSpPr>
        <p:grpSpPr>
          <a:xfrm>
            <a:off x="5391177" y="2041753"/>
            <a:ext cx="314325" cy="215444"/>
            <a:chOff x="7581899" y="1636710"/>
            <a:chExt cx="314325" cy="215444"/>
          </a:xfrm>
        </p:grpSpPr>
        <p:sp>
          <p:nvSpPr>
            <p:cNvPr id="25" name="Dodecagon 24">
              <a:extLst>
                <a:ext uri="{FF2B5EF4-FFF2-40B4-BE49-F238E27FC236}">
                  <a16:creationId xmlns:a16="http://schemas.microsoft.com/office/drawing/2014/main" id="{980016CF-2226-E139-A181-6A076507A70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TextBox 25">
              <a:extLst>
                <a:ext uri="{FF2B5EF4-FFF2-40B4-BE49-F238E27FC236}">
                  <a16:creationId xmlns:a16="http://schemas.microsoft.com/office/drawing/2014/main" id="{4A1A96B7-528D-24A1-136A-F178F6AFCD50}"/>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11</a:t>
              </a:r>
              <a:endParaRPr lang="fr-FR" sz="900">
                <a:solidFill>
                  <a:schemeClr val="bg1"/>
                </a:solidFill>
              </a:endParaRPr>
            </a:p>
          </p:txBody>
        </p:sp>
      </p:grpSp>
      <p:grpSp>
        <p:nvGrpSpPr>
          <p:cNvPr id="27" name="Group 26">
            <a:extLst>
              <a:ext uri="{FF2B5EF4-FFF2-40B4-BE49-F238E27FC236}">
                <a16:creationId xmlns:a16="http://schemas.microsoft.com/office/drawing/2014/main" id="{396136F5-22D8-A91B-ABBD-4A99CFE43EB8}"/>
              </a:ext>
            </a:extLst>
          </p:cNvPr>
          <p:cNvGrpSpPr/>
          <p:nvPr/>
        </p:nvGrpSpPr>
        <p:grpSpPr>
          <a:xfrm>
            <a:off x="5744086" y="2023392"/>
            <a:ext cx="314325" cy="215444"/>
            <a:chOff x="7581899" y="1636710"/>
            <a:chExt cx="314325" cy="215444"/>
          </a:xfrm>
        </p:grpSpPr>
        <p:sp>
          <p:nvSpPr>
            <p:cNvPr id="28" name="Dodecagon 27">
              <a:extLst>
                <a:ext uri="{FF2B5EF4-FFF2-40B4-BE49-F238E27FC236}">
                  <a16:creationId xmlns:a16="http://schemas.microsoft.com/office/drawing/2014/main" id="{F995E451-E6D4-C56D-2DD4-A81A0C786DC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9" name="TextBox 28">
              <a:extLst>
                <a:ext uri="{FF2B5EF4-FFF2-40B4-BE49-F238E27FC236}">
                  <a16:creationId xmlns:a16="http://schemas.microsoft.com/office/drawing/2014/main" id="{84F38AFC-FCB8-7ABD-E9B4-599A5F88D28D}"/>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12</a:t>
              </a:r>
              <a:endParaRPr lang="fr-FR" sz="900">
                <a:solidFill>
                  <a:schemeClr val="bg1"/>
                </a:solidFill>
              </a:endParaRPr>
            </a:p>
          </p:txBody>
        </p:sp>
      </p:grpSp>
      <p:grpSp>
        <p:nvGrpSpPr>
          <p:cNvPr id="30" name="Group 29">
            <a:extLst>
              <a:ext uri="{FF2B5EF4-FFF2-40B4-BE49-F238E27FC236}">
                <a16:creationId xmlns:a16="http://schemas.microsoft.com/office/drawing/2014/main" id="{420952B0-1D79-D751-15C7-50E93B138122}"/>
              </a:ext>
            </a:extLst>
          </p:cNvPr>
          <p:cNvGrpSpPr/>
          <p:nvPr/>
        </p:nvGrpSpPr>
        <p:grpSpPr>
          <a:xfrm>
            <a:off x="6339401" y="2031560"/>
            <a:ext cx="314325" cy="215444"/>
            <a:chOff x="7581899" y="1636710"/>
            <a:chExt cx="314325" cy="215444"/>
          </a:xfrm>
        </p:grpSpPr>
        <p:sp>
          <p:nvSpPr>
            <p:cNvPr id="31" name="Dodecagon 30">
              <a:extLst>
                <a:ext uri="{FF2B5EF4-FFF2-40B4-BE49-F238E27FC236}">
                  <a16:creationId xmlns:a16="http://schemas.microsoft.com/office/drawing/2014/main" id="{83DD3693-6F13-62D0-D7A7-14B79E1B2E9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TextBox 31">
              <a:extLst>
                <a:ext uri="{FF2B5EF4-FFF2-40B4-BE49-F238E27FC236}">
                  <a16:creationId xmlns:a16="http://schemas.microsoft.com/office/drawing/2014/main" id="{55AB3761-A96F-A6DF-41E1-67F4D12B9F7F}"/>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13</a:t>
              </a:r>
              <a:endParaRPr lang="fr-FR" sz="900">
                <a:solidFill>
                  <a:schemeClr val="bg1"/>
                </a:solidFill>
              </a:endParaRPr>
            </a:p>
          </p:txBody>
        </p:sp>
      </p:grpSp>
      <p:grpSp>
        <p:nvGrpSpPr>
          <p:cNvPr id="33" name="Group 32">
            <a:extLst>
              <a:ext uri="{FF2B5EF4-FFF2-40B4-BE49-F238E27FC236}">
                <a16:creationId xmlns:a16="http://schemas.microsoft.com/office/drawing/2014/main" id="{4201288C-A3D8-B0D2-F2C7-BFC8AE3FF028}"/>
              </a:ext>
            </a:extLst>
          </p:cNvPr>
          <p:cNvGrpSpPr/>
          <p:nvPr/>
        </p:nvGrpSpPr>
        <p:grpSpPr>
          <a:xfrm>
            <a:off x="6984523" y="2037221"/>
            <a:ext cx="314325" cy="215444"/>
            <a:chOff x="7581899" y="1636710"/>
            <a:chExt cx="314325" cy="215444"/>
          </a:xfrm>
        </p:grpSpPr>
        <p:sp>
          <p:nvSpPr>
            <p:cNvPr id="34" name="Dodecagon 33">
              <a:extLst>
                <a:ext uri="{FF2B5EF4-FFF2-40B4-BE49-F238E27FC236}">
                  <a16:creationId xmlns:a16="http://schemas.microsoft.com/office/drawing/2014/main" id="{78763F53-6C34-0921-56AE-35CB14FBF13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5" name="TextBox 34">
              <a:extLst>
                <a:ext uri="{FF2B5EF4-FFF2-40B4-BE49-F238E27FC236}">
                  <a16:creationId xmlns:a16="http://schemas.microsoft.com/office/drawing/2014/main" id="{2874E172-2349-A582-B43B-1E6A5C65D0F1}"/>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14</a:t>
              </a:r>
              <a:endParaRPr lang="fr-FR" sz="900">
                <a:solidFill>
                  <a:schemeClr val="bg1"/>
                </a:solidFill>
              </a:endParaRPr>
            </a:p>
          </p:txBody>
        </p:sp>
      </p:grpSp>
      <p:grpSp>
        <p:nvGrpSpPr>
          <p:cNvPr id="36" name="Group 35">
            <a:extLst>
              <a:ext uri="{FF2B5EF4-FFF2-40B4-BE49-F238E27FC236}">
                <a16:creationId xmlns:a16="http://schemas.microsoft.com/office/drawing/2014/main" id="{75E09046-6E9B-80DB-55D5-188D00869B0A}"/>
              </a:ext>
            </a:extLst>
          </p:cNvPr>
          <p:cNvGrpSpPr/>
          <p:nvPr/>
        </p:nvGrpSpPr>
        <p:grpSpPr>
          <a:xfrm>
            <a:off x="7314217" y="2031560"/>
            <a:ext cx="314325" cy="215444"/>
            <a:chOff x="7581899" y="1636710"/>
            <a:chExt cx="314325" cy="215444"/>
          </a:xfrm>
        </p:grpSpPr>
        <p:sp>
          <p:nvSpPr>
            <p:cNvPr id="37" name="Dodecagon 36">
              <a:extLst>
                <a:ext uri="{FF2B5EF4-FFF2-40B4-BE49-F238E27FC236}">
                  <a16:creationId xmlns:a16="http://schemas.microsoft.com/office/drawing/2014/main" id="{78BF66FD-2035-3B50-D4AC-072BDA1535C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8" name="TextBox 37">
              <a:extLst>
                <a:ext uri="{FF2B5EF4-FFF2-40B4-BE49-F238E27FC236}">
                  <a16:creationId xmlns:a16="http://schemas.microsoft.com/office/drawing/2014/main" id="{843C56FA-DF21-0A35-418B-067194FECD0B}"/>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15</a:t>
              </a:r>
              <a:endParaRPr lang="fr-FR" sz="900">
                <a:solidFill>
                  <a:schemeClr val="bg1"/>
                </a:solidFill>
              </a:endParaRPr>
            </a:p>
          </p:txBody>
        </p:sp>
      </p:grpSp>
      <p:grpSp>
        <p:nvGrpSpPr>
          <p:cNvPr id="39" name="Group 38">
            <a:extLst>
              <a:ext uri="{FF2B5EF4-FFF2-40B4-BE49-F238E27FC236}">
                <a16:creationId xmlns:a16="http://schemas.microsoft.com/office/drawing/2014/main" id="{5B984D76-3C2D-C7AF-AD42-0B3CAD69EFAE}"/>
              </a:ext>
            </a:extLst>
          </p:cNvPr>
          <p:cNvGrpSpPr/>
          <p:nvPr/>
        </p:nvGrpSpPr>
        <p:grpSpPr>
          <a:xfrm>
            <a:off x="8577869" y="2031560"/>
            <a:ext cx="314325" cy="215444"/>
            <a:chOff x="7581899" y="1636710"/>
            <a:chExt cx="314325" cy="215444"/>
          </a:xfrm>
        </p:grpSpPr>
        <p:sp>
          <p:nvSpPr>
            <p:cNvPr id="40" name="Dodecagon 39">
              <a:extLst>
                <a:ext uri="{FF2B5EF4-FFF2-40B4-BE49-F238E27FC236}">
                  <a16:creationId xmlns:a16="http://schemas.microsoft.com/office/drawing/2014/main" id="{E42EDD4B-DF4E-95E1-5394-E21925DB65D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1" name="TextBox 40">
              <a:extLst>
                <a:ext uri="{FF2B5EF4-FFF2-40B4-BE49-F238E27FC236}">
                  <a16:creationId xmlns:a16="http://schemas.microsoft.com/office/drawing/2014/main" id="{A3351E29-FA5B-709D-B841-BC03B5C6A606}"/>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16</a:t>
              </a:r>
              <a:endParaRPr lang="fr-FR" sz="900">
                <a:solidFill>
                  <a:schemeClr val="bg1"/>
                </a:solidFill>
              </a:endParaRPr>
            </a:p>
          </p:txBody>
        </p:sp>
      </p:grpSp>
    </p:spTree>
    <p:extLst>
      <p:ext uri="{BB962C8B-B14F-4D97-AF65-F5344CB8AC3E}">
        <p14:creationId xmlns:p14="http://schemas.microsoft.com/office/powerpoint/2010/main" val="420369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0661A-3C08-B8F4-EA66-C5906985B964}"/>
              </a:ext>
            </a:extLst>
          </p:cNvPr>
          <p:cNvPicPr>
            <a:picLocks noChangeAspect="1"/>
          </p:cNvPicPr>
          <p:nvPr/>
        </p:nvPicPr>
        <p:blipFill rotWithShape="1">
          <a:blip r:embed="rId2"/>
          <a:srcRect r="10451"/>
          <a:stretch/>
        </p:blipFill>
        <p:spPr>
          <a:xfrm>
            <a:off x="4321994" y="928237"/>
            <a:ext cx="4670614" cy="3001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C8B51997-5755-4FB4-A5BC-6628A58E1B5E}"/>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58782031-1829-4F32-BCC1-CC6E7E6DB257}"/>
              </a:ext>
            </a:extLst>
          </p:cNvPr>
          <p:cNvSpPr>
            <a:spLocks noGrp="1"/>
          </p:cNvSpPr>
          <p:nvPr>
            <p:ph type="sldNum" sz="quarter" idx="12"/>
          </p:nvPr>
        </p:nvSpPr>
        <p:spPr/>
        <p:txBody>
          <a:bodyPr/>
          <a:lstStyle/>
          <a:p>
            <a:fld id="{68A62F1A-42BD-014A-88BF-D3A572E205BD}" type="slidenum">
              <a:rPr lang="en-GR" smtClean="0"/>
              <a:pPr/>
              <a:t>32</a:t>
            </a:fld>
            <a:endParaRPr lang="en-GR"/>
          </a:p>
        </p:txBody>
      </p:sp>
      <p:sp>
        <p:nvSpPr>
          <p:cNvPr id="7" name="Title 1">
            <a:extLst>
              <a:ext uri="{FF2B5EF4-FFF2-40B4-BE49-F238E27FC236}">
                <a16:creationId xmlns:a16="http://schemas.microsoft.com/office/drawing/2014/main" id="{5C227D05-219B-49AF-9EDF-3BFC54C461CB}"/>
              </a:ext>
            </a:extLst>
          </p:cNvPr>
          <p:cNvSpPr>
            <a:spLocks noGrp="1"/>
          </p:cNvSpPr>
          <p:nvPr>
            <p:ph type="title"/>
          </p:nvPr>
        </p:nvSpPr>
        <p:spPr>
          <a:xfrm>
            <a:off x="2532909" y="-67246"/>
            <a:ext cx="6010706" cy="705358"/>
          </a:xfrm>
        </p:spPr>
        <p:txBody>
          <a:bodyPr/>
          <a:lstStyle/>
          <a:p>
            <a:r>
              <a:rPr lang="en-US"/>
              <a:t>What can I do in the menu on the left?</a:t>
            </a:r>
            <a:endParaRPr lang="fi-FI"/>
          </a:p>
        </p:txBody>
      </p:sp>
      <p:graphicFrame>
        <p:nvGraphicFramePr>
          <p:cNvPr id="11" name="Table 10">
            <a:extLst>
              <a:ext uri="{FF2B5EF4-FFF2-40B4-BE49-F238E27FC236}">
                <a16:creationId xmlns:a16="http://schemas.microsoft.com/office/drawing/2014/main" id="{330F6182-3020-4E47-9D3D-D9A4C9A8B179}"/>
              </a:ext>
            </a:extLst>
          </p:cNvPr>
          <p:cNvGraphicFramePr>
            <a:graphicFrameLocks noGrp="1"/>
          </p:cNvGraphicFramePr>
          <p:nvPr>
            <p:extLst>
              <p:ext uri="{D42A27DB-BD31-4B8C-83A1-F6EECF244321}">
                <p14:modId xmlns:p14="http://schemas.microsoft.com/office/powerpoint/2010/main" val="3217852109"/>
              </p:ext>
            </p:extLst>
          </p:nvPr>
        </p:nvGraphicFramePr>
        <p:xfrm>
          <a:off x="151392" y="505806"/>
          <a:ext cx="4093604" cy="4159863"/>
        </p:xfrm>
        <a:graphic>
          <a:graphicData uri="http://schemas.openxmlformats.org/drawingml/2006/table">
            <a:tbl>
              <a:tblPr/>
              <a:tblGrid>
                <a:gridCol w="168476">
                  <a:extLst>
                    <a:ext uri="{9D8B030D-6E8A-4147-A177-3AD203B41FA5}">
                      <a16:colId xmlns:a16="http://schemas.microsoft.com/office/drawing/2014/main" val="3949030138"/>
                    </a:ext>
                  </a:extLst>
                </a:gridCol>
                <a:gridCol w="3925128">
                  <a:extLst>
                    <a:ext uri="{9D8B030D-6E8A-4147-A177-3AD203B41FA5}">
                      <a16:colId xmlns:a16="http://schemas.microsoft.com/office/drawing/2014/main" val="603281098"/>
                    </a:ext>
                  </a:extLst>
                </a:gridCol>
              </a:tblGrid>
              <a:tr h="516629">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navigation menu on the left allows you to switch for the patient between different modules or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goals. The currently selected item is highlighted. The house icon takes you back to the main page of the patient profile.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34439745"/>
                  </a:ext>
                </a:extLst>
              </a:tr>
              <a:tr h="557964">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this menu item, you can view the patient's progress for parameters and his/her journey to a healthy lifestyle. Also, you can select the outcome and behavioural goals for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75976534"/>
                  </a:ext>
                </a:extLst>
              </a:tr>
              <a:tr h="346567">
                <a:tc>
                  <a:txBody>
                    <a:bodyPr/>
                    <a:lstStyle/>
                    <a:p>
                      <a:pPr algn="l" fontAlgn="ctr"/>
                      <a:r>
                        <a:rPr lang="fi-FI" sz="1100" b="0" i="0" u="none" strike="noStrike">
                          <a:solidFill>
                            <a:srgbClr val="000000"/>
                          </a:solidFill>
                          <a:effectLst/>
                          <a:latin typeface="Calibri" panose="020F0502020204030204" pitchFamily="34" charset="0"/>
                        </a:rPr>
                        <a:t>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this menu item, you can view the patient's progress and set goals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02928544"/>
                  </a:ext>
                </a:extLst>
              </a:tr>
              <a:tr h="346567">
                <a:tc>
                  <a:txBody>
                    <a:bodyPr/>
                    <a:lstStyle/>
                    <a:p>
                      <a:pPr algn="l" fontAlgn="ctr"/>
                      <a:r>
                        <a:rPr lang="fi-FI" sz="1100" b="0" i="0" u="none" strike="noStrike">
                          <a:solidFill>
                            <a:srgbClr val="000000"/>
                          </a:solidFill>
                          <a:effectLst/>
                          <a:latin typeface="Calibri" panose="020F0502020204030204" pitchFamily="34" charset="0"/>
                        </a:rPr>
                        <a:t>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this menu item, you can view the patient's progress and set goals for "Start moving".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65552965"/>
                  </a:ext>
                </a:extLst>
              </a:tr>
              <a:tr h="447210">
                <a:tc>
                  <a:txBody>
                    <a:bodyPr/>
                    <a:lstStyle/>
                    <a:p>
                      <a:pPr algn="l" fontAlgn="ctr"/>
                      <a:r>
                        <a:rPr lang="fi-FI" sz="1100" b="0" i="0" u="none" strike="noStrike">
                          <a:solidFill>
                            <a:srgbClr val="000000"/>
                          </a:solidFill>
                          <a:effectLst/>
                          <a:latin typeface="Calibri" panose="020F0502020204030204" pitchFamily="34" charset="0"/>
                        </a:rPr>
                        <a:t>5</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this menu item, you can view the patient's progress and set goals for "Healthy nutrition". This feature is not available in release 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0875419"/>
                  </a:ext>
                </a:extLst>
              </a:tr>
              <a:tr h="447210">
                <a:tc>
                  <a:txBody>
                    <a:bodyPr/>
                    <a:lstStyle/>
                    <a:p>
                      <a:pPr algn="l" fontAlgn="ctr"/>
                      <a:r>
                        <a:rPr lang="fi-FI" sz="1100" b="0" i="0" u="none" strike="noStrike">
                          <a:solidFill>
                            <a:srgbClr val="000000"/>
                          </a:solidFill>
                          <a:effectLst/>
                          <a:latin typeface="Calibri" panose="020F0502020204030204" pitchFamily="34" charset="0"/>
                        </a:rPr>
                        <a:t>6</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this menu item, you can view the patient's progress and set goals for "Smoke-free living". This feature is not available in release 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16404727"/>
                  </a:ext>
                </a:extLst>
              </a:tr>
              <a:tr h="447210">
                <a:tc>
                  <a:txBody>
                    <a:bodyPr/>
                    <a:lstStyle/>
                    <a:p>
                      <a:pPr algn="l" fontAlgn="ctr"/>
                      <a:r>
                        <a:rPr lang="fi-FI" sz="1100" b="0" i="0" u="none" strike="noStrike">
                          <a:solidFill>
                            <a:srgbClr val="000000"/>
                          </a:solidFill>
                          <a:effectLst/>
                          <a:latin typeface="Calibri" panose="020F0502020204030204" pitchFamily="34" charset="0"/>
                        </a:rPr>
                        <a:t>7</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this menu item, you can view the patient's progress and set goals for "Stress relief". This feature is not available in release 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0085421"/>
                  </a:ext>
                </a:extLst>
              </a:tr>
              <a:tr h="890225">
                <a:tc>
                  <a:txBody>
                    <a:bodyPr/>
                    <a:lstStyle/>
                    <a:p>
                      <a:pPr algn="l" fontAlgn="ctr"/>
                      <a:r>
                        <a:rPr lang="fi-FI" sz="1100" b="0" i="0" u="none" strike="noStrike">
                          <a:solidFill>
                            <a:srgbClr val="000000"/>
                          </a:solidFill>
                          <a:effectLst/>
                          <a:latin typeface="Calibri" panose="020F0502020204030204" pitchFamily="34" charset="0"/>
                        </a:rPr>
                        <a:t>8</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this menu item, you can view the patient's disease related knowledge, review the patient's usage of the educational module, and configure the relevant educational content for the patient. We recommend to do this as the last step in the encounter with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69774451"/>
                  </a:ext>
                </a:extLst>
              </a:tr>
            </a:tbl>
          </a:graphicData>
        </a:graphic>
      </p:graphicFrame>
      <p:sp>
        <p:nvSpPr>
          <p:cNvPr id="9" name="Dodecagon 8">
            <a:extLst>
              <a:ext uri="{FF2B5EF4-FFF2-40B4-BE49-F238E27FC236}">
                <a16:creationId xmlns:a16="http://schemas.microsoft.com/office/drawing/2014/main" id="{9C7492A6-6824-7995-E303-607329A10CCB}"/>
              </a:ext>
            </a:extLst>
          </p:cNvPr>
          <p:cNvSpPr/>
          <p:nvPr/>
        </p:nvSpPr>
        <p:spPr>
          <a:xfrm>
            <a:off x="4385049" y="163621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2" name="Dodecagon 11">
            <a:extLst>
              <a:ext uri="{FF2B5EF4-FFF2-40B4-BE49-F238E27FC236}">
                <a16:creationId xmlns:a16="http://schemas.microsoft.com/office/drawing/2014/main" id="{3288F9C2-9487-FAC9-882A-725B51569B07}"/>
              </a:ext>
            </a:extLst>
          </p:cNvPr>
          <p:cNvSpPr/>
          <p:nvPr/>
        </p:nvSpPr>
        <p:spPr>
          <a:xfrm>
            <a:off x="4569198" y="207106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3" name="Dodecagon 12">
            <a:extLst>
              <a:ext uri="{FF2B5EF4-FFF2-40B4-BE49-F238E27FC236}">
                <a16:creationId xmlns:a16="http://schemas.microsoft.com/office/drawing/2014/main" id="{01A38F32-1998-0BC0-D577-8CBA004B5A8F}"/>
              </a:ext>
            </a:extLst>
          </p:cNvPr>
          <p:cNvSpPr/>
          <p:nvPr/>
        </p:nvSpPr>
        <p:spPr>
          <a:xfrm>
            <a:off x="4572000" y="23453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4" name="Dodecagon 13">
            <a:extLst>
              <a:ext uri="{FF2B5EF4-FFF2-40B4-BE49-F238E27FC236}">
                <a16:creationId xmlns:a16="http://schemas.microsoft.com/office/drawing/2014/main" id="{0D8A4D3B-1469-18EA-985A-0728DD227256}"/>
              </a:ext>
            </a:extLst>
          </p:cNvPr>
          <p:cNvSpPr/>
          <p:nvPr/>
        </p:nvSpPr>
        <p:spPr>
          <a:xfrm>
            <a:off x="4572000" y="261579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5" name="Dodecagon 14">
            <a:extLst>
              <a:ext uri="{FF2B5EF4-FFF2-40B4-BE49-F238E27FC236}">
                <a16:creationId xmlns:a16="http://schemas.microsoft.com/office/drawing/2014/main" id="{7A433AD1-C62B-2AB4-2B5A-8A41B533A4A4}"/>
              </a:ext>
            </a:extLst>
          </p:cNvPr>
          <p:cNvSpPr/>
          <p:nvPr/>
        </p:nvSpPr>
        <p:spPr>
          <a:xfrm>
            <a:off x="4569198" y="289337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16" name="Dodecagon 15">
            <a:extLst>
              <a:ext uri="{FF2B5EF4-FFF2-40B4-BE49-F238E27FC236}">
                <a16:creationId xmlns:a16="http://schemas.microsoft.com/office/drawing/2014/main" id="{BC25D0B1-57BA-6868-CDB9-AADCC8E73BB8}"/>
              </a:ext>
            </a:extLst>
          </p:cNvPr>
          <p:cNvSpPr/>
          <p:nvPr/>
        </p:nvSpPr>
        <p:spPr>
          <a:xfrm>
            <a:off x="4569198" y="317589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17" name="Dodecagon 16">
            <a:extLst>
              <a:ext uri="{FF2B5EF4-FFF2-40B4-BE49-F238E27FC236}">
                <a16:creationId xmlns:a16="http://schemas.microsoft.com/office/drawing/2014/main" id="{8E21A8A3-9E1C-4636-9BD6-AB488B745EF9}"/>
              </a:ext>
            </a:extLst>
          </p:cNvPr>
          <p:cNvSpPr/>
          <p:nvPr/>
        </p:nvSpPr>
        <p:spPr>
          <a:xfrm>
            <a:off x="4572000" y="344171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18" name="Dodecagon 17">
            <a:extLst>
              <a:ext uri="{FF2B5EF4-FFF2-40B4-BE49-F238E27FC236}">
                <a16:creationId xmlns:a16="http://schemas.microsoft.com/office/drawing/2014/main" id="{CAA1E022-3881-DAD3-51BA-8922C952F38D}"/>
              </a:ext>
            </a:extLst>
          </p:cNvPr>
          <p:cNvSpPr/>
          <p:nvPr/>
        </p:nvSpPr>
        <p:spPr>
          <a:xfrm>
            <a:off x="4569197" y="372532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8</a:t>
            </a:r>
            <a:endParaRPr lang="fr-FR" sz="1200"/>
          </a:p>
        </p:txBody>
      </p:sp>
    </p:spTree>
    <p:extLst>
      <p:ext uri="{BB962C8B-B14F-4D97-AF65-F5344CB8AC3E}">
        <p14:creationId xmlns:p14="http://schemas.microsoft.com/office/powerpoint/2010/main" val="308504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B07CED-B2FA-67CB-B685-4512DC1D740B}"/>
              </a:ext>
            </a:extLst>
          </p:cNvPr>
          <p:cNvPicPr>
            <a:picLocks noChangeAspect="1"/>
          </p:cNvPicPr>
          <p:nvPr/>
        </p:nvPicPr>
        <p:blipFill>
          <a:blip r:embed="rId2"/>
          <a:stretch>
            <a:fillRect/>
          </a:stretch>
        </p:blipFill>
        <p:spPr>
          <a:xfrm>
            <a:off x="3779520" y="1281018"/>
            <a:ext cx="5280173" cy="2628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D4C41F69-95BA-4671-939A-02FACE738CE4}"/>
              </a:ext>
            </a:extLst>
          </p:cNvPr>
          <p:cNvSpPr>
            <a:spLocks noGrp="1"/>
          </p:cNvSpPr>
          <p:nvPr>
            <p:ph type="title"/>
          </p:nvPr>
        </p:nvSpPr>
        <p:spPr>
          <a:xfrm>
            <a:off x="126032" y="23561"/>
            <a:ext cx="8854465" cy="869005"/>
          </a:xfrm>
        </p:spPr>
        <p:txBody>
          <a:bodyPr/>
          <a:lstStyle/>
          <a:p>
            <a:r>
              <a:rPr lang="en-US"/>
              <a:t>How to know the patient's level of guidance for a </a:t>
            </a:r>
            <a:r>
              <a:rPr lang="en-US" err="1"/>
              <a:t>behavioural</a:t>
            </a:r>
            <a:r>
              <a:rPr lang="en-US"/>
              <a:t> goal?</a:t>
            </a:r>
            <a:endParaRPr lang="fi-FI"/>
          </a:p>
        </p:txBody>
      </p:sp>
      <p:sp>
        <p:nvSpPr>
          <p:cNvPr id="4" name="Footer Placeholder 3">
            <a:extLst>
              <a:ext uri="{FF2B5EF4-FFF2-40B4-BE49-F238E27FC236}">
                <a16:creationId xmlns:a16="http://schemas.microsoft.com/office/drawing/2014/main" id="{B792D355-35A9-4D7C-9673-695EAE1A0963}"/>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DF9B4988-5299-48D6-B381-66B4AF287A29}"/>
              </a:ext>
            </a:extLst>
          </p:cNvPr>
          <p:cNvSpPr>
            <a:spLocks noGrp="1"/>
          </p:cNvSpPr>
          <p:nvPr>
            <p:ph type="sldNum" sz="quarter" idx="12"/>
          </p:nvPr>
        </p:nvSpPr>
        <p:spPr/>
        <p:txBody>
          <a:bodyPr/>
          <a:lstStyle/>
          <a:p>
            <a:fld id="{68A62F1A-42BD-014A-88BF-D3A572E205BD}" type="slidenum">
              <a:rPr lang="en-GR" smtClean="0"/>
              <a:pPr/>
              <a:t>33</a:t>
            </a:fld>
            <a:endParaRPr lang="en-GR"/>
          </a:p>
        </p:txBody>
      </p:sp>
      <p:sp>
        <p:nvSpPr>
          <p:cNvPr id="8" name="TextBox 7">
            <a:extLst>
              <a:ext uri="{FF2B5EF4-FFF2-40B4-BE49-F238E27FC236}">
                <a16:creationId xmlns:a16="http://schemas.microsoft.com/office/drawing/2014/main" id="{1DCCA9C8-AE8B-4CD7-9B37-EC0EBEF706D3}"/>
              </a:ext>
            </a:extLst>
          </p:cNvPr>
          <p:cNvSpPr txBox="1"/>
          <p:nvPr/>
        </p:nvSpPr>
        <p:spPr>
          <a:xfrm>
            <a:off x="283479" y="1580519"/>
            <a:ext cx="3390346" cy="1661993"/>
          </a:xfrm>
          <a:prstGeom prst="rect">
            <a:avLst/>
          </a:prstGeom>
          <a:noFill/>
        </p:spPr>
        <p:txBody>
          <a:bodyPr wrap="square">
            <a:spAutoFit/>
          </a:bodyPr>
          <a:lstStyle/>
          <a:p>
            <a:r>
              <a:rPr lang="en-US" sz="1100" b="0" i="0" u="none" strike="noStrike">
                <a:solidFill>
                  <a:srgbClr val="000000"/>
                </a:solidFill>
                <a:effectLst/>
                <a:latin typeface="Calibri" panose="020F0502020204030204" pitchFamily="34" charset="0"/>
              </a:rPr>
              <a:t>1</a:t>
            </a:r>
            <a:r>
              <a:rPr lang="en-US"/>
              <a:t> </a:t>
            </a:r>
            <a:r>
              <a:rPr lang="en-US" sz="1100" b="0" i="0" u="none" strike="noStrike">
                <a:solidFill>
                  <a:srgbClr val="000000"/>
                </a:solidFill>
                <a:effectLst/>
                <a:latin typeface="Calibri" panose="020F0502020204030204" pitchFamily="34" charset="0"/>
              </a:rPr>
              <a:t>When you have opened the details about a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 you can view the patient's level of guidance for the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 by looking at the circles. Each circle represents one level of guidance for the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 The circle of the patient's current level of guidance for the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 is highlighted. If there is no circle highlighted, the patient is in inactive mode (level of guidance 0) for the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a:t>
            </a:r>
            <a:r>
              <a:rPr lang="en-US"/>
              <a:t> </a:t>
            </a:r>
            <a:endParaRPr lang="fi-FI"/>
          </a:p>
        </p:txBody>
      </p:sp>
      <p:sp>
        <p:nvSpPr>
          <p:cNvPr id="9" name="Dodecagon 8">
            <a:extLst>
              <a:ext uri="{FF2B5EF4-FFF2-40B4-BE49-F238E27FC236}">
                <a16:creationId xmlns:a16="http://schemas.microsoft.com/office/drawing/2014/main" id="{20C9610A-8F61-0677-9865-4757FBD177A2}"/>
              </a:ext>
            </a:extLst>
          </p:cNvPr>
          <p:cNvSpPr/>
          <p:nvPr/>
        </p:nvSpPr>
        <p:spPr>
          <a:xfrm>
            <a:off x="8767046" y="205531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Tree>
    <p:extLst>
      <p:ext uri="{BB962C8B-B14F-4D97-AF65-F5344CB8AC3E}">
        <p14:creationId xmlns:p14="http://schemas.microsoft.com/office/powerpoint/2010/main" val="2791087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2FBAF7-F450-D6EA-F2B1-5E92BFFD25A6}"/>
              </a:ext>
            </a:extLst>
          </p:cNvPr>
          <p:cNvPicPr>
            <a:picLocks noChangeAspect="1"/>
          </p:cNvPicPr>
          <p:nvPr/>
        </p:nvPicPr>
        <p:blipFill>
          <a:blip r:embed="rId2"/>
          <a:stretch>
            <a:fillRect/>
          </a:stretch>
        </p:blipFill>
        <p:spPr>
          <a:xfrm>
            <a:off x="2905946" y="1240959"/>
            <a:ext cx="6142803" cy="2796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3F79E58E-A0D9-460E-99FB-51BA4B9CA9A1}"/>
              </a:ext>
            </a:extLst>
          </p:cNvPr>
          <p:cNvSpPr>
            <a:spLocks noGrp="1"/>
          </p:cNvSpPr>
          <p:nvPr>
            <p:ph type="title"/>
          </p:nvPr>
        </p:nvSpPr>
        <p:spPr>
          <a:xfrm>
            <a:off x="107866" y="102285"/>
            <a:ext cx="9036134" cy="869005"/>
          </a:xfrm>
        </p:spPr>
        <p:txBody>
          <a:bodyPr/>
          <a:lstStyle/>
          <a:p>
            <a:r>
              <a:rPr lang="en-US"/>
              <a:t>How to structure the conversation about a </a:t>
            </a:r>
            <a:r>
              <a:rPr lang="en-US" err="1"/>
              <a:t>behavioural</a:t>
            </a:r>
            <a:r>
              <a:rPr lang="en-US"/>
              <a:t> goal?</a:t>
            </a:r>
            <a:endParaRPr lang="fi-FI"/>
          </a:p>
        </p:txBody>
      </p:sp>
      <p:sp>
        <p:nvSpPr>
          <p:cNvPr id="4" name="Footer Placeholder 3">
            <a:extLst>
              <a:ext uri="{FF2B5EF4-FFF2-40B4-BE49-F238E27FC236}">
                <a16:creationId xmlns:a16="http://schemas.microsoft.com/office/drawing/2014/main" id="{1C7FA09D-EE1C-4854-B160-C79014355E37}"/>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41C5F4DE-4AAF-41C0-A075-6775C150B2A8}"/>
              </a:ext>
            </a:extLst>
          </p:cNvPr>
          <p:cNvSpPr>
            <a:spLocks noGrp="1"/>
          </p:cNvSpPr>
          <p:nvPr>
            <p:ph type="sldNum" sz="quarter" idx="12"/>
          </p:nvPr>
        </p:nvSpPr>
        <p:spPr/>
        <p:txBody>
          <a:bodyPr/>
          <a:lstStyle/>
          <a:p>
            <a:fld id="{68A62F1A-42BD-014A-88BF-D3A572E205BD}" type="slidenum">
              <a:rPr lang="en-GR" smtClean="0"/>
              <a:pPr/>
              <a:t>34</a:t>
            </a:fld>
            <a:endParaRPr lang="en-GR"/>
          </a:p>
        </p:txBody>
      </p:sp>
      <p:graphicFrame>
        <p:nvGraphicFramePr>
          <p:cNvPr id="7" name="Table 6">
            <a:extLst>
              <a:ext uri="{FF2B5EF4-FFF2-40B4-BE49-F238E27FC236}">
                <a16:creationId xmlns:a16="http://schemas.microsoft.com/office/drawing/2014/main" id="{BBDCFE42-2152-497C-A30B-482ADF4F31E2}"/>
              </a:ext>
            </a:extLst>
          </p:cNvPr>
          <p:cNvGraphicFramePr>
            <a:graphicFrameLocks noGrp="1"/>
          </p:cNvGraphicFramePr>
          <p:nvPr/>
        </p:nvGraphicFramePr>
        <p:xfrm>
          <a:off x="259929" y="1224999"/>
          <a:ext cx="2628605" cy="2827978"/>
        </p:xfrm>
        <a:graphic>
          <a:graphicData uri="http://schemas.openxmlformats.org/drawingml/2006/table">
            <a:tbl>
              <a:tblPr/>
              <a:tblGrid>
                <a:gridCol w="237359">
                  <a:extLst>
                    <a:ext uri="{9D8B030D-6E8A-4147-A177-3AD203B41FA5}">
                      <a16:colId xmlns:a16="http://schemas.microsoft.com/office/drawing/2014/main" val="445058027"/>
                    </a:ext>
                  </a:extLst>
                </a:gridCol>
                <a:gridCol w="2391246">
                  <a:extLst>
                    <a:ext uri="{9D8B030D-6E8A-4147-A177-3AD203B41FA5}">
                      <a16:colId xmlns:a16="http://schemas.microsoft.com/office/drawing/2014/main" val="1021116371"/>
                    </a:ext>
                  </a:extLst>
                </a:gridCol>
              </a:tblGrid>
              <a:tr h="2170956">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For each menu item on the left (i.e. module or behavioural goal), there are several discussion steps. These refer to the different topics that you can discuss with the patient. The currently selected discussion step is highlighted. You can click on a discussion step to view the related screen.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0613521"/>
                  </a:ext>
                </a:extLst>
              </a:tr>
              <a:tr h="657022">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go to the next discussion step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11648408"/>
                  </a:ext>
                </a:extLst>
              </a:tr>
            </a:tbl>
          </a:graphicData>
        </a:graphic>
      </p:graphicFrame>
      <p:sp>
        <p:nvSpPr>
          <p:cNvPr id="9" name="Dodecagon 8">
            <a:extLst>
              <a:ext uri="{FF2B5EF4-FFF2-40B4-BE49-F238E27FC236}">
                <a16:creationId xmlns:a16="http://schemas.microsoft.com/office/drawing/2014/main" id="{5837188B-B564-0D39-5192-AD0CBDE3D524}"/>
              </a:ext>
            </a:extLst>
          </p:cNvPr>
          <p:cNvSpPr/>
          <p:nvPr/>
        </p:nvSpPr>
        <p:spPr>
          <a:xfrm>
            <a:off x="3731496" y="178226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1" name="Dodecagon 10">
            <a:extLst>
              <a:ext uri="{FF2B5EF4-FFF2-40B4-BE49-F238E27FC236}">
                <a16:creationId xmlns:a16="http://schemas.microsoft.com/office/drawing/2014/main" id="{B5EBAC7E-4CD9-E93E-4008-4854F9247A00}"/>
              </a:ext>
            </a:extLst>
          </p:cNvPr>
          <p:cNvSpPr/>
          <p:nvPr/>
        </p:nvSpPr>
        <p:spPr>
          <a:xfrm>
            <a:off x="8353512" y="383103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Tree>
    <p:extLst>
      <p:ext uri="{BB962C8B-B14F-4D97-AF65-F5344CB8AC3E}">
        <p14:creationId xmlns:p14="http://schemas.microsoft.com/office/powerpoint/2010/main" val="2397793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B3C5EF-FF43-2D47-2ABE-CE786DBE21A2}"/>
              </a:ext>
            </a:extLst>
          </p:cNvPr>
          <p:cNvPicPr>
            <a:picLocks noChangeAspect="1"/>
          </p:cNvPicPr>
          <p:nvPr/>
        </p:nvPicPr>
        <p:blipFill>
          <a:blip r:embed="rId2"/>
          <a:stretch>
            <a:fillRect/>
          </a:stretch>
        </p:blipFill>
        <p:spPr>
          <a:xfrm>
            <a:off x="3909060" y="1389092"/>
            <a:ext cx="5132400" cy="2606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FBBECA76-CA6E-48B7-B25C-E715092AC50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4A1F14E1-36F9-450D-874D-694263B7877A}"/>
              </a:ext>
            </a:extLst>
          </p:cNvPr>
          <p:cNvSpPr>
            <a:spLocks noGrp="1"/>
          </p:cNvSpPr>
          <p:nvPr>
            <p:ph type="sldNum" sz="quarter" idx="12"/>
          </p:nvPr>
        </p:nvSpPr>
        <p:spPr/>
        <p:txBody>
          <a:bodyPr/>
          <a:lstStyle/>
          <a:p>
            <a:fld id="{68A62F1A-42BD-014A-88BF-D3A572E205BD}" type="slidenum">
              <a:rPr lang="en-GR" smtClean="0"/>
              <a:pPr/>
              <a:t>35</a:t>
            </a:fld>
            <a:endParaRPr lang="en-GR"/>
          </a:p>
        </p:txBody>
      </p:sp>
      <p:sp>
        <p:nvSpPr>
          <p:cNvPr id="6" name="Title 1">
            <a:extLst>
              <a:ext uri="{FF2B5EF4-FFF2-40B4-BE49-F238E27FC236}">
                <a16:creationId xmlns:a16="http://schemas.microsoft.com/office/drawing/2014/main" id="{1C95661A-9F37-43CF-8B17-DF919B43A9AA}"/>
              </a:ext>
            </a:extLst>
          </p:cNvPr>
          <p:cNvSpPr>
            <a:spLocks noGrp="1"/>
          </p:cNvSpPr>
          <p:nvPr>
            <p:ph type="title"/>
          </p:nvPr>
        </p:nvSpPr>
        <p:spPr>
          <a:xfrm>
            <a:off x="83642" y="77515"/>
            <a:ext cx="9060357" cy="869950"/>
          </a:xfrm>
        </p:spPr>
        <p:txBody>
          <a:bodyPr/>
          <a:lstStyle/>
          <a:p>
            <a:r>
              <a:rPr lang="en-US"/>
              <a:t>How to structure the conversation about a </a:t>
            </a:r>
            <a:r>
              <a:rPr lang="en-US" err="1"/>
              <a:t>behavioural</a:t>
            </a:r>
            <a:r>
              <a:rPr lang="en-US"/>
              <a:t> goal?</a:t>
            </a:r>
            <a:endParaRPr lang="fi-FI"/>
          </a:p>
        </p:txBody>
      </p:sp>
      <p:graphicFrame>
        <p:nvGraphicFramePr>
          <p:cNvPr id="8" name="Table 7">
            <a:extLst>
              <a:ext uri="{FF2B5EF4-FFF2-40B4-BE49-F238E27FC236}">
                <a16:creationId xmlns:a16="http://schemas.microsoft.com/office/drawing/2014/main" id="{48E041F3-3023-4BB3-B3CE-336CE5972C54}"/>
              </a:ext>
            </a:extLst>
          </p:cNvPr>
          <p:cNvGraphicFramePr>
            <a:graphicFrameLocks noGrp="1"/>
          </p:cNvGraphicFramePr>
          <p:nvPr/>
        </p:nvGraphicFramePr>
        <p:xfrm>
          <a:off x="302320" y="1314905"/>
          <a:ext cx="3494560" cy="2440508"/>
        </p:xfrm>
        <a:graphic>
          <a:graphicData uri="http://schemas.openxmlformats.org/drawingml/2006/table">
            <a:tbl>
              <a:tblPr/>
              <a:tblGrid>
                <a:gridCol w="128864">
                  <a:extLst>
                    <a:ext uri="{9D8B030D-6E8A-4147-A177-3AD203B41FA5}">
                      <a16:colId xmlns:a16="http://schemas.microsoft.com/office/drawing/2014/main" val="1307438674"/>
                    </a:ext>
                  </a:extLst>
                </a:gridCol>
                <a:gridCol w="3365696">
                  <a:extLst>
                    <a:ext uri="{9D8B030D-6E8A-4147-A177-3AD203B41FA5}">
                      <a16:colId xmlns:a16="http://schemas.microsoft.com/office/drawing/2014/main" val="418224379"/>
                    </a:ext>
                  </a:extLst>
                </a:gridCol>
              </a:tblGrid>
              <a:tr h="979846">
                <a:tc>
                  <a:txBody>
                    <a:bodyPr/>
                    <a:lstStyle/>
                    <a:p>
                      <a:pPr algn="l" fontAlgn="ctr"/>
                      <a:r>
                        <a:rPr lang="fi-FI" sz="1100" b="0" i="0" u="none" strike="noStrike">
                          <a:solidFill>
                            <a:srgbClr val="000000"/>
                          </a:solidFill>
                          <a:effectLst/>
                          <a:latin typeface="Calibri" panose="020F0502020204030204" pitchFamily="34" charset="0"/>
                        </a:rPr>
                        <a:t>3</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go to the previous discussion step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53400717"/>
                  </a:ext>
                </a:extLst>
              </a:tr>
              <a:tr h="1460662">
                <a:tc>
                  <a:txBody>
                    <a:bodyPr/>
                    <a:lstStyle/>
                    <a:p>
                      <a:pPr algn="l" fontAlgn="ctr"/>
                      <a:r>
                        <a:rPr lang="fi-FI" sz="1100" b="0" i="0" u="none" strike="noStrike">
                          <a:solidFill>
                            <a:srgbClr val="000000"/>
                          </a:solidFill>
                          <a:effectLst/>
                          <a:latin typeface="Calibri" panose="020F0502020204030204" pitchFamily="34" charset="0"/>
                        </a:rPr>
                        <a:t>4</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After going through all discussion steps for a module or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 you can return to the patient's journey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82778200"/>
                  </a:ext>
                </a:extLst>
              </a:tr>
            </a:tbl>
          </a:graphicData>
        </a:graphic>
      </p:graphicFrame>
      <p:sp>
        <p:nvSpPr>
          <p:cNvPr id="10" name="Dodecagon 9">
            <a:extLst>
              <a:ext uri="{FF2B5EF4-FFF2-40B4-BE49-F238E27FC236}">
                <a16:creationId xmlns:a16="http://schemas.microsoft.com/office/drawing/2014/main" id="{A123A3F0-9EEF-9398-9A60-5ABD050CC94D}"/>
              </a:ext>
            </a:extLst>
          </p:cNvPr>
          <p:cNvSpPr/>
          <p:nvPr/>
        </p:nvSpPr>
        <p:spPr>
          <a:xfrm>
            <a:off x="4667747" y="374530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1" name="Dodecagon 10">
            <a:extLst>
              <a:ext uri="{FF2B5EF4-FFF2-40B4-BE49-F238E27FC236}">
                <a16:creationId xmlns:a16="http://schemas.microsoft.com/office/drawing/2014/main" id="{12C3E5F4-779C-2C5D-683F-CF0DA59BF1D3}"/>
              </a:ext>
            </a:extLst>
          </p:cNvPr>
          <p:cNvSpPr/>
          <p:nvPr/>
        </p:nvSpPr>
        <p:spPr>
          <a:xfrm>
            <a:off x="8446988" y="374530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Tree>
    <p:extLst>
      <p:ext uri="{BB962C8B-B14F-4D97-AF65-F5344CB8AC3E}">
        <p14:creationId xmlns:p14="http://schemas.microsoft.com/office/powerpoint/2010/main" val="3259613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dirty="0"/>
              <a:t>Case nurse manual caregiver dashboard - journey module</a:t>
            </a:r>
            <a:endParaRPr lang="fi-FI" dirty="0"/>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1235946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B280DA-F7C7-3DB1-C469-C716AA099CE5}"/>
              </a:ext>
            </a:extLst>
          </p:cNvPr>
          <p:cNvPicPr>
            <a:picLocks noChangeAspect="1"/>
          </p:cNvPicPr>
          <p:nvPr/>
        </p:nvPicPr>
        <p:blipFill>
          <a:blip r:embed="rId2"/>
          <a:stretch>
            <a:fillRect/>
          </a:stretch>
        </p:blipFill>
        <p:spPr>
          <a:xfrm>
            <a:off x="3130761" y="1366003"/>
            <a:ext cx="5960226" cy="2653547"/>
          </a:xfrm>
          <a:prstGeom prst="rect">
            <a:avLst/>
          </a:prstGeom>
        </p:spPr>
      </p:pic>
      <p:sp>
        <p:nvSpPr>
          <p:cNvPr id="2" name="Title 1">
            <a:extLst>
              <a:ext uri="{FF2B5EF4-FFF2-40B4-BE49-F238E27FC236}">
                <a16:creationId xmlns:a16="http://schemas.microsoft.com/office/drawing/2014/main" id="{7A3D4166-6CE6-4A15-A4A5-F6969B83F1F7}"/>
              </a:ext>
            </a:extLst>
          </p:cNvPr>
          <p:cNvSpPr>
            <a:spLocks noGrp="1"/>
          </p:cNvSpPr>
          <p:nvPr>
            <p:ph type="title"/>
          </p:nvPr>
        </p:nvSpPr>
        <p:spPr>
          <a:xfrm>
            <a:off x="132088" y="53839"/>
            <a:ext cx="8915022" cy="869005"/>
          </a:xfrm>
        </p:spPr>
        <p:txBody>
          <a:bodyPr/>
          <a:lstStyle/>
          <a:p>
            <a:r>
              <a:rPr lang="en-US"/>
              <a:t>How to follow up on the patient's progress for the journey?</a:t>
            </a:r>
            <a:endParaRPr lang="fi-FI"/>
          </a:p>
        </p:txBody>
      </p:sp>
      <p:sp>
        <p:nvSpPr>
          <p:cNvPr id="4" name="Footer Placeholder 3">
            <a:extLst>
              <a:ext uri="{FF2B5EF4-FFF2-40B4-BE49-F238E27FC236}">
                <a16:creationId xmlns:a16="http://schemas.microsoft.com/office/drawing/2014/main" id="{FB848DB0-D4EC-4280-8086-160891C60B3E}"/>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F9FEDFEC-1766-4CAA-AE1D-A6873D1E8041}"/>
              </a:ext>
            </a:extLst>
          </p:cNvPr>
          <p:cNvSpPr>
            <a:spLocks noGrp="1"/>
          </p:cNvSpPr>
          <p:nvPr>
            <p:ph type="sldNum" sz="quarter" idx="12"/>
          </p:nvPr>
        </p:nvSpPr>
        <p:spPr/>
        <p:txBody>
          <a:bodyPr/>
          <a:lstStyle/>
          <a:p>
            <a:fld id="{68A62F1A-42BD-014A-88BF-D3A572E205BD}" type="slidenum">
              <a:rPr lang="en-GR" smtClean="0"/>
              <a:pPr/>
              <a:t>37</a:t>
            </a:fld>
            <a:endParaRPr lang="en-GR"/>
          </a:p>
        </p:txBody>
      </p:sp>
      <p:graphicFrame>
        <p:nvGraphicFramePr>
          <p:cNvPr id="7" name="Table 6">
            <a:extLst>
              <a:ext uri="{FF2B5EF4-FFF2-40B4-BE49-F238E27FC236}">
                <a16:creationId xmlns:a16="http://schemas.microsoft.com/office/drawing/2014/main" id="{9FB9DF71-CE6F-4714-A680-D733F25CD318}"/>
              </a:ext>
            </a:extLst>
          </p:cNvPr>
          <p:cNvGraphicFramePr>
            <a:graphicFrameLocks noGrp="1"/>
          </p:cNvGraphicFramePr>
          <p:nvPr/>
        </p:nvGraphicFramePr>
        <p:xfrm>
          <a:off x="245169" y="1798432"/>
          <a:ext cx="2885591" cy="1762278"/>
        </p:xfrm>
        <a:graphic>
          <a:graphicData uri="http://schemas.openxmlformats.org/drawingml/2006/table">
            <a:tbl>
              <a:tblPr/>
              <a:tblGrid>
                <a:gridCol w="125228">
                  <a:extLst>
                    <a:ext uri="{9D8B030D-6E8A-4147-A177-3AD203B41FA5}">
                      <a16:colId xmlns:a16="http://schemas.microsoft.com/office/drawing/2014/main" val="3793618173"/>
                    </a:ext>
                  </a:extLst>
                </a:gridCol>
                <a:gridCol w="2760363">
                  <a:extLst>
                    <a:ext uri="{9D8B030D-6E8A-4147-A177-3AD203B41FA5}">
                      <a16:colId xmlns:a16="http://schemas.microsoft.com/office/drawing/2014/main" val="1788450247"/>
                    </a:ext>
                  </a:extLst>
                </a:gridCol>
              </a:tblGrid>
              <a:tr h="1446808">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"Progress", you can view the patient's progress for his/her journey towards a healthy lifestyle. You can view the patient's progress for a) the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goals and b) the parameters.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71075372"/>
                  </a:ext>
                </a:extLst>
              </a:tr>
              <a:tr h="315470">
                <a:tc>
                  <a:txBody>
                    <a:bodyPr/>
                    <a:lstStyle/>
                    <a:p>
                      <a:pPr algn="l" fontAlgn="ctr"/>
                      <a:r>
                        <a:rPr lang="fi-FI"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fi-FI" sz="11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14563763"/>
                  </a:ext>
                </a:extLst>
              </a:tr>
            </a:tbl>
          </a:graphicData>
        </a:graphic>
      </p:graphicFrame>
      <p:sp>
        <p:nvSpPr>
          <p:cNvPr id="9" name="Dodecagon 8">
            <a:extLst>
              <a:ext uri="{FF2B5EF4-FFF2-40B4-BE49-F238E27FC236}">
                <a16:creationId xmlns:a16="http://schemas.microsoft.com/office/drawing/2014/main" id="{7DC15D04-195C-DEB3-601B-54D4DE54EACE}"/>
              </a:ext>
            </a:extLst>
          </p:cNvPr>
          <p:cNvSpPr/>
          <p:nvPr/>
        </p:nvSpPr>
        <p:spPr>
          <a:xfrm>
            <a:off x="3608297" y="225302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a:t>
            </a:r>
            <a:endParaRPr lang="fr-FR" sz="1200"/>
          </a:p>
        </p:txBody>
      </p:sp>
      <p:sp>
        <p:nvSpPr>
          <p:cNvPr id="12" name="Dodecagon 11">
            <a:extLst>
              <a:ext uri="{FF2B5EF4-FFF2-40B4-BE49-F238E27FC236}">
                <a16:creationId xmlns:a16="http://schemas.microsoft.com/office/drawing/2014/main" id="{76FE4B34-323D-19D5-3015-62A53A0E5134}"/>
              </a:ext>
            </a:extLst>
          </p:cNvPr>
          <p:cNvSpPr/>
          <p:nvPr/>
        </p:nvSpPr>
        <p:spPr>
          <a:xfrm>
            <a:off x="4036296" y="225302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a:t>
            </a:r>
            <a:endParaRPr lang="fr-FR" sz="1200"/>
          </a:p>
        </p:txBody>
      </p:sp>
      <p:sp>
        <p:nvSpPr>
          <p:cNvPr id="13" name="Dodecagon 12">
            <a:extLst>
              <a:ext uri="{FF2B5EF4-FFF2-40B4-BE49-F238E27FC236}">
                <a16:creationId xmlns:a16="http://schemas.microsoft.com/office/drawing/2014/main" id="{ED437093-E02F-C484-6A1F-E214DC903F36}"/>
              </a:ext>
            </a:extLst>
          </p:cNvPr>
          <p:cNvSpPr/>
          <p:nvPr/>
        </p:nvSpPr>
        <p:spPr>
          <a:xfrm>
            <a:off x="3723371" y="163841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Tree>
    <p:extLst>
      <p:ext uri="{BB962C8B-B14F-4D97-AF65-F5344CB8AC3E}">
        <p14:creationId xmlns:p14="http://schemas.microsoft.com/office/powerpoint/2010/main" val="2256757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3DFD4C-DFDD-C63E-3725-C41101C19A16}"/>
              </a:ext>
            </a:extLst>
          </p:cNvPr>
          <p:cNvPicPr>
            <a:picLocks noChangeAspect="1"/>
          </p:cNvPicPr>
          <p:nvPr/>
        </p:nvPicPr>
        <p:blipFill>
          <a:blip r:embed="rId2"/>
          <a:stretch>
            <a:fillRect/>
          </a:stretch>
        </p:blipFill>
        <p:spPr>
          <a:xfrm>
            <a:off x="3278209" y="1507087"/>
            <a:ext cx="5865791" cy="2611504"/>
          </a:xfrm>
          <a:prstGeom prst="rect">
            <a:avLst/>
          </a:prstGeom>
        </p:spPr>
      </p:pic>
      <p:sp>
        <p:nvSpPr>
          <p:cNvPr id="2" name="Title 1">
            <a:extLst>
              <a:ext uri="{FF2B5EF4-FFF2-40B4-BE49-F238E27FC236}">
                <a16:creationId xmlns:a16="http://schemas.microsoft.com/office/drawing/2014/main" id="{A6A3886D-CC9E-43E3-AE9A-CE40D67A3507}"/>
              </a:ext>
            </a:extLst>
          </p:cNvPr>
          <p:cNvSpPr>
            <a:spLocks noGrp="1"/>
          </p:cNvSpPr>
          <p:nvPr>
            <p:ph type="title"/>
          </p:nvPr>
        </p:nvSpPr>
        <p:spPr>
          <a:xfrm>
            <a:off x="260392" y="53177"/>
            <a:ext cx="9041054" cy="869005"/>
          </a:xfrm>
        </p:spPr>
        <p:txBody>
          <a:bodyPr/>
          <a:lstStyle/>
          <a:p>
            <a:r>
              <a:rPr lang="en-US"/>
              <a:t>How to follow up on the patient's progress for the behavioral goals?</a:t>
            </a:r>
            <a:endParaRPr lang="fi-FI"/>
          </a:p>
        </p:txBody>
      </p:sp>
      <p:sp>
        <p:nvSpPr>
          <p:cNvPr id="4" name="Footer Placeholder 3">
            <a:extLst>
              <a:ext uri="{FF2B5EF4-FFF2-40B4-BE49-F238E27FC236}">
                <a16:creationId xmlns:a16="http://schemas.microsoft.com/office/drawing/2014/main" id="{BDB16418-7E98-4BD1-B75B-944A16412233}"/>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A2E8F59C-9A10-47C2-9025-E611F95631DB}"/>
              </a:ext>
            </a:extLst>
          </p:cNvPr>
          <p:cNvSpPr>
            <a:spLocks noGrp="1"/>
          </p:cNvSpPr>
          <p:nvPr>
            <p:ph type="sldNum" sz="quarter" idx="12"/>
          </p:nvPr>
        </p:nvSpPr>
        <p:spPr/>
        <p:txBody>
          <a:bodyPr/>
          <a:lstStyle/>
          <a:p>
            <a:fld id="{68A62F1A-42BD-014A-88BF-D3A572E205BD}" type="slidenum">
              <a:rPr lang="en-GR" smtClean="0"/>
              <a:pPr/>
              <a:t>38</a:t>
            </a:fld>
            <a:endParaRPr lang="en-GR"/>
          </a:p>
        </p:txBody>
      </p:sp>
      <p:graphicFrame>
        <p:nvGraphicFramePr>
          <p:cNvPr id="7" name="Table 6">
            <a:extLst>
              <a:ext uri="{FF2B5EF4-FFF2-40B4-BE49-F238E27FC236}">
                <a16:creationId xmlns:a16="http://schemas.microsoft.com/office/drawing/2014/main" id="{F7EC2C1C-1671-4351-93E2-23436BB6122A}"/>
              </a:ext>
            </a:extLst>
          </p:cNvPr>
          <p:cNvGraphicFramePr>
            <a:graphicFrameLocks noGrp="1"/>
          </p:cNvGraphicFramePr>
          <p:nvPr>
            <p:extLst>
              <p:ext uri="{D42A27DB-BD31-4B8C-83A1-F6EECF244321}">
                <p14:modId xmlns:p14="http://schemas.microsoft.com/office/powerpoint/2010/main" val="2640801769"/>
              </p:ext>
            </p:extLst>
          </p:nvPr>
        </p:nvGraphicFramePr>
        <p:xfrm>
          <a:off x="193782" y="1114235"/>
          <a:ext cx="3088370" cy="3397209"/>
        </p:xfrm>
        <a:graphic>
          <a:graphicData uri="http://schemas.openxmlformats.org/drawingml/2006/table">
            <a:tbl>
              <a:tblPr/>
              <a:tblGrid>
                <a:gridCol w="228501">
                  <a:extLst>
                    <a:ext uri="{9D8B030D-6E8A-4147-A177-3AD203B41FA5}">
                      <a16:colId xmlns:a16="http://schemas.microsoft.com/office/drawing/2014/main" val="3173510471"/>
                    </a:ext>
                  </a:extLst>
                </a:gridCol>
                <a:gridCol w="2859869">
                  <a:extLst>
                    <a:ext uri="{9D8B030D-6E8A-4147-A177-3AD203B41FA5}">
                      <a16:colId xmlns:a16="http://schemas.microsoft.com/office/drawing/2014/main" val="1681598845"/>
                    </a:ext>
                  </a:extLst>
                </a:gridCol>
              </a:tblGrid>
              <a:tr h="603046">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the "Journey" tab in "Progress", you have an overview of the patient's progress for the five behavioural goals.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09663914"/>
                  </a:ext>
                </a:extLst>
              </a:tr>
              <a:tr h="2191117">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see how close the patient is to being healthy for each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 The closer the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 is to the "Be healthy", the better the related risk factor is under control. In the example, you can see that "Healthy nutrition" and "Smoke-free living" are far from the "Be healthy", so these risk factors need most improvement. "Medication adherence”, “Start moving” and "Stress relief" are near to the "Be healthy", so these risk factors are well under control.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56844426"/>
                  </a:ext>
                </a:extLst>
              </a:tr>
              <a:tr h="603046">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explore the patient's progress towards a healthy lifestyle over time by moving the slider.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29210572"/>
                  </a:ext>
                </a:extLst>
              </a:tr>
            </a:tbl>
          </a:graphicData>
        </a:graphic>
      </p:graphicFrame>
      <p:sp>
        <p:nvSpPr>
          <p:cNvPr id="9" name="Dodecagon 8">
            <a:extLst>
              <a:ext uri="{FF2B5EF4-FFF2-40B4-BE49-F238E27FC236}">
                <a16:creationId xmlns:a16="http://schemas.microsoft.com/office/drawing/2014/main" id="{4AFD70F3-A979-66C7-0FCB-2FD165C026DD}"/>
              </a:ext>
            </a:extLst>
          </p:cNvPr>
          <p:cNvSpPr/>
          <p:nvPr/>
        </p:nvSpPr>
        <p:spPr>
          <a:xfrm>
            <a:off x="3655296" y="24003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0" name="Dodecagon 9">
            <a:extLst>
              <a:ext uri="{FF2B5EF4-FFF2-40B4-BE49-F238E27FC236}">
                <a16:creationId xmlns:a16="http://schemas.microsoft.com/office/drawing/2014/main" id="{DBF59326-F95D-9817-4033-3BE6CC43257A}"/>
              </a:ext>
            </a:extLst>
          </p:cNvPr>
          <p:cNvSpPr/>
          <p:nvPr/>
        </p:nvSpPr>
        <p:spPr>
          <a:xfrm>
            <a:off x="3655296" y="264138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1" name="Dodecagon 10">
            <a:extLst>
              <a:ext uri="{FF2B5EF4-FFF2-40B4-BE49-F238E27FC236}">
                <a16:creationId xmlns:a16="http://schemas.microsoft.com/office/drawing/2014/main" id="{1E1C7843-123A-0016-3B94-11909C832B2B}"/>
              </a:ext>
            </a:extLst>
          </p:cNvPr>
          <p:cNvSpPr/>
          <p:nvPr/>
        </p:nvSpPr>
        <p:spPr>
          <a:xfrm>
            <a:off x="4154674" y="289856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8" name="Dodecagon 17">
            <a:extLst>
              <a:ext uri="{FF2B5EF4-FFF2-40B4-BE49-F238E27FC236}">
                <a16:creationId xmlns:a16="http://schemas.microsoft.com/office/drawing/2014/main" id="{EF8BD3A6-58D4-3013-0530-4AB362F57247}"/>
              </a:ext>
            </a:extLst>
          </p:cNvPr>
          <p:cNvSpPr/>
          <p:nvPr/>
        </p:nvSpPr>
        <p:spPr>
          <a:xfrm>
            <a:off x="6117628" y="348339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Tree>
    <p:extLst>
      <p:ext uri="{BB962C8B-B14F-4D97-AF65-F5344CB8AC3E}">
        <p14:creationId xmlns:p14="http://schemas.microsoft.com/office/powerpoint/2010/main" val="27167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B94552-8830-9D37-0092-31BE175D8A9A}"/>
              </a:ext>
            </a:extLst>
          </p:cNvPr>
          <p:cNvPicPr>
            <a:picLocks noChangeAspect="1"/>
          </p:cNvPicPr>
          <p:nvPr/>
        </p:nvPicPr>
        <p:blipFill>
          <a:blip r:embed="rId2"/>
          <a:stretch>
            <a:fillRect/>
          </a:stretch>
        </p:blipFill>
        <p:spPr>
          <a:xfrm>
            <a:off x="3268171" y="1376196"/>
            <a:ext cx="5748895" cy="2908156"/>
          </a:xfrm>
          <a:prstGeom prst="rect">
            <a:avLst/>
          </a:prstGeom>
        </p:spPr>
      </p:pic>
      <p:sp>
        <p:nvSpPr>
          <p:cNvPr id="4" name="Footer Placeholder 3">
            <a:extLst>
              <a:ext uri="{FF2B5EF4-FFF2-40B4-BE49-F238E27FC236}">
                <a16:creationId xmlns:a16="http://schemas.microsoft.com/office/drawing/2014/main" id="{EB633697-618A-4E15-ABD7-1E6FF5A507D7}"/>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70596547-A8BD-44FC-A4CA-04574FA938E8}"/>
              </a:ext>
            </a:extLst>
          </p:cNvPr>
          <p:cNvSpPr>
            <a:spLocks noGrp="1"/>
          </p:cNvSpPr>
          <p:nvPr>
            <p:ph type="sldNum" sz="quarter" idx="12"/>
          </p:nvPr>
        </p:nvSpPr>
        <p:spPr/>
        <p:txBody>
          <a:bodyPr/>
          <a:lstStyle/>
          <a:p>
            <a:fld id="{68A62F1A-42BD-014A-88BF-D3A572E205BD}" type="slidenum">
              <a:rPr lang="en-GR" smtClean="0"/>
              <a:pPr/>
              <a:t>39</a:t>
            </a:fld>
            <a:endParaRPr lang="en-GR"/>
          </a:p>
        </p:txBody>
      </p:sp>
      <p:sp>
        <p:nvSpPr>
          <p:cNvPr id="6" name="Title 1">
            <a:extLst>
              <a:ext uri="{FF2B5EF4-FFF2-40B4-BE49-F238E27FC236}">
                <a16:creationId xmlns:a16="http://schemas.microsoft.com/office/drawing/2014/main" id="{55AEDBA8-98CB-4794-8009-8119B4FC8F69}"/>
              </a:ext>
            </a:extLst>
          </p:cNvPr>
          <p:cNvSpPr>
            <a:spLocks noGrp="1"/>
          </p:cNvSpPr>
          <p:nvPr>
            <p:ph type="title"/>
          </p:nvPr>
        </p:nvSpPr>
        <p:spPr>
          <a:xfrm>
            <a:off x="113922" y="65403"/>
            <a:ext cx="8927132" cy="869950"/>
          </a:xfrm>
        </p:spPr>
        <p:txBody>
          <a:bodyPr/>
          <a:lstStyle/>
          <a:p>
            <a:r>
              <a:rPr lang="en-US"/>
              <a:t>How to follow up on the patient's progress for the behavioral goals?</a:t>
            </a:r>
            <a:endParaRPr lang="fi-FI"/>
          </a:p>
        </p:txBody>
      </p:sp>
      <p:graphicFrame>
        <p:nvGraphicFramePr>
          <p:cNvPr id="9" name="Table 8">
            <a:extLst>
              <a:ext uri="{FF2B5EF4-FFF2-40B4-BE49-F238E27FC236}">
                <a16:creationId xmlns:a16="http://schemas.microsoft.com/office/drawing/2014/main" id="{243D36E3-317A-4A55-BE5F-0DCEE4109A92}"/>
              </a:ext>
            </a:extLst>
          </p:cNvPr>
          <p:cNvGraphicFramePr>
            <a:graphicFrameLocks noGrp="1"/>
          </p:cNvGraphicFramePr>
          <p:nvPr/>
        </p:nvGraphicFramePr>
        <p:xfrm>
          <a:off x="275447" y="1057017"/>
          <a:ext cx="2806868" cy="3430203"/>
        </p:xfrm>
        <a:graphic>
          <a:graphicData uri="http://schemas.openxmlformats.org/drawingml/2006/table">
            <a:tbl>
              <a:tblPr/>
              <a:tblGrid>
                <a:gridCol w="157279">
                  <a:extLst>
                    <a:ext uri="{9D8B030D-6E8A-4147-A177-3AD203B41FA5}">
                      <a16:colId xmlns:a16="http://schemas.microsoft.com/office/drawing/2014/main" val="1549098027"/>
                    </a:ext>
                  </a:extLst>
                </a:gridCol>
                <a:gridCol w="2649589">
                  <a:extLst>
                    <a:ext uri="{9D8B030D-6E8A-4147-A177-3AD203B41FA5}">
                      <a16:colId xmlns:a16="http://schemas.microsoft.com/office/drawing/2014/main" val="2367326413"/>
                    </a:ext>
                  </a:extLst>
                </a:gridCol>
              </a:tblGrid>
              <a:tr h="1442507">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the timeline, you can view when the patient was in which level of guidance for the different behavioural goals. The numbers indicate in which level of guidance the patient was for the behavioural goal in the specified period. When there is no level of guidance indicated, the patient was in inactive mode for the behavioural goal.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68479132"/>
                  </a:ext>
                </a:extLst>
              </a:tr>
              <a:tr h="1442507">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If you click on an icon of one of the behavioural goals or a period in the timeline, you get a detailed overview of the patient's self-reported behaviour for that behavioural goal (reported in the ePRO application or in the mobile app). In the upper right corner, you can adjust the period that is shown in the chart(s).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03559440"/>
                  </a:ext>
                </a:extLst>
              </a:tr>
              <a:tr h="545189">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numbers in the chart indicate the level of guidance that the patient was in at that moment for the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533712423"/>
                  </a:ext>
                </a:extLst>
              </a:tr>
            </a:tbl>
          </a:graphicData>
        </a:graphic>
      </p:graphicFrame>
      <p:sp>
        <p:nvSpPr>
          <p:cNvPr id="10" name="Dodecagon 9">
            <a:extLst>
              <a:ext uri="{FF2B5EF4-FFF2-40B4-BE49-F238E27FC236}">
                <a16:creationId xmlns:a16="http://schemas.microsoft.com/office/drawing/2014/main" id="{665325B2-35E4-4F16-A2B4-E827EBD5C7E0}"/>
              </a:ext>
            </a:extLst>
          </p:cNvPr>
          <p:cNvSpPr/>
          <p:nvPr/>
        </p:nvSpPr>
        <p:spPr>
          <a:xfrm>
            <a:off x="6826554" y="343321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11" name="Dodecagon 10">
            <a:extLst>
              <a:ext uri="{FF2B5EF4-FFF2-40B4-BE49-F238E27FC236}">
                <a16:creationId xmlns:a16="http://schemas.microsoft.com/office/drawing/2014/main" id="{55CA6CC8-54A8-0059-ED91-DC5DD4E8BEE3}"/>
              </a:ext>
            </a:extLst>
          </p:cNvPr>
          <p:cNvSpPr/>
          <p:nvPr/>
        </p:nvSpPr>
        <p:spPr>
          <a:xfrm>
            <a:off x="7143864" y="304036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2" name="Dodecagon 1">
            <a:extLst>
              <a:ext uri="{FF2B5EF4-FFF2-40B4-BE49-F238E27FC236}">
                <a16:creationId xmlns:a16="http://schemas.microsoft.com/office/drawing/2014/main" id="{4E2C8CB4-E6B8-B18F-8B8D-EE480DA3E0A0}"/>
              </a:ext>
            </a:extLst>
          </p:cNvPr>
          <p:cNvSpPr/>
          <p:nvPr/>
        </p:nvSpPr>
        <p:spPr>
          <a:xfrm>
            <a:off x="8615680" y="213063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Tree>
    <p:extLst>
      <p:ext uri="{BB962C8B-B14F-4D97-AF65-F5344CB8AC3E}">
        <p14:creationId xmlns:p14="http://schemas.microsoft.com/office/powerpoint/2010/main" val="2042480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5133936" cy="1650556"/>
          </a:xfrm>
        </p:spPr>
        <p:txBody>
          <a:bodyPr>
            <a:normAutofit fontScale="90000"/>
          </a:bodyPr>
          <a:lstStyle/>
          <a:p>
            <a:r>
              <a:rPr lang="en-US" dirty="0"/>
              <a:t>Case nurse manual caregiver dashboard – how to enroll a patient in the Tool Suite</a:t>
            </a:r>
            <a:endParaRPr lang="fi-FI" dirty="0"/>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697985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F12B7E7-0F77-88CA-7DFB-E877D899A02A}"/>
              </a:ext>
            </a:extLst>
          </p:cNvPr>
          <p:cNvPicPr>
            <a:picLocks noChangeAspect="1"/>
          </p:cNvPicPr>
          <p:nvPr/>
        </p:nvPicPr>
        <p:blipFill>
          <a:blip r:embed="rId2"/>
          <a:stretch>
            <a:fillRect/>
          </a:stretch>
        </p:blipFill>
        <p:spPr>
          <a:xfrm>
            <a:off x="3195775" y="1311290"/>
            <a:ext cx="5800199" cy="2930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6BB50FF9-A203-49E0-90D5-D60BF9F9A1D2}"/>
              </a:ext>
            </a:extLst>
          </p:cNvPr>
          <p:cNvSpPr>
            <a:spLocks noGrp="1"/>
          </p:cNvSpPr>
          <p:nvPr>
            <p:ph type="title"/>
          </p:nvPr>
        </p:nvSpPr>
        <p:spPr>
          <a:xfrm>
            <a:off x="222923" y="132562"/>
            <a:ext cx="8515350" cy="869005"/>
          </a:xfrm>
        </p:spPr>
        <p:txBody>
          <a:bodyPr/>
          <a:lstStyle/>
          <a:p>
            <a:r>
              <a:rPr lang="en-US"/>
              <a:t>How to follow up on the patient's progress for parameters?</a:t>
            </a:r>
            <a:endParaRPr lang="fi-FI"/>
          </a:p>
        </p:txBody>
      </p:sp>
      <p:sp>
        <p:nvSpPr>
          <p:cNvPr id="4" name="Footer Placeholder 3">
            <a:extLst>
              <a:ext uri="{FF2B5EF4-FFF2-40B4-BE49-F238E27FC236}">
                <a16:creationId xmlns:a16="http://schemas.microsoft.com/office/drawing/2014/main" id="{52AE3C8A-9398-4D62-8C8C-73ADBAAD9482}"/>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1B11CEBB-B9F8-4B7F-B183-B5D81CE069BE}"/>
              </a:ext>
            </a:extLst>
          </p:cNvPr>
          <p:cNvSpPr>
            <a:spLocks noGrp="1"/>
          </p:cNvSpPr>
          <p:nvPr>
            <p:ph type="sldNum" sz="quarter" idx="12"/>
          </p:nvPr>
        </p:nvSpPr>
        <p:spPr/>
        <p:txBody>
          <a:bodyPr/>
          <a:lstStyle/>
          <a:p>
            <a:fld id="{68A62F1A-42BD-014A-88BF-D3A572E205BD}" type="slidenum">
              <a:rPr lang="en-GR" smtClean="0"/>
              <a:pPr/>
              <a:t>40</a:t>
            </a:fld>
            <a:endParaRPr lang="en-GR"/>
          </a:p>
        </p:txBody>
      </p:sp>
      <p:graphicFrame>
        <p:nvGraphicFramePr>
          <p:cNvPr id="7" name="Table 6">
            <a:extLst>
              <a:ext uri="{FF2B5EF4-FFF2-40B4-BE49-F238E27FC236}">
                <a16:creationId xmlns:a16="http://schemas.microsoft.com/office/drawing/2014/main" id="{E606236D-EB32-4EFC-A594-F4C7C34301FA}"/>
              </a:ext>
            </a:extLst>
          </p:cNvPr>
          <p:cNvGraphicFramePr>
            <a:graphicFrameLocks noGrp="1"/>
          </p:cNvGraphicFramePr>
          <p:nvPr>
            <p:extLst>
              <p:ext uri="{D42A27DB-BD31-4B8C-83A1-F6EECF244321}">
                <p14:modId xmlns:p14="http://schemas.microsoft.com/office/powerpoint/2010/main" val="3225956545"/>
              </p:ext>
            </p:extLst>
          </p:nvPr>
        </p:nvGraphicFramePr>
        <p:xfrm>
          <a:off x="222923" y="839555"/>
          <a:ext cx="2895726" cy="3650338"/>
        </p:xfrm>
        <a:graphic>
          <a:graphicData uri="http://schemas.openxmlformats.org/drawingml/2006/table">
            <a:tbl>
              <a:tblPr/>
              <a:tblGrid>
                <a:gridCol w="101272">
                  <a:extLst>
                    <a:ext uri="{9D8B030D-6E8A-4147-A177-3AD203B41FA5}">
                      <a16:colId xmlns:a16="http://schemas.microsoft.com/office/drawing/2014/main" val="1630618654"/>
                    </a:ext>
                  </a:extLst>
                </a:gridCol>
                <a:gridCol w="2794454">
                  <a:extLst>
                    <a:ext uri="{9D8B030D-6E8A-4147-A177-3AD203B41FA5}">
                      <a16:colId xmlns:a16="http://schemas.microsoft.com/office/drawing/2014/main" val="848769868"/>
                    </a:ext>
                  </a:extLst>
                </a:gridCol>
              </a:tblGrid>
              <a:tr h="869538">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the "Parameters" tab in "Progress", you have an overview of the patient's progress for his/her parameters. The available parameters are blood pressure, weight, lipids, and glucose.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06418686"/>
                  </a:ext>
                </a:extLst>
              </a:tr>
              <a:tr h="524338">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chart depicts the evolution of the parameter over time. You can hover over a dot to see the exact value for a certain date or the average for a certain period.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38856400"/>
                  </a:ext>
                </a:extLst>
              </a:tr>
              <a:tr h="524338">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green area is the personalized target zone that the patient should strive to achieve.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21241271"/>
                  </a:ext>
                </a:extLst>
              </a:tr>
              <a:tr h="351738">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choose which parameter you want to </a:t>
                      </a:r>
                      <a:r>
                        <a:rPr lang="en-US" sz="1100" b="0" i="0" u="none" strike="noStrike" err="1">
                          <a:solidFill>
                            <a:srgbClr val="000000"/>
                          </a:solidFill>
                          <a:effectLst/>
                          <a:latin typeface="Calibri" panose="020F0502020204030204" pitchFamily="34" charset="0"/>
                        </a:rPr>
                        <a:t>visualise</a:t>
                      </a:r>
                      <a:r>
                        <a:rPr lang="en-US"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72778221"/>
                  </a:ext>
                </a:extLst>
              </a:tr>
              <a:tr h="351738">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choose the timeframe that you want to </a:t>
                      </a:r>
                      <a:r>
                        <a:rPr lang="en-US" sz="1100" b="0" i="0" u="none" strike="noStrike" err="1">
                          <a:solidFill>
                            <a:srgbClr val="000000"/>
                          </a:solidFill>
                          <a:effectLst/>
                          <a:latin typeface="Calibri" panose="020F0502020204030204" pitchFamily="34" charset="0"/>
                        </a:rPr>
                        <a:t>visualise</a:t>
                      </a:r>
                      <a:r>
                        <a:rPr lang="en-US"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51693647"/>
                  </a:ext>
                </a:extLst>
              </a:tr>
              <a:tr h="351738">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There is an overview of the behavioural goals that are related to the selected parameter.</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64596521"/>
                  </a:ext>
                </a:extLst>
              </a:tr>
              <a:tr h="524338">
                <a:tc>
                  <a:txBody>
                    <a:bodyPr/>
                    <a:lstStyle/>
                    <a:p>
                      <a:pPr algn="r" fontAlgn="ctr"/>
                      <a:r>
                        <a:rPr lang="fi-FI" sz="1100" b="0" i="0" u="none" strike="noStrike">
                          <a:solidFill>
                            <a:srgbClr val="000000"/>
                          </a:solidFill>
                          <a:effectLst/>
                          <a:latin typeface="Calibri" panose="020F050202020403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For each related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 you can view in which level of guidance the patient was for that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 over time.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32167039"/>
                  </a:ext>
                </a:extLst>
              </a:tr>
            </a:tbl>
          </a:graphicData>
        </a:graphic>
      </p:graphicFrame>
      <p:sp>
        <p:nvSpPr>
          <p:cNvPr id="11" name="Dodecagon 10">
            <a:extLst>
              <a:ext uri="{FF2B5EF4-FFF2-40B4-BE49-F238E27FC236}">
                <a16:creationId xmlns:a16="http://schemas.microsoft.com/office/drawing/2014/main" id="{7EAC0643-2F32-CF77-C019-1DDA180772E4}"/>
              </a:ext>
            </a:extLst>
          </p:cNvPr>
          <p:cNvSpPr/>
          <p:nvPr/>
        </p:nvSpPr>
        <p:spPr>
          <a:xfrm>
            <a:off x="4050332" y="174707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2" name="Dodecagon 11">
            <a:extLst>
              <a:ext uri="{FF2B5EF4-FFF2-40B4-BE49-F238E27FC236}">
                <a16:creationId xmlns:a16="http://schemas.microsoft.com/office/drawing/2014/main" id="{36F73C04-F24A-2583-3E41-95C28C002FA9}"/>
              </a:ext>
            </a:extLst>
          </p:cNvPr>
          <p:cNvSpPr/>
          <p:nvPr/>
        </p:nvSpPr>
        <p:spPr>
          <a:xfrm>
            <a:off x="4293647" y="21336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3" name="Dodecagon 12">
            <a:extLst>
              <a:ext uri="{FF2B5EF4-FFF2-40B4-BE49-F238E27FC236}">
                <a16:creationId xmlns:a16="http://schemas.microsoft.com/office/drawing/2014/main" id="{21E60443-A2B2-B53C-EEFB-DEF5C6D13CB0}"/>
              </a:ext>
            </a:extLst>
          </p:cNvPr>
          <p:cNvSpPr/>
          <p:nvPr/>
        </p:nvSpPr>
        <p:spPr>
          <a:xfrm>
            <a:off x="3519196" y="277668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20" name="Dodecagon 19">
            <a:extLst>
              <a:ext uri="{FF2B5EF4-FFF2-40B4-BE49-F238E27FC236}">
                <a16:creationId xmlns:a16="http://schemas.microsoft.com/office/drawing/2014/main" id="{63AA2FD8-7DE1-D390-EA2F-B79E82448425}"/>
              </a:ext>
            </a:extLst>
          </p:cNvPr>
          <p:cNvSpPr/>
          <p:nvPr/>
        </p:nvSpPr>
        <p:spPr>
          <a:xfrm>
            <a:off x="3332245" y="36734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21" name="Dodecagon 20">
            <a:extLst>
              <a:ext uri="{FF2B5EF4-FFF2-40B4-BE49-F238E27FC236}">
                <a16:creationId xmlns:a16="http://schemas.microsoft.com/office/drawing/2014/main" id="{59CE2EA9-5D0B-70FF-DC45-DE0FC51D9E0C}"/>
              </a:ext>
            </a:extLst>
          </p:cNvPr>
          <p:cNvSpPr/>
          <p:nvPr/>
        </p:nvSpPr>
        <p:spPr>
          <a:xfrm>
            <a:off x="7174222" y="195493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22" name="Dodecagon 21">
            <a:extLst>
              <a:ext uri="{FF2B5EF4-FFF2-40B4-BE49-F238E27FC236}">
                <a16:creationId xmlns:a16="http://schemas.microsoft.com/office/drawing/2014/main" id="{E5BBA198-710E-041E-6ACB-DB81A17250F9}"/>
              </a:ext>
            </a:extLst>
          </p:cNvPr>
          <p:cNvSpPr/>
          <p:nvPr/>
        </p:nvSpPr>
        <p:spPr>
          <a:xfrm>
            <a:off x="5310123" y="317373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8" name="Dodecagon 7">
            <a:extLst>
              <a:ext uri="{FF2B5EF4-FFF2-40B4-BE49-F238E27FC236}">
                <a16:creationId xmlns:a16="http://schemas.microsoft.com/office/drawing/2014/main" id="{227495F6-A5D3-41D0-C88B-4F716F61A5F1}"/>
              </a:ext>
            </a:extLst>
          </p:cNvPr>
          <p:cNvSpPr/>
          <p:nvPr/>
        </p:nvSpPr>
        <p:spPr>
          <a:xfrm>
            <a:off x="3641346" y="249327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Tree>
    <p:extLst>
      <p:ext uri="{BB962C8B-B14F-4D97-AF65-F5344CB8AC3E}">
        <p14:creationId xmlns:p14="http://schemas.microsoft.com/office/powerpoint/2010/main" val="2229172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21A3C6-7C32-D480-9990-D70321432D5A}"/>
              </a:ext>
            </a:extLst>
          </p:cNvPr>
          <p:cNvPicPr>
            <a:picLocks noChangeAspect="1"/>
          </p:cNvPicPr>
          <p:nvPr/>
        </p:nvPicPr>
        <p:blipFill>
          <a:blip r:embed="rId2"/>
          <a:stretch>
            <a:fillRect/>
          </a:stretch>
        </p:blipFill>
        <p:spPr>
          <a:xfrm>
            <a:off x="3027817" y="874399"/>
            <a:ext cx="6005704" cy="3614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2910099-8442-488D-A143-9B5A968FE316}"/>
              </a:ext>
            </a:extLst>
          </p:cNvPr>
          <p:cNvSpPr>
            <a:spLocks noGrp="1"/>
          </p:cNvSpPr>
          <p:nvPr>
            <p:ph type="title"/>
          </p:nvPr>
        </p:nvSpPr>
        <p:spPr>
          <a:xfrm>
            <a:off x="156310" y="5394"/>
            <a:ext cx="8987690" cy="869005"/>
          </a:xfrm>
        </p:spPr>
        <p:txBody>
          <a:bodyPr/>
          <a:lstStyle/>
          <a:p>
            <a:r>
              <a:rPr lang="en-US"/>
              <a:t>How to set the patient's </a:t>
            </a:r>
            <a:r>
              <a:rPr lang="en-US" err="1"/>
              <a:t>behavioural</a:t>
            </a:r>
            <a:r>
              <a:rPr lang="en-US"/>
              <a:t> and outcome goals?</a:t>
            </a:r>
            <a:endParaRPr lang="fi-FI"/>
          </a:p>
        </p:txBody>
      </p:sp>
      <p:sp>
        <p:nvSpPr>
          <p:cNvPr id="4" name="Footer Placeholder 3">
            <a:extLst>
              <a:ext uri="{FF2B5EF4-FFF2-40B4-BE49-F238E27FC236}">
                <a16:creationId xmlns:a16="http://schemas.microsoft.com/office/drawing/2014/main" id="{6B08A236-F1EF-4BC1-B792-1093F4CC30AD}"/>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B17EA8D0-AC08-4049-8C58-72D64B117C21}"/>
              </a:ext>
            </a:extLst>
          </p:cNvPr>
          <p:cNvSpPr>
            <a:spLocks noGrp="1"/>
          </p:cNvSpPr>
          <p:nvPr>
            <p:ph type="sldNum" sz="quarter" idx="12"/>
          </p:nvPr>
        </p:nvSpPr>
        <p:spPr/>
        <p:txBody>
          <a:bodyPr/>
          <a:lstStyle/>
          <a:p>
            <a:fld id="{68A62F1A-42BD-014A-88BF-D3A572E205BD}" type="slidenum">
              <a:rPr lang="en-GR" smtClean="0"/>
              <a:pPr/>
              <a:t>41</a:t>
            </a:fld>
            <a:endParaRPr lang="en-GR"/>
          </a:p>
        </p:txBody>
      </p:sp>
      <p:sp>
        <p:nvSpPr>
          <p:cNvPr id="9" name="TextBox 8">
            <a:extLst>
              <a:ext uri="{FF2B5EF4-FFF2-40B4-BE49-F238E27FC236}">
                <a16:creationId xmlns:a16="http://schemas.microsoft.com/office/drawing/2014/main" id="{08F8F506-D554-44B1-9968-80B60E6A5DAB}"/>
              </a:ext>
            </a:extLst>
          </p:cNvPr>
          <p:cNvSpPr txBox="1"/>
          <p:nvPr/>
        </p:nvSpPr>
        <p:spPr>
          <a:xfrm>
            <a:off x="245252" y="1728268"/>
            <a:ext cx="2672086" cy="1046440"/>
          </a:xfrm>
          <a:prstGeom prst="rect">
            <a:avLst/>
          </a:prstGeom>
          <a:noFill/>
        </p:spPr>
        <p:txBody>
          <a:bodyPr wrap="square">
            <a:spAutoFit/>
          </a:bodyPr>
          <a:lstStyle/>
          <a:p>
            <a:r>
              <a:rPr lang="en-US" sz="1100" b="0" i="0" u="none" strike="noStrike">
                <a:solidFill>
                  <a:srgbClr val="000000"/>
                </a:solidFill>
                <a:effectLst/>
                <a:latin typeface="Calibri" panose="020F0502020204030204" pitchFamily="34" charset="0"/>
              </a:rPr>
              <a:t>1</a:t>
            </a:r>
            <a:r>
              <a:rPr lang="en-US"/>
              <a:t> </a:t>
            </a:r>
            <a:r>
              <a:rPr lang="en-US" sz="1100" b="0" i="0" u="none" strike="noStrike">
                <a:solidFill>
                  <a:srgbClr val="000000"/>
                </a:solidFill>
                <a:effectLst/>
                <a:latin typeface="Calibri" panose="020F0502020204030204" pitchFamily="34" charset="0"/>
              </a:rPr>
              <a:t>In "Goal setting", you can set the patient's a)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goals and b) outcome goals. The patient should aim to achieve </a:t>
            </a:r>
            <a:r>
              <a:rPr lang="en-US" sz="1100">
                <a:solidFill>
                  <a:srgbClr val="000000"/>
                </a:solidFill>
                <a:latin typeface="Calibri" panose="020F0502020204030204" pitchFamily="34" charset="0"/>
              </a:rPr>
              <a:t>the outcome goals by working on the </a:t>
            </a:r>
            <a:r>
              <a:rPr lang="en-US" sz="1100" err="1">
                <a:solidFill>
                  <a:srgbClr val="000000"/>
                </a:solidFill>
                <a:latin typeface="Calibri" panose="020F0502020204030204" pitchFamily="34" charset="0"/>
              </a:rPr>
              <a:t>behavioural</a:t>
            </a:r>
            <a:r>
              <a:rPr lang="en-US" sz="1100">
                <a:solidFill>
                  <a:srgbClr val="000000"/>
                </a:solidFill>
                <a:latin typeface="Calibri" panose="020F0502020204030204" pitchFamily="34" charset="0"/>
              </a:rPr>
              <a:t> goals. </a:t>
            </a:r>
            <a:endParaRPr lang="fi-FI" sz="1100">
              <a:solidFill>
                <a:srgbClr val="000000"/>
              </a:solidFill>
              <a:latin typeface="Calibri" panose="020F0502020204030204" pitchFamily="34" charset="0"/>
            </a:endParaRPr>
          </a:p>
        </p:txBody>
      </p:sp>
      <p:sp>
        <p:nvSpPr>
          <p:cNvPr id="8" name="Dodecagon 7">
            <a:extLst>
              <a:ext uri="{FF2B5EF4-FFF2-40B4-BE49-F238E27FC236}">
                <a16:creationId xmlns:a16="http://schemas.microsoft.com/office/drawing/2014/main" id="{3A475483-2558-BC71-CD97-9ECC63309534}"/>
              </a:ext>
            </a:extLst>
          </p:cNvPr>
          <p:cNvSpPr/>
          <p:nvPr/>
        </p:nvSpPr>
        <p:spPr>
          <a:xfrm>
            <a:off x="4911848" y="202057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0" name="Dodecagon 9">
            <a:extLst>
              <a:ext uri="{FF2B5EF4-FFF2-40B4-BE49-F238E27FC236}">
                <a16:creationId xmlns:a16="http://schemas.microsoft.com/office/drawing/2014/main" id="{E6CD48CF-9C70-DFED-73CB-1FC221E2F66B}"/>
              </a:ext>
            </a:extLst>
          </p:cNvPr>
          <p:cNvSpPr/>
          <p:nvPr/>
        </p:nvSpPr>
        <p:spPr>
          <a:xfrm>
            <a:off x="3924797" y="229338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a:t>
            </a:r>
            <a:endParaRPr lang="fr-FR" sz="1200"/>
          </a:p>
        </p:txBody>
      </p:sp>
      <p:sp>
        <p:nvSpPr>
          <p:cNvPr id="11" name="Dodecagon 10">
            <a:extLst>
              <a:ext uri="{FF2B5EF4-FFF2-40B4-BE49-F238E27FC236}">
                <a16:creationId xmlns:a16="http://schemas.microsoft.com/office/drawing/2014/main" id="{F53A6CF4-472E-C4AD-C709-136E1DB76033}"/>
              </a:ext>
            </a:extLst>
          </p:cNvPr>
          <p:cNvSpPr/>
          <p:nvPr/>
        </p:nvSpPr>
        <p:spPr>
          <a:xfrm>
            <a:off x="4724897" y="230534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a:t>
            </a:r>
            <a:endParaRPr lang="fr-FR" sz="1200"/>
          </a:p>
        </p:txBody>
      </p:sp>
    </p:spTree>
    <p:extLst>
      <p:ext uri="{BB962C8B-B14F-4D97-AF65-F5344CB8AC3E}">
        <p14:creationId xmlns:p14="http://schemas.microsoft.com/office/powerpoint/2010/main" val="1081005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0A4DD-BC8D-5354-A860-0ED26204D83F}"/>
              </a:ext>
            </a:extLst>
          </p:cNvPr>
          <p:cNvPicPr>
            <a:picLocks noChangeAspect="1"/>
          </p:cNvPicPr>
          <p:nvPr/>
        </p:nvPicPr>
        <p:blipFill>
          <a:blip r:embed="rId2"/>
          <a:stretch>
            <a:fillRect/>
          </a:stretch>
        </p:blipFill>
        <p:spPr>
          <a:xfrm>
            <a:off x="4614391" y="1288212"/>
            <a:ext cx="4464586" cy="2686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E3CEBF04-295C-4B32-8D88-A33D325E0F17}"/>
              </a:ext>
            </a:extLst>
          </p:cNvPr>
          <p:cNvSpPr>
            <a:spLocks noGrp="1"/>
          </p:cNvSpPr>
          <p:nvPr>
            <p:ph type="title"/>
          </p:nvPr>
        </p:nvSpPr>
        <p:spPr>
          <a:xfrm>
            <a:off x="65023" y="0"/>
            <a:ext cx="9078977" cy="716074"/>
          </a:xfrm>
        </p:spPr>
        <p:txBody>
          <a:bodyPr>
            <a:normAutofit fontScale="90000"/>
          </a:bodyPr>
          <a:lstStyle/>
          <a:p>
            <a:pPr algn="ctr"/>
            <a:r>
              <a:rPr lang="en-US" sz="2400"/>
              <a:t>How to change the configuration of the levels of guidance for the patient's </a:t>
            </a:r>
            <a:r>
              <a:rPr lang="en-US" sz="2400" err="1"/>
              <a:t>behavioural</a:t>
            </a:r>
            <a:r>
              <a:rPr lang="en-US" sz="2400"/>
              <a:t> goals?</a:t>
            </a:r>
            <a:endParaRPr lang="fi-FI" sz="2400"/>
          </a:p>
        </p:txBody>
      </p:sp>
      <p:sp>
        <p:nvSpPr>
          <p:cNvPr id="4" name="Footer Placeholder 3">
            <a:extLst>
              <a:ext uri="{FF2B5EF4-FFF2-40B4-BE49-F238E27FC236}">
                <a16:creationId xmlns:a16="http://schemas.microsoft.com/office/drawing/2014/main" id="{858FFB4C-D0D5-4E6A-87F5-C2EFCE5B3634}"/>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5D846837-17D3-4CC0-AC7C-B9917F77786C}"/>
              </a:ext>
            </a:extLst>
          </p:cNvPr>
          <p:cNvSpPr>
            <a:spLocks noGrp="1"/>
          </p:cNvSpPr>
          <p:nvPr>
            <p:ph type="sldNum" sz="quarter" idx="12"/>
          </p:nvPr>
        </p:nvSpPr>
        <p:spPr/>
        <p:txBody>
          <a:bodyPr/>
          <a:lstStyle/>
          <a:p>
            <a:fld id="{68A62F1A-42BD-014A-88BF-D3A572E205BD}" type="slidenum">
              <a:rPr lang="en-GR" smtClean="0"/>
              <a:pPr/>
              <a:t>42</a:t>
            </a:fld>
            <a:endParaRPr lang="en-GR"/>
          </a:p>
        </p:txBody>
      </p:sp>
      <p:graphicFrame>
        <p:nvGraphicFramePr>
          <p:cNvPr id="7" name="Table 6">
            <a:extLst>
              <a:ext uri="{FF2B5EF4-FFF2-40B4-BE49-F238E27FC236}">
                <a16:creationId xmlns:a16="http://schemas.microsoft.com/office/drawing/2014/main" id="{2AC760DD-DFDB-4CFC-82F2-757CBAC9505A}"/>
              </a:ext>
            </a:extLst>
          </p:cNvPr>
          <p:cNvGraphicFramePr>
            <a:graphicFrameLocks noGrp="1"/>
          </p:cNvGraphicFramePr>
          <p:nvPr>
            <p:extLst>
              <p:ext uri="{D42A27DB-BD31-4B8C-83A1-F6EECF244321}">
                <p14:modId xmlns:p14="http://schemas.microsoft.com/office/powerpoint/2010/main" val="3897665085"/>
              </p:ext>
            </p:extLst>
          </p:nvPr>
        </p:nvGraphicFramePr>
        <p:xfrm>
          <a:off x="-21476" y="617674"/>
          <a:ext cx="4615707" cy="4111503"/>
        </p:xfrm>
        <a:graphic>
          <a:graphicData uri="http://schemas.openxmlformats.org/drawingml/2006/table">
            <a:tbl>
              <a:tblPr/>
              <a:tblGrid>
                <a:gridCol w="243509">
                  <a:extLst>
                    <a:ext uri="{9D8B030D-6E8A-4147-A177-3AD203B41FA5}">
                      <a16:colId xmlns:a16="http://schemas.microsoft.com/office/drawing/2014/main" val="1977304312"/>
                    </a:ext>
                  </a:extLst>
                </a:gridCol>
                <a:gridCol w="4372198">
                  <a:extLst>
                    <a:ext uri="{9D8B030D-6E8A-4147-A177-3AD203B41FA5}">
                      <a16:colId xmlns:a16="http://schemas.microsoft.com/office/drawing/2014/main" val="4051900551"/>
                    </a:ext>
                  </a:extLst>
                </a:gridCol>
              </a:tblGrid>
              <a:tr h="328932">
                <a:tc>
                  <a:txBody>
                    <a:bodyPr/>
                    <a:lstStyle/>
                    <a:p>
                      <a:pPr algn="r" fontAlgn="ctr"/>
                      <a:r>
                        <a:rPr lang="fi-FI" sz="1000" b="0" i="0" u="none" strike="noStrike">
                          <a:solidFill>
                            <a:srgbClr val="000000"/>
                          </a:solidFill>
                          <a:effectLst/>
                          <a:latin typeface="Calibri" panose="020F0502020204030204" pitchFamily="34" charset="0"/>
                        </a:rPr>
                        <a:t>1</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In the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goals" tab in "Goal setting", you can select together with the patient for each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its level of guidance. In Release 1, this is only available for “Medication adherence”.</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97182333"/>
                  </a:ext>
                </a:extLst>
              </a:tr>
              <a:tr h="731868">
                <a:tc>
                  <a:txBody>
                    <a:bodyPr/>
                    <a:lstStyle/>
                    <a:p>
                      <a:pPr algn="r" fontAlgn="ctr"/>
                      <a:r>
                        <a:rPr lang="fi-FI" sz="1000" b="0" i="0" u="none" strike="noStrike">
                          <a:solidFill>
                            <a:srgbClr val="000000"/>
                          </a:solidFill>
                          <a:effectLst/>
                          <a:latin typeface="Calibri" panose="020F0502020204030204" pitchFamily="34" charset="0"/>
                        </a:rPr>
                        <a:t>2</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You can view the patient's current status, i.e. how well the patient is doing in terms of outcomes. This is the same as the information depicted in the risk profile bar (at the top in the caregiver dashboard). You can use this information when determining the patient's level of guidance for a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41110598"/>
                  </a:ext>
                </a:extLst>
              </a:tr>
              <a:tr h="490264">
                <a:tc>
                  <a:txBody>
                    <a:bodyPr/>
                    <a:lstStyle/>
                    <a:p>
                      <a:pPr algn="r" fontAlgn="ctr"/>
                      <a:r>
                        <a:rPr lang="fi-FI" sz="1000" b="0" i="0" u="none" strike="noStrike">
                          <a:solidFill>
                            <a:srgbClr val="000000"/>
                          </a:solidFill>
                          <a:effectLst/>
                          <a:latin typeface="Calibri" panose="020F0502020204030204" pitchFamily="34" charset="0"/>
                        </a:rPr>
                        <a:t>3</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You can view how motivated the patient is to work on the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You can use this information when determining the patient's level of guidance for a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98677381"/>
                  </a:ext>
                </a:extLst>
              </a:tr>
              <a:tr h="2426250">
                <a:tc>
                  <a:txBody>
                    <a:bodyPr/>
                    <a:lstStyle/>
                    <a:p>
                      <a:pPr algn="r" fontAlgn="ctr"/>
                      <a:r>
                        <a:rPr lang="fi-FI" sz="1000" b="0" i="0" u="none" strike="noStrike">
                          <a:solidFill>
                            <a:srgbClr val="000000"/>
                          </a:solidFill>
                          <a:effectLst/>
                          <a:latin typeface="Calibri" panose="020F0502020204030204" pitchFamily="34" charset="0"/>
                        </a:rPr>
                        <a:t>4</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For each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the goal is to discuss and decide together with the patient in which level of guidance the patient will be. There are three levels of guidance: "start action", "monitored action", and "maintained behavior". You can change the level of guidance of a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by dragging the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to the desired level of guidance. If the patient doesn't want to work on a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you can drag that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to inactive. When the level of guidance for a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is changed in the caregiver dashboard, this change will be automatically applied in the patient mobile application. Note that not every level of guidance is available for each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For the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"Medication adherence", only "inactive", "monitored action" and "maintained </a:t>
                      </a:r>
                      <a:r>
                        <a:rPr lang="en-US" sz="1000" b="0" i="0" u="none" strike="noStrike" err="1">
                          <a:solidFill>
                            <a:srgbClr val="000000"/>
                          </a:solidFill>
                          <a:effectLst/>
                          <a:latin typeface="Calibri" panose="020F0502020204030204" pitchFamily="34" charset="0"/>
                        </a:rPr>
                        <a:t>behaviour</a:t>
                      </a:r>
                      <a:r>
                        <a:rPr lang="en-US" sz="1000" b="0" i="0" u="none" strike="noStrike">
                          <a:solidFill>
                            <a:srgbClr val="000000"/>
                          </a:solidFill>
                          <a:effectLst/>
                          <a:latin typeface="Calibri" panose="020F0502020204030204" pitchFamily="34" charset="0"/>
                        </a:rPr>
                        <a:t>" are possible. For the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 ”Start moving", "inactive", “start action”, "monitored action" and "maintained </a:t>
                      </a:r>
                      <a:r>
                        <a:rPr lang="en-US" sz="1000" b="0" i="0" u="none" strike="noStrike" err="1">
                          <a:solidFill>
                            <a:srgbClr val="000000"/>
                          </a:solidFill>
                          <a:effectLst/>
                          <a:latin typeface="Calibri" panose="020F0502020204030204" pitchFamily="34" charset="0"/>
                        </a:rPr>
                        <a:t>behaviour</a:t>
                      </a:r>
                      <a:r>
                        <a:rPr lang="en-US" sz="1000" b="0" i="0" u="none" strike="noStrike">
                          <a:solidFill>
                            <a:srgbClr val="000000"/>
                          </a:solidFill>
                          <a:effectLst/>
                          <a:latin typeface="Calibri" panose="020F0502020204030204" pitchFamily="34" charset="0"/>
                        </a:rPr>
                        <a:t>" are possible. At this moment, there is no application support yet for the </a:t>
                      </a:r>
                      <a:r>
                        <a:rPr lang="en-US" sz="1000" b="0" i="0" u="none" strike="noStrike" err="1">
                          <a:solidFill>
                            <a:srgbClr val="000000"/>
                          </a:solidFill>
                          <a:effectLst/>
                          <a:latin typeface="Calibri" panose="020F0502020204030204" pitchFamily="34" charset="0"/>
                        </a:rPr>
                        <a:t>behavioural</a:t>
                      </a:r>
                      <a:r>
                        <a:rPr lang="en-US" sz="1000" b="0" i="0" u="none" strike="noStrike">
                          <a:solidFill>
                            <a:srgbClr val="000000"/>
                          </a:solidFill>
                          <a:effectLst/>
                          <a:latin typeface="Calibri" panose="020F0502020204030204" pitchFamily="34" charset="0"/>
                        </a:rPr>
                        <a:t> goals "Healthy nutrition", "Smoke-free living" and "Stress relief", so these can only be in "inactive".</a:t>
                      </a:r>
                    </a:p>
                  </a:txBody>
                  <a:tcPr marL="5921" marR="5921" marT="59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23916156"/>
                  </a:ext>
                </a:extLst>
              </a:tr>
            </a:tbl>
          </a:graphicData>
        </a:graphic>
      </p:graphicFrame>
      <p:sp>
        <p:nvSpPr>
          <p:cNvPr id="8" name="Dodecagon 7">
            <a:extLst>
              <a:ext uri="{FF2B5EF4-FFF2-40B4-BE49-F238E27FC236}">
                <a16:creationId xmlns:a16="http://schemas.microsoft.com/office/drawing/2014/main" id="{E5F8BC63-D191-85A8-70F5-7ECBC85B03FE}"/>
              </a:ext>
            </a:extLst>
          </p:cNvPr>
          <p:cNvSpPr/>
          <p:nvPr/>
        </p:nvSpPr>
        <p:spPr>
          <a:xfrm>
            <a:off x="4911848" y="260633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9" name="Dodecagon 8">
            <a:extLst>
              <a:ext uri="{FF2B5EF4-FFF2-40B4-BE49-F238E27FC236}">
                <a16:creationId xmlns:a16="http://schemas.microsoft.com/office/drawing/2014/main" id="{199D8204-565F-F378-9220-954FEB2DE237}"/>
              </a:ext>
            </a:extLst>
          </p:cNvPr>
          <p:cNvSpPr/>
          <p:nvPr/>
        </p:nvSpPr>
        <p:spPr>
          <a:xfrm>
            <a:off x="6169148" y="26920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0" name="Dodecagon 9">
            <a:extLst>
              <a:ext uri="{FF2B5EF4-FFF2-40B4-BE49-F238E27FC236}">
                <a16:creationId xmlns:a16="http://schemas.microsoft.com/office/drawing/2014/main" id="{255A74B1-7739-9324-BEFC-67F8A5F38446}"/>
              </a:ext>
            </a:extLst>
          </p:cNvPr>
          <p:cNvSpPr/>
          <p:nvPr/>
        </p:nvSpPr>
        <p:spPr>
          <a:xfrm>
            <a:off x="6733079" y="269392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1" name="Dodecagon 10">
            <a:extLst>
              <a:ext uri="{FF2B5EF4-FFF2-40B4-BE49-F238E27FC236}">
                <a16:creationId xmlns:a16="http://schemas.microsoft.com/office/drawing/2014/main" id="{D65CECEE-88BF-608D-B89B-15B65834FFB9}"/>
              </a:ext>
            </a:extLst>
          </p:cNvPr>
          <p:cNvSpPr/>
          <p:nvPr/>
        </p:nvSpPr>
        <p:spPr>
          <a:xfrm>
            <a:off x="7451334" y="26920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Tree>
    <p:extLst>
      <p:ext uri="{BB962C8B-B14F-4D97-AF65-F5344CB8AC3E}">
        <p14:creationId xmlns:p14="http://schemas.microsoft.com/office/powerpoint/2010/main" val="13375619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9017A-FD3D-40F2-8093-F5A613E5BFDF}"/>
              </a:ext>
            </a:extLst>
          </p:cNvPr>
          <p:cNvSpPr>
            <a:spLocks noGrp="1"/>
          </p:cNvSpPr>
          <p:nvPr>
            <p:ph type="title"/>
          </p:nvPr>
        </p:nvSpPr>
        <p:spPr>
          <a:xfrm>
            <a:off x="1415882" y="38061"/>
            <a:ext cx="6510936" cy="640170"/>
          </a:xfrm>
        </p:spPr>
        <p:txBody>
          <a:bodyPr/>
          <a:lstStyle/>
          <a:p>
            <a:r>
              <a:rPr lang="en-US"/>
              <a:t>How to set the patient's outcome goals?</a:t>
            </a:r>
            <a:endParaRPr lang="fi-FI"/>
          </a:p>
        </p:txBody>
      </p:sp>
      <p:sp>
        <p:nvSpPr>
          <p:cNvPr id="4" name="Footer Placeholder 3">
            <a:extLst>
              <a:ext uri="{FF2B5EF4-FFF2-40B4-BE49-F238E27FC236}">
                <a16:creationId xmlns:a16="http://schemas.microsoft.com/office/drawing/2014/main" id="{7DCE6AAB-518C-480B-AE8F-6502C422C880}"/>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749EB10B-C93C-4D0B-822B-49C0D9407383}"/>
              </a:ext>
            </a:extLst>
          </p:cNvPr>
          <p:cNvSpPr>
            <a:spLocks noGrp="1"/>
          </p:cNvSpPr>
          <p:nvPr>
            <p:ph type="sldNum" sz="quarter" idx="12"/>
          </p:nvPr>
        </p:nvSpPr>
        <p:spPr/>
        <p:txBody>
          <a:bodyPr/>
          <a:lstStyle/>
          <a:p>
            <a:fld id="{68A62F1A-42BD-014A-88BF-D3A572E205BD}" type="slidenum">
              <a:rPr lang="en-GR" smtClean="0"/>
              <a:pPr/>
              <a:t>43</a:t>
            </a:fld>
            <a:endParaRPr lang="en-GR"/>
          </a:p>
        </p:txBody>
      </p:sp>
      <p:graphicFrame>
        <p:nvGraphicFramePr>
          <p:cNvPr id="7" name="Table 6">
            <a:extLst>
              <a:ext uri="{FF2B5EF4-FFF2-40B4-BE49-F238E27FC236}">
                <a16:creationId xmlns:a16="http://schemas.microsoft.com/office/drawing/2014/main" id="{42E93EE9-58E2-451A-908C-70899C991E27}"/>
              </a:ext>
            </a:extLst>
          </p:cNvPr>
          <p:cNvGraphicFramePr>
            <a:graphicFrameLocks noGrp="1"/>
          </p:cNvGraphicFramePr>
          <p:nvPr>
            <p:extLst>
              <p:ext uri="{D42A27DB-BD31-4B8C-83A1-F6EECF244321}">
                <p14:modId xmlns:p14="http://schemas.microsoft.com/office/powerpoint/2010/main" val="1163968215"/>
              </p:ext>
            </p:extLst>
          </p:nvPr>
        </p:nvGraphicFramePr>
        <p:xfrm>
          <a:off x="251225" y="883885"/>
          <a:ext cx="2885591" cy="3512501"/>
        </p:xfrm>
        <a:graphic>
          <a:graphicData uri="http://schemas.openxmlformats.org/drawingml/2006/table">
            <a:tbl>
              <a:tblPr/>
              <a:tblGrid>
                <a:gridCol w="117934">
                  <a:extLst>
                    <a:ext uri="{9D8B030D-6E8A-4147-A177-3AD203B41FA5}">
                      <a16:colId xmlns:a16="http://schemas.microsoft.com/office/drawing/2014/main" val="234039901"/>
                    </a:ext>
                  </a:extLst>
                </a:gridCol>
                <a:gridCol w="2767657">
                  <a:extLst>
                    <a:ext uri="{9D8B030D-6E8A-4147-A177-3AD203B41FA5}">
                      <a16:colId xmlns:a16="http://schemas.microsoft.com/office/drawing/2014/main" val="2644935291"/>
                    </a:ext>
                  </a:extLst>
                </a:gridCol>
              </a:tblGrid>
              <a:tr h="976919">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the "Outcome goals" tab in "Goal setting", you can select the outcome goals for the patient. In contrast to the behavioural goals, here direct measured outcomes are given.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48002635"/>
                  </a:ext>
                </a:extLst>
              </a:tr>
              <a:tr h="783004">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how well the patient is doing for each outcome goal. This is directly linked to the patient's current parameter values.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37898625"/>
                  </a:ext>
                </a:extLst>
              </a:tr>
              <a:tr h="1752578">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select for each outcome goal if you think it is an outcome goal that the patient should work on. The outcome goals are automatically updated by the system based on the patient's reported parameter values. However, if desired, you can adjust this. Be aware that very time that the patient or the case nurse reports a parameter that is associated to an outcome goal, the outcome goal is updated.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99972093"/>
                  </a:ext>
                </a:extLst>
              </a:tr>
            </a:tbl>
          </a:graphicData>
        </a:graphic>
      </p:graphicFrame>
      <p:sp>
        <p:nvSpPr>
          <p:cNvPr id="9" name="Dodecagon 8">
            <a:extLst>
              <a:ext uri="{FF2B5EF4-FFF2-40B4-BE49-F238E27FC236}">
                <a16:creationId xmlns:a16="http://schemas.microsoft.com/office/drawing/2014/main" id="{FA5F1936-F8B2-8867-DE18-7FB19A08F6A4}"/>
              </a:ext>
            </a:extLst>
          </p:cNvPr>
          <p:cNvSpPr/>
          <p:nvPr/>
        </p:nvSpPr>
        <p:spPr>
          <a:xfrm>
            <a:off x="4818372" y="204245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0" name="Dodecagon 9">
            <a:extLst>
              <a:ext uri="{FF2B5EF4-FFF2-40B4-BE49-F238E27FC236}">
                <a16:creationId xmlns:a16="http://schemas.microsoft.com/office/drawing/2014/main" id="{0883ABDC-7E36-650F-92CB-48CFB40D41DD}"/>
              </a:ext>
            </a:extLst>
          </p:cNvPr>
          <p:cNvSpPr/>
          <p:nvPr/>
        </p:nvSpPr>
        <p:spPr>
          <a:xfrm>
            <a:off x="5538262" y="23145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1" name="Dodecagon 10">
            <a:extLst>
              <a:ext uri="{FF2B5EF4-FFF2-40B4-BE49-F238E27FC236}">
                <a16:creationId xmlns:a16="http://schemas.microsoft.com/office/drawing/2014/main" id="{153E5ABB-E5AA-8460-BA3E-410F8D49D661}"/>
              </a:ext>
            </a:extLst>
          </p:cNvPr>
          <p:cNvSpPr/>
          <p:nvPr/>
        </p:nvSpPr>
        <p:spPr>
          <a:xfrm>
            <a:off x="6130444" y="23145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3" name="Dodecagon 12">
            <a:extLst>
              <a:ext uri="{FF2B5EF4-FFF2-40B4-BE49-F238E27FC236}">
                <a16:creationId xmlns:a16="http://schemas.microsoft.com/office/drawing/2014/main" id="{2F4E071B-C76F-2173-1DB8-7524AA045F34}"/>
              </a:ext>
            </a:extLst>
          </p:cNvPr>
          <p:cNvSpPr/>
          <p:nvPr/>
        </p:nvSpPr>
        <p:spPr>
          <a:xfrm>
            <a:off x="7378152" y="282731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grpSp>
        <p:nvGrpSpPr>
          <p:cNvPr id="14" name="Group 13">
            <a:extLst>
              <a:ext uri="{FF2B5EF4-FFF2-40B4-BE49-F238E27FC236}">
                <a16:creationId xmlns:a16="http://schemas.microsoft.com/office/drawing/2014/main" id="{BC2D50D6-83BC-4790-8D07-538E5AD9DA4F}"/>
              </a:ext>
            </a:extLst>
          </p:cNvPr>
          <p:cNvGrpSpPr/>
          <p:nvPr/>
        </p:nvGrpSpPr>
        <p:grpSpPr>
          <a:xfrm>
            <a:off x="3233715" y="1238092"/>
            <a:ext cx="5773125" cy="2689345"/>
            <a:chOff x="3233715" y="1238092"/>
            <a:chExt cx="5773125" cy="2689345"/>
          </a:xfrm>
        </p:grpSpPr>
        <p:pic>
          <p:nvPicPr>
            <p:cNvPr id="17" name="Picture 16">
              <a:extLst>
                <a:ext uri="{FF2B5EF4-FFF2-40B4-BE49-F238E27FC236}">
                  <a16:creationId xmlns:a16="http://schemas.microsoft.com/office/drawing/2014/main" id="{4EB56EFA-82A0-7869-E1CC-A8C5EC2533FE}"/>
                </a:ext>
              </a:extLst>
            </p:cNvPr>
            <p:cNvPicPr>
              <a:picLocks noChangeAspect="1"/>
            </p:cNvPicPr>
            <p:nvPr/>
          </p:nvPicPr>
          <p:blipFill>
            <a:blip r:embed="rId2"/>
            <a:stretch>
              <a:fillRect/>
            </a:stretch>
          </p:blipFill>
          <p:spPr>
            <a:xfrm>
              <a:off x="3233715" y="1238092"/>
              <a:ext cx="5773125" cy="2689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CD910A65-7714-D014-DB7B-048FF639EC10}"/>
                </a:ext>
              </a:extLst>
            </p:cNvPr>
            <p:cNvPicPr>
              <a:picLocks noChangeAspect="1"/>
            </p:cNvPicPr>
            <p:nvPr/>
          </p:nvPicPr>
          <p:blipFill>
            <a:blip r:embed="rId3"/>
            <a:stretch>
              <a:fillRect/>
            </a:stretch>
          </p:blipFill>
          <p:spPr>
            <a:xfrm>
              <a:off x="6589980" y="2400300"/>
              <a:ext cx="479955" cy="1120295"/>
            </a:xfrm>
            <a:prstGeom prst="rect">
              <a:avLst/>
            </a:prstGeom>
          </p:spPr>
        </p:pic>
      </p:grpSp>
    </p:spTree>
    <p:extLst>
      <p:ext uri="{BB962C8B-B14F-4D97-AF65-F5344CB8AC3E}">
        <p14:creationId xmlns:p14="http://schemas.microsoft.com/office/powerpoint/2010/main" val="739048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FB2C07-FD84-5637-A859-BFFC5D1AC520}"/>
              </a:ext>
            </a:extLst>
          </p:cNvPr>
          <p:cNvGrpSpPr/>
          <p:nvPr/>
        </p:nvGrpSpPr>
        <p:grpSpPr>
          <a:xfrm>
            <a:off x="3855719" y="1413915"/>
            <a:ext cx="5200889" cy="2718196"/>
            <a:chOff x="3855719" y="1413915"/>
            <a:chExt cx="5200889" cy="2718196"/>
          </a:xfrm>
        </p:grpSpPr>
        <p:pic>
          <p:nvPicPr>
            <p:cNvPr id="2" name="Picture 1">
              <a:extLst>
                <a:ext uri="{FF2B5EF4-FFF2-40B4-BE49-F238E27FC236}">
                  <a16:creationId xmlns:a16="http://schemas.microsoft.com/office/drawing/2014/main" id="{B1CF8E36-03FC-7A27-22ED-C715C5AC70C4}"/>
                </a:ext>
              </a:extLst>
            </p:cNvPr>
            <p:cNvPicPr>
              <a:picLocks noChangeAspect="1"/>
            </p:cNvPicPr>
            <p:nvPr/>
          </p:nvPicPr>
          <p:blipFill>
            <a:blip r:embed="rId2"/>
            <a:stretch>
              <a:fillRect/>
            </a:stretch>
          </p:blipFill>
          <p:spPr>
            <a:xfrm>
              <a:off x="3855719" y="1413915"/>
              <a:ext cx="5200889" cy="271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854CF15-EE1F-D0BC-1C29-5AD49DC6189B}"/>
                </a:ext>
              </a:extLst>
            </p:cNvPr>
            <p:cNvPicPr>
              <a:picLocks noChangeAspect="1"/>
            </p:cNvPicPr>
            <p:nvPr/>
          </p:nvPicPr>
          <p:blipFill>
            <a:blip r:embed="rId3"/>
            <a:stretch>
              <a:fillRect/>
            </a:stretch>
          </p:blipFill>
          <p:spPr>
            <a:xfrm>
              <a:off x="6766560" y="2571749"/>
              <a:ext cx="393447" cy="1120295"/>
            </a:xfrm>
            <a:prstGeom prst="rect">
              <a:avLst/>
            </a:prstGeom>
          </p:spPr>
        </p:pic>
      </p:grpSp>
      <p:sp>
        <p:nvSpPr>
          <p:cNvPr id="4" name="Footer Placeholder 3">
            <a:extLst>
              <a:ext uri="{FF2B5EF4-FFF2-40B4-BE49-F238E27FC236}">
                <a16:creationId xmlns:a16="http://schemas.microsoft.com/office/drawing/2014/main" id="{3B4E7B57-3B47-4883-9CFE-E4070EF9B91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683F4AC4-F31D-48CE-AF72-3B7B80C342CC}"/>
              </a:ext>
            </a:extLst>
          </p:cNvPr>
          <p:cNvSpPr>
            <a:spLocks noGrp="1"/>
          </p:cNvSpPr>
          <p:nvPr>
            <p:ph type="sldNum" sz="quarter" idx="12"/>
          </p:nvPr>
        </p:nvSpPr>
        <p:spPr/>
        <p:txBody>
          <a:bodyPr/>
          <a:lstStyle/>
          <a:p>
            <a:fld id="{68A62F1A-42BD-014A-88BF-D3A572E205BD}" type="slidenum">
              <a:rPr lang="en-GR" smtClean="0"/>
              <a:pPr/>
              <a:t>44</a:t>
            </a:fld>
            <a:endParaRPr lang="en-GR"/>
          </a:p>
        </p:txBody>
      </p:sp>
      <p:sp>
        <p:nvSpPr>
          <p:cNvPr id="6" name="Title 1">
            <a:extLst>
              <a:ext uri="{FF2B5EF4-FFF2-40B4-BE49-F238E27FC236}">
                <a16:creationId xmlns:a16="http://schemas.microsoft.com/office/drawing/2014/main" id="{26EDD6D8-6A93-49E3-A1A4-898F256D7A44}"/>
              </a:ext>
            </a:extLst>
          </p:cNvPr>
          <p:cNvSpPr>
            <a:spLocks noGrp="1"/>
          </p:cNvSpPr>
          <p:nvPr>
            <p:ph type="title"/>
          </p:nvPr>
        </p:nvSpPr>
        <p:spPr>
          <a:xfrm>
            <a:off x="1488550" y="0"/>
            <a:ext cx="6250544" cy="678230"/>
          </a:xfrm>
        </p:spPr>
        <p:txBody>
          <a:bodyPr/>
          <a:lstStyle/>
          <a:p>
            <a:r>
              <a:rPr lang="en-US"/>
              <a:t>How to set the patient's outcome goals?</a:t>
            </a:r>
            <a:endParaRPr lang="fi-FI"/>
          </a:p>
        </p:txBody>
      </p:sp>
      <p:graphicFrame>
        <p:nvGraphicFramePr>
          <p:cNvPr id="8" name="Table 7">
            <a:extLst>
              <a:ext uri="{FF2B5EF4-FFF2-40B4-BE49-F238E27FC236}">
                <a16:creationId xmlns:a16="http://schemas.microsoft.com/office/drawing/2014/main" id="{528DCE07-8DBE-4714-8D25-DE58FBE317F7}"/>
              </a:ext>
            </a:extLst>
          </p:cNvPr>
          <p:cNvGraphicFramePr>
            <a:graphicFrameLocks noGrp="1"/>
          </p:cNvGraphicFramePr>
          <p:nvPr>
            <p:extLst>
              <p:ext uri="{D42A27DB-BD31-4B8C-83A1-F6EECF244321}">
                <p14:modId xmlns:p14="http://schemas.microsoft.com/office/powerpoint/2010/main" val="214062221"/>
              </p:ext>
            </p:extLst>
          </p:nvPr>
        </p:nvGraphicFramePr>
        <p:xfrm>
          <a:off x="202778" y="1078919"/>
          <a:ext cx="3557767" cy="2131470"/>
        </p:xfrm>
        <a:graphic>
          <a:graphicData uri="http://schemas.openxmlformats.org/drawingml/2006/table">
            <a:tbl>
              <a:tblPr/>
              <a:tblGrid>
                <a:gridCol w="178376">
                  <a:extLst>
                    <a:ext uri="{9D8B030D-6E8A-4147-A177-3AD203B41FA5}">
                      <a16:colId xmlns:a16="http://schemas.microsoft.com/office/drawing/2014/main" val="2980911556"/>
                    </a:ext>
                  </a:extLst>
                </a:gridCol>
                <a:gridCol w="3379391">
                  <a:extLst>
                    <a:ext uri="{9D8B030D-6E8A-4147-A177-3AD203B41FA5}">
                      <a16:colId xmlns:a16="http://schemas.microsoft.com/office/drawing/2014/main" val="3884649903"/>
                    </a:ext>
                  </a:extLst>
                </a:gridCol>
              </a:tblGrid>
              <a:tr h="1700368">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together with the patient, set a target weight. When you add a target weight and the patient’s current BMI is more than 25 kg/m^2, the recommended target weight is set automatically to a 5 percent weight reduction. If the patient's BMI is already 25 kg/m^2 or lower, it is recommended to maintain the same weight. If desired, you can adjust the recommended target weight.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68478269"/>
                  </a:ext>
                </a:extLst>
              </a:tr>
              <a:tr h="431102">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together with the patient, remove the target weight.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4906432"/>
                  </a:ext>
                </a:extLst>
              </a:tr>
            </a:tbl>
          </a:graphicData>
        </a:graphic>
      </p:graphicFrame>
      <p:sp>
        <p:nvSpPr>
          <p:cNvPr id="10" name="Dodecagon 9">
            <a:extLst>
              <a:ext uri="{FF2B5EF4-FFF2-40B4-BE49-F238E27FC236}">
                <a16:creationId xmlns:a16="http://schemas.microsoft.com/office/drawing/2014/main" id="{9DFB06BA-5C9C-19B6-26DE-BEAC9D1A79B7}"/>
              </a:ext>
            </a:extLst>
          </p:cNvPr>
          <p:cNvSpPr/>
          <p:nvPr/>
        </p:nvSpPr>
        <p:spPr>
          <a:xfrm>
            <a:off x="8446988" y="313189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9" name="Dodecagon 8">
            <a:extLst>
              <a:ext uri="{FF2B5EF4-FFF2-40B4-BE49-F238E27FC236}">
                <a16:creationId xmlns:a16="http://schemas.microsoft.com/office/drawing/2014/main" id="{305DB1F9-9B69-9346-F402-5558C78CD74E}"/>
              </a:ext>
            </a:extLst>
          </p:cNvPr>
          <p:cNvSpPr/>
          <p:nvPr/>
        </p:nvSpPr>
        <p:spPr>
          <a:xfrm>
            <a:off x="7277866" y="313189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Tree>
    <p:extLst>
      <p:ext uri="{BB962C8B-B14F-4D97-AF65-F5344CB8AC3E}">
        <p14:creationId xmlns:p14="http://schemas.microsoft.com/office/powerpoint/2010/main" val="3316639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dirty="0"/>
              <a:t>Case nurse manual caregiver dashboard - education module</a:t>
            </a:r>
            <a:endParaRPr lang="fi-FI" dirty="0"/>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3896276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E1105B-610C-1B7E-A7BA-91A8571D7A47}"/>
              </a:ext>
            </a:extLst>
          </p:cNvPr>
          <p:cNvPicPr>
            <a:picLocks noChangeAspect="1"/>
          </p:cNvPicPr>
          <p:nvPr/>
        </p:nvPicPr>
        <p:blipFill>
          <a:blip r:embed="rId2"/>
          <a:stretch>
            <a:fillRect/>
          </a:stretch>
        </p:blipFill>
        <p:spPr>
          <a:xfrm>
            <a:off x="4539166" y="1456608"/>
            <a:ext cx="4052430" cy="1988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C4C2FB2-3F26-3B2A-A803-2FCE7EC2E1B6}"/>
              </a:ext>
            </a:extLst>
          </p:cNvPr>
          <p:cNvPicPr>
            <a:picLocks noChangeAspect="1"/>
          </p:cNvPicPr>
          <p:nvPr/>
        </p:nvPicPr>
        <p:blipFill>
          <a:blip r:embed="rId3"/>
          <a:stretch>
            <a:fillRect/>
          </a:stretch>
        </p:blipFill>
        <p:spPr>
          <a:xfrm>
            <a:off x="4535016" y="1415715"/>
            <a:ext cx="4056580" cy="2070180"/>
          </a:xfrm>
          <a:prstGeom prst="rect">
            <a:avLst/>
          </a:prstGeom>
        </p:spPr>
      </p:pic>
      <p:sp>
        <p:nvSpPr>
          <p:cNvPr id="2" name="Title 1">
            <a:extLst>
              <a:ext uri="{FF2B5EF4-FFF2-40B4-BE49-F238E27FC236}">
                <a16:creationId xmlns:a16="http://schemas.microsoft.com/office/drawing/2014/main" id="{3A120784-3A12-4BBC-BB7E-BF5F729F9F62}"/>
              </a:ext>
            </a:extLst>
          </p:cNvPr>
          <p:cNvSpPr>
            <a:spLocks noGrp="1"/>
          </p:cNvSpPr>
          <p:nvPr>
            <p:ph type="title"/>
          </p:nvPr>
        </p:nvSpPr>
        <p:spPr>
          <a:xfrm>
            <a:off x="728980" y="101817"/>
            <a:ext cx="7886700" cy="869005"/>
          </a:xfrm>
        </p:spPr>
        <p:txBody>
          <a:bodyPr>
            <a:normAutofit fontScale="90000"/>
          </a:bodyPr>
          <a:lstStyle/>
          <a:p>
            <a:r>
              <a:rPr lang="en-US"/>
              <a:t>How to follow up on the patient's disease-related knowledge?</a:t>
            </a:r>
            <a:br>
              <a:rPr lang="fi-FI"/>
            </a:br>
            <a:endParaRPr lang="fi-FI"/>
          </a:p>
        </p:txBody>
      </p:sp>
      <p:sp>
        <p:nvSpPr>
          <p:cNvPr id="4" name="Footer Placeholder 3">
            <a:extLst>
              <a:ext uri="{FF2B5EF4-FFF2-40B4-BE49-F238E27FC236}">
                <a16:creationId xmlns:a16="http://schemas.microsoft.com/office/drawing/2014/main" id="{0F074C3E-2609-48A5-BAFC-8E4C264A9B5B}"/>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C059E677-4A3E-438C-9180-975D7BBC3A9E}"/>
              </a:ext>
            </a:extLst>
          </p:cNvPr>
          <p:cNvSpPr>
            <a:spLocks noGrp="1"/>
          </p:cNvSpPr>
          <p:nvPr>
            <p:ph type="sldNum" sz="quarter" idx="12"/>
          </p:nvPr>
        </p:nvSpPr>
        <p:spPr/>
        <p:txBody>
          <a:bodyPr/>
          <a:lstStyle/>
          <a:p>
            <a:fld id="{68A62F1A-42BD-014A-88BF-D3A572E205BD}" type="slidenum">
              <a:rPr lang="en-GR" smtClean="0"/>
              <a:pPr/>
              <a:t>46</a:t>
            </a:fld>
            <a:endParaRPr lang="en-GR"/>
          </a:p>
        </p:txBody>
      </p:sp>
      <p:pic>
        <p:nvPicPr>
          <p:cNvPr id="24" name="Content Placeholder 23">
            <a:extLst>
              <a:ext uri="{FF2B5EF4-FFF2-40B4-BE49-F238E27FC236}">
                <a16:creationId xmlns:a16="http://schemas.microsoft.com/office/drawing/2014/main" id="{7459E735-42ED-42FB-A113-75BC9D6F20F3}"/>
              </a:ext>
            </a:extLst>
          </p:cNvPr>
          <p:cNvPicPr>
            <a:picLocks noGrp="1" noChangeAspect="1"/>
          </p:cNvPicPr>
          <p:nvPr>
            <p:ph idx="1"/>
          </p:nvPr>
        </p:nvPicPr>
        <p:blipFill>
          <a:blip r:embed="rId4"/>
          <a:stretch>
            <a:fillRect/>
          </a:stretch>
        </p:blipFill>
        <p:spPr>
          <a:xfrm>
            <a:off x="180451" y="892724"/>
            <a:ext cx="4261390" cy="3679823"/>
          </a:xfrm>
        </p:spPr>
      </p:pic>
      <p:grpSp>
        <p:nvGrpSpPr>
          <p:cNvPr id="7" name="Group 6">
            <a:extLst>
              <a:ext uri="{FF2B5EF4-FFF2-40B4-BE49-F238E27FC236}">
                <a16:creationId xmlns:a16="http://schemas.microsoft.com/office/drawing/2014/main" id="{2F446634-A559-1E90-31FD-A4390A55D487}"/>
              </a:ext>
            </a:extLst>
          </p:cNvPr>
          <p:cNvGrpSpPr/>
          <p:nvPr/>
        </p:nvGrpSpPr>
        <p:grpSpPr>
          <a:xfrm>
            <a:off x="4774408" y="1865312"/>
            <a:ext cx="314325" cy="215444"/>
            <a:chOff x="7581899" y="1636710"/>
            <a:chExt cx="314325" cy="215444"/>
          </a:xfrm>
        </p:grpSpPr>
        <p:sp>
          <p:nvSpPr>
            <p:cNvPr id="8" name="Dodecagon 7">
              <a:extLst>
                <a:ext uri="{FF2B5EF4-FFF2-40B4-BE49-F238E27FC236}">
                  <a16:creationId xmlns:a16="http://schemas.microsoft.com/office/drawing/2014/main" id="{DC64A532-F005-125C-1687-94932B70E16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119B55A8-06C0-91C4-BE60-37B583F2852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8" name="Group 17">
            <a:extLst>
              <a:ext uri="{FF2B5EF4-FFF2-40B4-BE49-F238E27FC236}">
                <a16:creationId xmlns:a16="http://schemas.microsoft.com/office/drawing/2014/main" id="{D3E52CA8-56DF-E04E-606C-E89FCDFC5BB7}"/>
              </a:ext>
            </a:extLst>
          </p:cNvPr>
          <p:cNvGrpSpPr/>
          <p:nvPr/>
        </p:nvGrpSpPr>
        <p:grpSpPr>
          <a:xfrm>
            <a:off x="5431633" y="2057662"/>
            <a:ext cx="314325" cy="215444"/>
            <a:chOff x="7581899" y="1636710"/>
            <a:chExt cx="314325" cy="215444"/>
          </a:xfrm>
        </p:grpSpPr>
        <p:sp>
          <p:nvSpPr>
            <p:cNvPr id="19" name="Dodecagon 18">
              <a:extLst>
                <a:ext uri="{FF2B5EF4-FFF2-40B4-BE49-F238E27FC236}">
                  <a16:creationId xmlns:a16="http://schemas.microsoft.com/office/drawing/2014/main" id="{2B9C8A69-4D7D-A0E6-26AB-FB3B0BB2F2E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82BED825-913B-BEAA-9406-428CECAEBBE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1" name="Group 20">
            <a:extLst>
              <a:ext uri="{FF2B5EF4-FFF2-40B4-BE49-F238E27FC236}">
                <a16:creationId xmlns:a16="http://schemas.microsoft.com/office/drawing/2014/main" id="{9580ADEB-E381-57FA-85EB-51AB5429DB49}"/>
              </a:ext>
            </a:extLst>
          </p:cNvPr>
          <p:cNvGrpSpPr/>
          <p:nvPr/>
        </p:nvGrpSpPr>
        <p:grpSpPr>
          <a:xfrm>
            <a:off x="5450011" y="2532453"/>
            <a:ext cx="314325" cy="215444"/>
            <a:chOff x="7581899" y="1636710"/>
            <a:chExt cx="314325" cy="215444"/>
          </a:xfrm>
        </p:grpSpPr>
        <p:sp>
          <p:nvSpPr>
            <p:cNvPr id="22" name="Dodecagon 21">
              <a:extLst>
                <a:ext uri="{FF2B5EF4-FFF2-40B4-BE49-F238E27FC236}">
                  <a16:creationId xmlns:a16="http://schemas.microsoft.com/office/drawing/2014/main" id="{61EF84F3-D5F4-3BE5-9EDD-57A4DF61377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D7A7FC66-3F58-DF54-9A0D-25A42D8E5D5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5" name="Group 24">
            <a:extLst>
              <a:ext uri="{FF2B5EF4-FFF2-40B4-BE49-F238E27FC236}">
                <a16:creationId xmlns:a16="http://schemas.microsoft.com/office/drawing/2014/main" id="{CC8599EA-78AA-1B0E-234A-630BCA13BDD5}"/>
              </a:ext>
            </a:extLst>
          </p:cNvPr>
          <p:cNvGrpSpPr/>
          <p:nvPr/>
        </p:nvGrpSpPr>
        <p:grpSpPr>
          <a:xfrm>
            <a:off x="5839133" y="1917494"/>
            <a:ext cx="314325" cy="215444"/>
            <a:chOff x="7581899" y="1636710"/>
            <a:chExt cx="314325" cy="215444"/>
          </a:xfrm>
        </p:grpSpPr>
        <p:sp>
          <p:nvSpPr>
            <p:cNvPr id="26" name="Dodecagon 25">
              <a:extLst>
                <a:ext uri="{FF2B5EF4-FFF2-40B4-BE49-F238E27FC236}">
                  <a16:creationId xmlns:a16="http://schemas.microsoft.com/office/drawing/2014/main" id="{ADADE0C8-9893-FF52-5390-6B167EECAC3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EE608BEE-0576-0D28-795A-227945336DE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8" name="Group 27">
            <a:extLst>
              <a:ext uri="{FF2B5EF4-FFF2-40B4-BE49-F238E27FC236}">
                <a16:creationId xmlns:a16="http://schemas.microsoft.com/office/drawing/2014/main" id="{76E77795-D8D2-0664-A1C7-330E52CB2A21}"/>
              </a:ext>
            </a:extLst>
          </p:cNvPr>
          <p:cNvGrpSpPr/>
          <p:nvPr/>
        </p:nvGrpSpPr>
        <p:grpSpPr>
          <a:xfrm>
            <a:off x="7316354" y="1890965"/>
            <a:ext cx="314325" cy="215444"/>
            <a:chOff x="7581899" y="1636710"/>
            <a:chExt cx="314325" cy="215444"/>
          </a:xfrm>
        </p:grpSpPr>
        <p:sp>
          <p:nvSpPr>
            <p:cNvPr id="29" name="Dodecagon 28">
              <a:extLst>
                <a:ext uri="{FF2B5EF4-FFF2-40B4-BE49-F238E27FC236}">
                  <a16:creationId xmlns:a16="http://schemas.microsoft.com/office/drawing/2014/main" id="{55E297EE-0237-529D-B5C4-E834F037A1A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DE93858E-38AB-56E8-79DC-91DBD43FC8A1}"/>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31" name="Group 30">
            <a:extLst>
              <a:ext uri="{FF2B5EF4-FFF2-40B4-BE49-F238E27FC236}">
                <a16:creationId xmlns:a16="http://schemas.microsoft.com/office/drawing/2014/main" id="{74107E25-E372-659A-7D55-04DC1C72CD94}"/>
              </a:ext>
            </a:extLst>
          </p:cNvPr>
          <p:cNvGrpSpPr/>
          <p:nvPr/>
        </p:nvGrpSpPr>
        <p:grpSpPr>
          <a:xfrm>
            <a:off x="6367153" y="2273352"/>
            <a:ext cx="314325" cy="215444"/>
            <a:chOff x="7581899" y="1636710"/>
            <a:chExt cx="314325" cy="215444"/>
          </a:xfrm>
        </p:grpSpPr>
        <p:sp>
          <p:nvSpPr>
            <p:cNvPr id="32" name="Dodecagon 31">
              <a:extLst>
                <a:ext uri="{FF2B5EF4-FFF2-40B4-BE49-F238E27FC236}">
                  <a16:creationId xmlns:a16="http://schemas.microsoft.com/office/drawing/2014/main" id="{3CEBE380-7363-9B82-0556-F69B427CADC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3" name="TextBox 32">
              <a:extLst>
                <a:ext uri="{FF2B5EF4-FFF2-40B4-BE49-F238E27FC236}">
                  <a16:creationId xmlns:a16="http://schemas.microsoft.com/office/drawing/2014/main" id="{506808DA-6887-05EA-B9A6-6EB13FAD4CE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3" name="TextBox 2">
            <a:extLst>
              <a:ext uri="{FF2B5EF4-FFF2-40B4-BE49-F238E27FC236}">
                <a16:creationId xmlns:a16="http://schemas.microsoft.com/office/drawing/2014/main" id="{6B8D64E7-6588-4B59-83B9-E162D2EB82C7}"/>
              </a:ext>
            </a:extLst>
          </p:cNvPr>
          <p:cNvSpPr txBox="1"/>
          <p:nvPr/>
        </p:nvSpPr>
        <p:spPr>
          <a:xfrm>
            <a:off x="348995" y="2179335"/>
            <a:ext cx="4056581" cy="784830"/>
          </a:xfrm>
          <a:prstGeom prst="rect">
            <a:avLst/>
          </a:prstGeom>
          <a:solidFill>
            <a:schemeClr val="bg1"/>
          </a:solidFill>
        </p:spPr>
        <p:txBody>
          <a:bodyPr wrap="square" lIns="0" rtlCol="0">
            <a:spAutoFit/>
          </a:bodyPr>
          <a:lstStyle/>
          <a:p>
            <a:r>
              <a:rPr lang="en-BE" sz="900"/>
              <a:t>There is an overview of how well the patient’s knowledge is for different categories. The categories are respectively: stress relief, medication adherence, healthy nutrition, smoke-free living, my heart, start moving, and health parameters. The percentage indicates how well the patient scored on this category in his/her current knowle</a:t>
            </a:r>
            <a:r>
              <a:rPr lang="en-GB" sz="900"/>
              <a:t>d</a:t>
            </a:r>
            <a:r>
              <a:rPr lang="en-BE" sz="900"/>
              <a:t>ge level.</a:t>
            </a:r>
          </a:p>
        </p:txBody>
      </p:sp>
      <p:sp>
        <p:nvSpPr>
          <p:cNvPr id="10" name="TextBox 9">
            <a:extLst>
              <a:ext uri="{FF2B5EF4-FFF2-40B4-BE49-F238E27FC236}">
                <a16:creationId xmlns:a16="http://schemas.microsoft.com/office/drawing/2014/main" id="{8D1A6F5F-52C6-4869-0167-0A1329745F4F}"/>
              </a:ext>
            </a:extLst>
          </p:cNvPr>
          <p:cNvSpPr txBox="1"/>
          <p:nvPr/>
        </p:nvSpPr>
        <p:spPr>
          <a:xfrm>
            <a:off x="348995" y="3744107"/>
            <a:ext cx="4056581" cy="784830"/>
          </a:xfrm>
          <a:prstGeom prst="rect">
            <a:avLst/>
          </a:prstGeom>
          <a:solidFill>
            <a:schemeClr val="bg1"/>
          </a:solidFill>
        </p:spPr>
        <p:txBody>
          <a:bodyPr wrap="square" lIns="0" rtlCol="0">
            <a:spAutoFit/>
          </a:bodyPr>
          <a:lstStyle/>
          <a:p>
            <a:r>
              <a:rPr lang="nl-BE" sz="900"/>
              <a:t>The graph depicts the evolution of the patient’s score on the knowledge challenge over time. The different colors indicate the patient’s knowledge level at that moment. The stars in the bar depict the patient’s score on the knowledge challenge. In the upper right corner, you can adjust the time period shown in the chart.</a:t>
            </a:r>
          </a:p>
          <a:p>
            <a:endParaRPr lang="en-BE" sz="900"/>
          </a:p>
        </p:txBody>
      </p:sp>
    </p:spTree>
    <p:extLst>
      <p:ext uri="{BB962C8B-B14F-4D97-AF65-F5344CB8AC3E}">
        <p14:creationId xmlns:p14="http://schemas.microsoft.com/office/powerpoint/2010/main" val="155979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3BCC05-5981-F90D-40EB-52FA278B9176}"/>
              </a:ext>
            </a:extLst>
          </p:cNvPr>
          <p:cNvPicPr>
            <a:picLocks noChangeAspect="1"/>
          </p:cNvPicPr>
          <p:nvPr/>
        </p:nvPicPr>
        <p:blipFill>
          <a:blip r:embed="rId2"/>
          <a:stretch>
            <a:fillRect/>
          </a:stretch>
        </p:blipFill>
        <p:spPr>
          <a:xfrm>
            <a:off x="4299647" y="1501065"/>
            <a:ext cx="4323664" cy="2166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0A78828-B113-CBF4-E911-23632C10CEFC}"/>
              </a:ext>
            </a:extLst>
          </p:cNvPr>
          <p:cNvPicPr>
            <a:picLocks noChangeAspect="1"/>
          </p:cNvPicPr>
          <p:nvPr/>
        </p:nvPicPr>
        <p:blipFill>
          <a:blip r:embed="rId3"/>
          <a:stretch>
            <a:fillRect/>
          </a:stretch>
        </p:blipFill>
        <p:spPr>
          <a:xfrm>
            <a:off x="4289815" y="1461736"/>
            <a:ext cx="4323664" cy="2245200"/>
          </a:xfrm>
          <a:prstGeom prst="rect">
            <a:avLst/>
          </a:prstGeom>
        </p:spPr>
      </p:pic>
      <p:sp>
        <p:nvSpPr>
          <p:cNvPr id="2" name="Title 1">
            <a:extLst>
              <a:ext uri="{FF2B5EF4-FFF2-40B4-BE49-F238E27FC236}">
                <a16:creationId xmlns:a16="http://schemas.microsoft.com/office/drawing/2014/main" id="{03ACFB5C-73C7-44C1-95C1-4BD907B090CD}"/>
              </a:ext>
            </a:extLst>
          </p:cNvPr>
          <p:cNvSpPr>
            <a:spLocks noGrp="1"/>
          </p:cNvSpPr>
          <p:nvPr>
            <p:ph type="title"/>
          </p:nvPr>
        </p:nvSpPr>
        <p:spPr>
          <a:xfrm>
            <a:off x="223520" y="65123"/>
            <a:ext cx="8644907" cy="869005"/>
          </a:xfrm>
        </p:spPr>
        <p:txBody>
          <a:bodyPr/>
          <a:lstStyle/>
          <a:p>
            <a:r>
              <a:rPr lang="en-US"/>
              <a:t>How to follow up on the personalized educational material sent to the patient?</a:t>
            </a:r>
            <a:endParaRPr lang="fi-FI"/>
          </a:p>
        </p:txBody>
      </p:sp>
      <p:sp>
        <p:nvSpPr>
          <p:cNvPr id="4" name="Footer Placeholder 3">
            <a:extLst>
              <a:ext uri="{FF2B5EF4-FFF2-40B4-BE49-F238E27FC236}">
                <a16:creationId xmlns:a16="http://schemas.microsoft.com/office/drawing/2014/main" id="{1EA2F821-FA5B-4024-8E16-6553EE261F30}"/>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C3283C01-C011-43F4-B48C-2761D1A9909C}"/>
              </a:ext>
            </a:extLst>
          </p:cNvPr>
          <p:cNvSpPr>
            <a:spLocks noGrp="1"/>
          </p:cNvSpPr>
          <p:nvPr>
            <p:ph type="sldNum" sz="quarter" idx="12"/>
          </p:nvPr>
        </p:nvSpPr>
        <p:spPr/>
        <p:txBody>
          <a:bodyPr/>
          <a:lstStyle/>
          <a:p>
            <a:fld id="{68A62F1A-42BD-014A-88BF-D3A572E205BD}" type="slidenum">
              <a:rPr lang="en-GR" smtClean="0"/>
              <a:pPr/>
              <a:t>47</a:t>
            </a:fld>
            <a:endParaRPr lang="en-GR"/>
          </a:p>
        </p:txBody>
      </p:sp>
      <p:graphicFrame>
        <p:nvGraphicFramePr>
          <p:cNvPr id="20" name="Content Placeholder 19">
            <a:extLst>
              <a:ext uri="{FF2B5EF4-FFF2-40B4-BE49-F238E27FC236}">
                <a16:creationId xmlns:a16="http://schemas.microsoft.com/office/drawing/2014/main" id="{58A57CCB-43A8-41CD-8B46-790E02748BB3}"/>
              </a:ext>
            </a:extLst>
          </p:cNvPr>
          <p:cNvGraphicFramePr>
            <a:graphicFrameLocks noGrp="1"/>
          </p:cNvGraphicFramePr>
          <p:nvPr>
            <p:ph idx="1"/>
            <p:extLst>
              <p:ext uri="{D42A27DB-BD31-4B8C-83A1-F6EECF244321}">
                <p14:modId xmlns:p14="http://schemas.microsoft.com/office/powerpoint/2010/main" val="2024105734"/>
              </p:ext>
            </p:extLst>
          </p:nvPr>
        </p:nvGraphicFramePr>
        <p:xfrm>
          <a:off x="101092" y="934654"/>
          <a:ext cx="3866228" cy="3593333"/>
        </p:xfrm>
        <a:graphic>
          <a:graphicData uri="http://schemas.openxmlformats.org/drawingml/2006/table">
            <a:tbl>
              <a:tblPr/>
              <a:tblGrid>
                <a:gridCol w="112658">
                  <a:extLst>
                    <a:ext uri="{9D8B030D-6E8A-4147-A177-3AD203B41FA5}">
                      <a16:colId xmlns:a16="http://schemas.microsoft.com/office/drawing/2014/main" val="2468285209"/>
                    </a:ext>
                  </a:extLst>
                </a:gridCol>
                <a:gridCol w="3753570">
                  <a:extLst>
                    <a:ext uri="{9D8B030D-6E8A-4147-A177-3AD203B41FA5}">
                      <a16:colId xmlns:a16="http://schemas.microsoft.com/office/drawing/2014/main" val="2227023679"/>
                    </a:ext>
                  </a:extLst>
                </a:gridCol>
              </a:tblGrid>
              <a:tr h="943006">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"Timeline", you can follow up on how many of the personalized educational items (e.g. video, article, image) that you sent to the patient were viewed by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67087237"/>
                  </a:ext>
                </a:extLst>
              </a:tr>
              <a:tr h="475927">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select the categories that you want to include in the timeline.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85235556"/>
                  </a:ext>
                </a:extLst>
              </a:tr>
              <a:tr h="475927">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Categories that are currently selected are displayed. These can be removed by clicking on the "cross" icon.</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905019805"/>
                  </a:ext>
                </a:extLst>
              </a:tr>
              <a:tr h="475927">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change the time period that you want to see in the timeline.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56721424"/>
                  </a:ext>
                </a:extLst>
              </a:tr>
              <a:tr h="709466">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timeline shows per month how many educational items were sent to the patient ("camera" symbol) and how many of these items were viewed by the patient ("eye" symbol).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45421021"/>
                  </a:ext>
                </a:extLst>
              </a:tr>
              <a:tr h="513080">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click on a month to view more detailed information about the educational items that were sent to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79331624"/>
                  </a:ext>
                </a:extLst>
              </a:tr>
            </a:tbl>
          </a:graphicData>
        </a:graphic>
      </p:graphicFrame>
      <p:grpSp>
        <p:nvGrpSpPr>
          <p:cNvPr id="7" name="Group 6">
            <a:extLst>
              <a:ext uri="{FF2B5EF4-FFF2-40B4-BE49-F238E27FC236}">
                <a16:creationId xmlns:a16="http://schemas.microsoft.com/office/drawing/2014/main" id="{1B89566E-B3A6-3941-1E3B-216956CA6360}"/>
              </a:ext>
            </a:extLst>
          </p:cNvPr>
          <p:cNvGrpSpPr/>
          <p:nvPr/>
        </p:nvGrpSpPr>
        <p:grpSpPr>
          <a:xfrm>
            <a:off x="5020215" y="1655762"/>
            <a:ext cx="314325" cy="215444"/>
            <a:chOff x="7581899" y="1636710"/>
            <a:chExt cx="314325" cy="215444"/>
          </a:xfrm>
        </p:grpSpPr>
        <p:sp>
          <p:nvSpPr>
            <p:cNvPr id="8" name="Dodecagon 7">
              <a:extLst>
                <a:ext uri="{FF2B5EF4-FFF2-40B4-BE49-F238E27FC236}">
                  <a16:creationId xmlns:a16="http://schemas.microsoft.com/office/drawing/2014/main" id="{150CD2D5-9B15-5100-85F1-C28A65DBA9B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B2287DA2-A908-9F75-9B42-DDDE84B4B1D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8" name="Group 17">
            <a:extLst>
              <a:ext uri="{FF2B5EF4-FFF2-40B4-BE49-F238E27FC236}">
                <a16:creationId xmlns:a16="http://schemas.microsoft.com/office/drawing/2014/main" id="{51AB7C5A-960B-D729-15D8-7B1A593C3BCC}"/>
              </a:ext>
            </a:extLst>
          </p:cNvPr>
          <p:cNvGrpSpPr/>
          <p:nvPr/>
        </p:nvGrpSpPr>
        <p:grpSpPr>
          <a:xfrm>
            <a:off x="5317576" y="2112671"/>
            <a:ext cx="314325" cy="215444"/>
            <a:chOff x="7581899" y="1636710"/>
            <a:chExt cx="314325" cy="215444"/>
          </a:xfrm>
        </p:grpSpPr>
        <p:sp>
          <p:nvSpPr>
            <p:cNvPr id="19" name="Dodecagon 18">
              <a:extLst>
                <a:ext uri="{FF2B5EF4-FFF2-40B4-BE49-F238E27FC236}">
                  <a16:creationId xmlns:a16="http://schemas.microsoft.com/office/drawing/2014/main" id="{C69EB72E-E701-3E8A-2132-1A22DD87C6E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1" name="TextBox 20">
              <a:extLst>
                <a:ext uri="{FF2B5EF4-FFF2-40B4-BE49-F238E27FC236}">
                  <a16:creationId xmlns:a16="http://schemas.microsoft.com/office/drawing/2014/main" id="{1BF92A9C-F888-A464-4291-CEEBAD679D6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2" name="Group 21">
            <a:extLst>
              <a:ext uri="{FF2B5EF4-FFF2-40B4-BE49-F238E27FC236}">
                <a16:creationId xmlns:a16="http://schemas.microsoft.com/office/drawing/2014/main" id="{AF7ADCE4-311E-9434-48C4-9BBF8D798260}"/>
              </a:ext>
            </a:extLst>
          </p:cNvPr>
          <p:cNvGrpSpPr/>
          <p:nvPr/>
        </p:nvGrpSpPr>
        <p:grpSpPr>
          <a:xfrm>
            <a:off x="4636896" y="2498391"/>
            <a:ext cx="314325" cy="215444"/>
            <a:chOff x="7581899" y="1636710"/>
            <a:chExt cx="314325" cy="215444"/>
          </a:xfrm>
        </p:grpSpPr>
        <p:sp>
          <p:nvSpPr>
            <p:cNvPr id="23" name="Dodecagon 22">
              <a:extLst>
                <a:ext uri="{FF2B5EF4-FFF2-40B4-BE49-F238E27FC236}">
                  <a16:creationId xmlns:a16="http://schemas.microsoft.com/office/drawing/2014/main" id="{B40EAA9E-57DD-2213-67B2-4899B77CB5D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4" name="TextBox 23">
              <a:extLst>
                <a:ext uri="{FF2B5EF4-FFF2-40B4-BE49-F238E27FC236}">
                  <a16:creationId xmlns:a16="http://schemas.microsoft.com/office/drawing/2014/main" id="{D5D2D089-A4C5-889B-01C5-4AA1D398D68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5" name="Group 24">
            <a:extLst>
              <a:ext uri="{FF2B5EF4-FFF2-40B4-BE49-F238E27FC236}">
                <a16:creationId xmlns:a16="http://schemas.microsoft.com/office/drawing/2014/main" id="{970BA3B0-D48A-B2C8-326C-87BCF5BC5408}"/>
              </a:ext>
            </a:extLst>
          </p:cNvPr>
          <p:cNvGrpSpPr/>
          <p:nvPr/>
        </p:nvGrpSpPr>
        <p:grpSpPr>
          <a:xfrm>
            <a:off x="6678819" y="2163236"/>
            <a:ext cx="314325" cy="215444"/>
            <a:chOff x="7581899" y="1636710"/>
            <a:chExt cx="314325" cy="215444"/>
          </a:xfrm>
        </p:grpSpPr>
        <p:sp>
          <p:nvSpPr>
            <p:cNvPr id="26" name="Dodecagon 25">
              <a:extLst>
                <a:ext uri="{FF2B5EF4-FFF2-40B4-BE49-F238E27FC236}">
                  <a16:creationId xmlns:a16="http://schemas.microsoft.com/office/drawing/2014/main" id="{B3312519-3111-E5B5-890B-86EA8808E4D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D83881F4-E37D-1EF9-2AC3-24F519466D3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8" name="Group 27">
            <a:extLst>
              <a:ext uri="{FF2B5EF4-FFF2-40B4-BE49-F238E27FC236}">
                <a16:creationId xmlns:a16="http://schemas.microsoft.com/office/drawing/2014/main" id="{B6D478B7-D0F8-6182-4860-C78913F41361}"/>
              </a:ext>
            </a:extLst>
          </p:cNvPr>
          <p:cNvGrpSpPr/>
          <p:nvPr/>
        </p:nvGrpSpPr>
        <p:grpSpPr>
          <a:xfrm>
            <a:off x="5469744" y="2624496"/>
            <a:ext cx="314325" cy="215444"/>
            <a:chOff x="7581899" y="1636710"/>
            <a:chExt cx="314325" cy="215444"/>
          </a:xfrm>
        </p:grpSpPr>
        <p:sp>
          <p:nvSpPr>
            <p:cNvPr id="29" name="Dodecagon 28">
              <a:extLst>
                <a:ext uri="{FF2B5EF4-FFF2-40B4-BE49-F238E27FC236}">
                  <a16:creationId xmlns:a16="http://schemas.microsoft.com/office/drawing/2014/main" id="{FF3E4705-B6C4-4308-9158-68238A51469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21A51D4A-5BC0-9A5F-0140-17A460EF946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31" name="Group 30">
            <a:extLst>
              <a:ext uri="{FF2B5EF4-FFF2-40B4-BE49-F238E27FC236}">
                <a16:creationId xmlns:a16="http://schemas.microsoft.com/office/drawing/2014/main" id="{F800DEC6-27D1-85D7-2180-561366DB820F}"/>
              </a:ext>
            </a:extLst>
          </p:cNvPr>
          <p:cNvGrpSpPr/>
          <p:nvPr/>
        </p:nvGrpSpPr>
        <p:grpSpPr>
          <a:xfrm>
            <a:off x="6260711" y="2915702"/>
            <a:ext cx="314325" cy="215444"/>
            <a:chOff x="7581899" y="1636710"/>
            <a:chExt cx="314325" cy="215444"/>
          </a:xfrm>
        </p:grpSpPr>
        <p:sp>
          <p:nvSpPr>
            <p:cNvPr id="32" name="Dodecagon 31">
              <a:extLst>
                <a:ext uri="{FF2B5EF4-FFF2-40B4-BE49-F238E27FC236}">
                  <a16:creationId xmlns:a16="http://schemas.microsoft.com/office/drawing/2014/main" id="{8110F8DE-42A7-9D75-3E5A-8105F7A3F70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3" name="TextBox 32">
              <a:extLst>
                <a:ext uri="{FF2B5EF4-FFF2-40B4-BE49-F238E27FC236}">
                  <a16:creationId xmlns:a16="http://schemas.microsoft.com/office/drawing/2014/main" id="{3EF485CE-1DA2-5BAD-1AE8-7C0B346A006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Tree>
    <p:extLst>
      <p:ext uri="{BB962C8B-B14F-4D97-AF65-F5344CB8AC3E}">
        <p14:creationId xmlns:p14="http://schemas.microsoft.com/office/powerpoint/2010/main" val="3421629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F11970-2FE6-0983-15C9-26B40552EE22}"/>
              </a:ext>
            </a:extLst>
          </p:cNvPr>
          <p:cNvPicPr>
            <a:picLocks noChangeAspect="1"/>
          </p:cNvPicPr>
          <p:nvPr/>
        </p:nvPicPr>
        <p:blipFill>
          <a:blip r:embed="rId2"/>
          <a:stretch>
            <a:fillRect/>
          </a:stretch>
        </p:blipFill>
        <p:spPr>
          <a:xfrm>
            <a:off x="4488180" y="1592582"/>
            <a:ext cx="4065184" cy="2084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8" name="Picture 37">
            <a:extLst>
              <a:ext uri="{FF2B5EF4-FFF2-40B4-BE49-F238E27FC236}">
                <a16:creationId xmlns:a16="http://schemas.microsoft.com/office/drawing/2014/main" id="{5D86DF37-5ED5-C9F5-C9E8-252D26170A02}"/>
              </a:ext>
            </a:extLst>
          </p:cNvPr>
          <p:cNvPicPr>
            <a:picLocks noChangeAspect="1"/>
          </p:cNvPicPr>
          <p:nvPr/>
        </p:nvPicPr>
        <p:blipFill>
          <a:blip r:embed="rId3"/>
          <a:stretch>
            <a:fillRect/>
          </a:stretch>
        </p:blipFill>
        <p:spPr>
          <a:xfrm>
            <a:off x="4473518" y="1572330"/>
            <a:ext cx="4079845" cy="2125315"/>
          </a:xfrm>
          <a:prstGeom prst="rect">
            <a:avLst/>
          </a:prstGeom>
        </p:spPr>
      </p:pic>
      <p:sp>
        <p:nvSpPr>
          <p:cNvPr id="2" name="Title 1">
            <a:extLst>
              <a:ext uri="{FF2B5EF4-FFF2-40B4-BE49-F238E27FC236}">
                <a16:creationId xmlns:a16="http://schemas.microsoft.com/office/drawing/2014/main" id="{44D1650D-A216-4AC5-82D9-5D6CFAD53B11}"/>
              </a:ext>
            </a:extLst>
          </p:cNvPr>
          <p:cNvSpPr>
            <a:spLocks noGrp="1"/>
          </p:cNvSpPr>
          <p:nvPr>
            <p:ph type="title"/>
          </p:nvPr>
        </p:nvSpPr>
        <p:spPr>
          <a:xfrm>
            <a:off x="165187" y="48281"/>
            <a:ext cx="8859816" cy="869005"/>
          </a:xfrm>
        </p:spPr>
        <p:txBody>
          <a:bodyPr/>
          <a:lstStyle/>
          <a:p>
            <a:r>
              <a:rPr lang="en-US"/>
              <a:t>How to select personalized educational material for the patient?</a:t>
            </a:r>
            <a:endParaRPr lang="fi-FI"/>
          </a:p>
        </p:txBody>
      </p:sp>
      <p:sp>
        <p:nvSpPr>
          <p:cNvPr id="4" name="Footer Placeholder 3">
            <a:extLst>
              <a:ext uri="{FF2B5EF4-FFF2-40B4-BE49-F238E27FC236}">
                <a16:creationId xmlns:a16="http://schemas.microsoft.com/office/drawing/2014/main" id="{77B981D1-8B79-4880-9704-EDD8CBC75AB4}"/>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6439F8ED-B90C-4547-92D6-508BE31979EB}"/>
              </a:ext>
            </a:extLst>
          </p:cNvPr>
          <p:cNvSpPr>
            <a:spLocks noGrp="1"/>
          </p:cNvSpPr>
          <p:nvPr>
            <p:ph type="sldNum" sz="quarter" idx="12"/>
          </p:nvPr>
        </p:nvSpPr>
        <p:spPr/>
        <p:txBody>
          <a:bodyPr/>
          <a:lstStyle/>
          <a:p>
            <a:fld id="{68A62F1A-42BD-014A-88BF-D3A572E205BD}" type="slidenum">
              <a:rPr lang="en-GR" smtClean="0"/>
              <a:pPr/>
              <a:t>48</a:t>
            </a:fld>
            <a:endParaRPr lang="en-GR"/>
          </a:p>
        </p:txBody>
      </p:sp>
      <p:graphicFrame>
        <p:nvGraphicFramePr>
          <p:cNvPr id="7" name="Table 6">
            <a:extLst>
              <a:ext uri="{FF2B5EF4-FFF2-40B4-BE49-F238E27FC236}">
                <a16:creationId xmlns:a16="http://schemas.microsoft.com/office/drawing/2014/main" id="{BF1520A1-3B93-476D-9D66-D81CAE2DF1B2}"/>
              </a:ext>
            </a:extLst>
          </p:cNvPr>
          <p:cNvGraphicFramePr>
            <a:graphicFrameLocks noGrp="1"/>
          </p:cNvGraphicFramePr>
          <p:nvPr>
            <p:extLst>
              <p:ext uri="{D42A27DB-BD31-4B8C-83A1-F6EECF244321}">
                <p14:modId xmlns:p14="http://schemas.microsoft.com/office/powerpoint/2010/main" val="2962878277"/>
              </p:ext>
            </p:extLst>
          </p:nvPr>
        </p:nvGraphicFramePr>
        <p:xfrm>
          <a:off x="250180" y="986683"/>
          <a:ext cx="4146207" cy="3542928"/>
        </p:xfrm>
        <a:graphic>
          <a:graphicData uri="http://schemas.openxmlformats.org/drawingml/2006/table">
            <a:tbl>
              <a:tblPr/>
              <a:tblGrid>
                <a:gridCol w="166711">
                  <a:extLst>
                    <a:ext uri="{9D8B030D-6E8A-4147-A177-3AD203B41FA5}">
                      <a16:colId xmlns:a16="http://schemas.microsoft.com/office/drawing/2014/main" val="3258925779"/>
                    </a:ext>
                  </a:extLst>
                </a:gridCol>
                <a:gridCol w="3979496">
                  <a:extLst>
                    <a:ext uri="{9D8B030D-6E8A-4147-A177-3AD203B41FA5}">
                      <a16:colId xmlns:a16="http://schemas.microsoft.com/office/drawing/2014/main" val="636930915"/>
                    </a:ext>
                  </a:extLst>
                </a:gridCol>
              </a:tblGrid>
              <a:tr h="356947">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"Selection", you can select the educational content that is relevant for the patient.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31598889"/>
                  </a:ext>
                </a:extLst>
              </a:tr>
              <a:tr h="882414">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have an overview of action related educational material that is available in the </a:t>
                      </a:r>
                      <a:r>
                        <a:rPr lang="en-US" sz="1100" b="0" i="0" u="none" strike="noStrike" err="1">
                          <a:solidFill>
                            <a:srgbClr val="000000"/>
                          </a:solidFill>
                          <a:effectLst/>
                          <a:latin typeface="Calibri" panose="020F0502020204030204" pitchFamily="34" charset="0"/>
                        </a:rPr>
                        <a:t>CoroPrevention</a:t>
                      </a:r>
                      <a:r>
                        <a:rPr lang="en-US" sz="1100" b="0" i="0" u="none" strike="noStrike">
                          <a:solidFill>
                            <a:srgbClr val="000000"/>
                          </a:solidFill>
                          <a:effectLst/>
                          <a:latin typeface="Calibri" panose="020F0502020204030204" pitchFamily="34" charset="0"/>
                        </a:rPr>
                        <a:t> Tool Suite. For each educational item, there is an icon representing the type of education (i.e. text, image or video), the category and if the patient already viewed this educational item or not.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41423748"/>
                  </a:ext>
                </a:extLst>
              </a:tr>
              <a:tr h="532103">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search educational content by using the search function. You can also apply filters to look for specific educational content based on the category or who selected the educational content.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00705892"/>
                  </a:ext>
                </a:extLst>
              </a:tr>
              <a:tr h="532103">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filters for the category and choice of that are currently applied. You can remove any of these filters by clicking on the "cross" icon.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7416458"/>
                  </a:ext>
                </a:extLst>
              </a:tr>
              <a:tr h="882414">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Based on the patient's current outcome and </a:t>
                      </a:r>
                      <a:r>
                        <a:rPr lang="en-US" sz="1100" b="0" i="0" u="none" strike="noStrike" err="1">
                          <a:solidFill>
                            <a:srgbClr val="000000"/>
                          </a:solidFill>
                          <a:effectLst/>
                          <a:latin typeface="Calibri" panose="020F0502020204030204" pitchFamily="34" charset="0"/>
                        </a:rPr>
                        <a:t>behavioural</a:t>
                      </a:r>
                      <a:r>
                        <a:rPr lang="en-US" sz="1100" b="0" i="0" u="none" strike="noStrike">
                          <a:solidFill>
                            <a:srgbClr val="000000"/>
                          </a:solidFill>
                          <a:effectLst/>
                          <a:latin typeface="Calibri" panose="020F0502020204030204" pitchFamily="34" charset="0"/>
                        </a:rPr>
                        <a:t> goals, a set of recommended educational content is automatically selected for the patient. As a caregiver, you can also update this set of recommended educational content. Educational content that is selected by the algorithm or by you, has a "caregiver" symbol.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91783114"/>
                  </a:ext>
                </a:extLst>
              </a:tr>
              <a:tr h="356947">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Educational content that is selected by the patient has a "patient" symbol.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21574278"/>
                  </a:ext>
                </a:extLst>
              </a:tr>
            </a:tbl>
          </a:graphicData>
        </a:graphic>
      </p:graphicFrame>
      <p:grpSp>
        <p:nvGrpSpPr>
          <p:cNvPr id="15" name="Group 14">
            <a:extLst>
              <a:ext uri="{FF2B5EF4-FFF2-40B4-BE49-F238E27FC236}">
                <a16:creationId xmlns:a16="http://schemas.microsoft.com/office/drawing/2014/main" id="{DDD21510-C8D8-1C8F-FACA-023BDECDC8B1}"/>
              </a:ext>
            </a:extLst>
          </p:cNvPr>
          <p:cNvGrpSpPr/>
          <p:nvPr/>
        </p:nvGrpSpPr>
        <p:grpSpPr>
          <a:xfrm>
            <a:off x="5752968" y="1930534"/>
            <a:ext cx="314325" cy="215444"/>
            <a:chOff x="7581899" y="1636710"/>
            <a:chExt cx="314325" cy="215444"/>
          </a:xfrm>
        </p:grpSpPr>
        <p:sp>
          <p:nvSpPr>
            <p:cNvPr id="16" name="Dodecagon 15">
              <a:extLst>
                <a:ext uri="{FF2B5EF4-FFF2-40B4-BE49-F238E27FC236}">
                  <a16:creationId xmlns:a16="http://schemas.microsoft.com/office/drawing/2014/main" id="{A2C82F32-9EB8-7877-FD1C-45DB0B26156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FEF27FA3-3837-9A2D-692C-39AFA45E2BF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8" name="Group 17">
            <a:extLst>
              <a:ext uri="{FF2B5EF4-FFF2-40B4-BE49-F238E27FC236}">
                <a16:creationId xmlns:a16="http://schemas.microsoft.com/office/drawing/2014/main" id="{E1066F8A-0A68-22E6-BC44-17B2C60CA839}"/>
              </a:ext>
            </a:extLst>
          </p:cNvPr>
          <p:cNvGrpSpPr/>
          <p:nvPr/>
        </p:nvGrpSpPr>
        <p:grpSpPr>
          <a:xfrm>
            <a:off x="4603939" y="2903537"/>
            <a:ext cx="314325" cy="215444"/>
            <a:chOff x="7581899" y="1636710"/>
            <a:chExt cx="314325" cy="215444"/>
          </a:xfrm>
        </p:grpSpPr>
        <p:sp>
          <p:nvSpPr>
            <p:cNvPr id="19" name="Dodecagon 18">
              <a:extLst>
                <a:ext uri="{FF2B5EF4-FFF2-40B4-BE49-F238E27FC236}">
                  <a16:creationId xmlns:a16="http://schemas.microsoft.com/office/drawing/2014/main" id="{51D1D6A9-7901-4F94-5D70-57D638375F0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BA926FDF-BA0A-6264-C07C-6BC824B3E31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1" name="Group 20">
            <a:extLst>
              <a:ext uri="{FF2B5EF4-FFF2-40B4-BE49-F238E27FC236}">
                <a16:creationId xmlns:a16="http://schemas.microsoft.com/office/drawing/2014/main" id="{3FBD7689-5716-EF0F-1A82-03DD5C50EE38}"/>
              </a:ext>
            </a:extLst>
          </p:cNvPr>
          <p:cNvGrpSpPr/>
          <p:nvPr/>
        </p:nvGrpSpPr>
        <p:grpSpPr>
          <a:xfrm>
            <a:off x="4869720" y="2294165"/>
            <a:ext cx="314325" cy="215444"/>
            <a:chOff x="7581899" y="1636710"/>
            <a:chExt cx="314325" cy="215444"/>
          </a:xfrm>
        </p:grpSpPr>
        <p:sp>
          <p:nvSpPr>
            <p:cNvPr id="22" name="Dodecagon 21">
              <a:extLst>
                <a:ext uri="{FF2B5EF4-FFF2-40B4-BE49-F238E27FC236}">
                  <a16:creationId xmlns:a16="http://schemas.microsoft.com/office/drawing/2014/main" id="{D7E1C92C-EDC2-0F52-4CF4-5909645F9D9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17927DA8-74C2-C802-34DA-BB844E022E4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4" name="Group 23">
            <a:extLst>
              <a:ext uri="{FF2B5EF4-FFF2-40B4-BE49-F238E27FC236}">
                <a16:creationId xmlns:a16="http://schemas.microsoft.com/office/drawing/2014/main" id="{E697209F-248D-8AF9-F53B-467DD0E179B6}"/>
              </a:ext>
            </a:extLst>
          </p:cNvPr>
          <p:cNvGrpSpPr/>
          <p:nvPr/>
        </p:nvGrpSpPr>
        <p:grpSpPr>
          <a:xfrm>
            <a:off x="7071876" y="2451024"/>
            <a:ext cx="314325" cy="215444"/>
            <a:chOff x="7581899" y="1636710"/>
            <a:chExt cx="314325" cy="215444"/>
          </a:xfrm>
        </p:grpSpPr>
        <p:sp>
          <p:nvSpPr>
            <p:cNvPr id="25" name="Dodecagon 24">
              <a:extLst>
                <a:ext uri="{FF2B5EF4-FFF2-40B4-BE49-F238E27FC236}">
                  <a16:creationId xmlns:a16="http://schemas.microsoft.com/office/drawing/2014/main" id="{E91E27B9-0731-CA0B-5412-E0E371D9FA4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TextBox 25">
              <a:extLst>
                <a:ext uri="{FF2B5EF4-FFF2-40B4-BE49-F238E27FC236}">
                  <a16:creationId xmlns:a16="http://schemas.microsoft.com/office/drawing/2014/main" id="{8AA606B9-FC2A-6346-603F-E171831E20D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7" name="Group 26">
            <a:extLst>
              <a:ext uri="{FF2B5EF4-FFF2-40B4-BE49-F238E27FC236}">
                <a16:creationId xmlns:a16="http://schemas.microsoft.com/office/drawing/2014/main" id="{7497C4D2-2E8B-24AF-7822-CAFF4D843354}"/>
              </a:ext>
            </a:extLst>
          </p:cNvPr>
          <p:cNvGrpSpPr/>
          <p:nvPr/>
        </p:nvGrpSpPr>
        <p:grpSpPr>
          <a:xfrm>
            <a:off x="7116109" y="3055788"/>
            <a:ext cx="314325" cy="215444"/>
            <a:chOff x="7581899" y="1636710"/>
            <a:chExt cx="314325" cy="215444"/>
          </a:xfrm>
        </p:grpSpPr>
        <p:sp>
          <p:nvSpPr>
            <p:cNvPr id="28" name="Dodecagon 27">
              <a:extLst>
                <a:ext uri="{FF2B5EF4-FFF2-40B4-BE49-F238E27FC236}">
                  <a16:creationId xmlns:a16="http://schemas.microsoft.com/office/drawing/2014/main" id="{928290DF-A530-7183-1293-633A18AF053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9" name="TextBox 28">
              <a:extLst>
                <a:ext uri="{FF2B5EF4-FFF2-40B4-BE49-F238E27FC236}">
                  <a16:creationId xmlns:a16="http://schemas.microsoft.com/office/drawing/2014/main" id="{22000894-C49E-CE40-5499-2D24503C7A5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30" name="Group 29">
            <a:extLst>
              <a:ext uri="{FF2B5EF4-FFF2-40B4-BE49-F238E27FC236}">
                <a16:creationId xmlns:a16="http://schemas.microsoft.com/office/drawing/2014/main" id="{428A53B1-714D-56A8-519B-F414F4B16D7C}"/>
              </a:ext>
            </a:extLst>
          </p:cNvPr>
          <p:cNvGrpSpPr/>
          <p:nvPr/>
        </p:nvGrpSpPr>
        <p:grpSpPr>
          <a:xfrm>
            <a:off x="7126924" y="2677203"/>
            <a:ext cx="314325" cy="215444"/>
            <a:chOff x="7581899" y="1636710"/>
            <a:chExt cx="314325" cy="215444"/>
          </a:xfrm>
        </p:grpSpPr>
        <p:sp>
          <p:nvSpPr>
            <p:cNvPr id="31" name="Dodecagon 30">
              <a:extLst>
                <a:ext uri="{FF2B5EF4-FFF2-40B4-BE49-F238E27FC236}">
                  <a16:creationId xmlns:a16="http://schemas.microsoft.com/office/drawing/2014/main" id="{A86C836C-FDBD-87FB-B816-97AF29B9BF0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TextBox 31">
              <a:extLst>
                <a:ext uri="{FF2B5EF4-FFF2-40B4-BE49-F238E27FC236}">
                  <a16:creationId xmlns:a16="http://schemas.microsoft.com/office/drawing/2014/main" id="{8816647C-5484-4805-3802-3A2E5CFE69B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6" name="Group 5">
            <a:extLst>
              <a:ext uri="{FF2B5EF4-FFF2-40B4-BE49-F238E27FC236}">
                <a16:creationId xmlns:a16="http://schemas.microsoft.com/office/drawing/2014/main" id="{DF765BA1-A469-1F0C-2647-C5820FB24C2C}"/>
              </a:ext>
            </a:extLst>
          </p:cNvPr>
          <p:cNvGrpSpPr/>
          <p:nvPr/>
        </p:nvGrpSpPr>
        <p:grpSpPr>
          <a:xfrm>
            <a:off x="7924713" y="2397355"/>
            <a:ext cx="314325" cy="215444"/>
            <a:chOff x="7581899" y="1636710"/>
            <a:chExt cx="314325" cy="215444"/>
          </a:xfrm>
        </p:grpSpPr>
        <p:sp>
          <p:nvSpPr>
            <p:cNvPr id="8" name="Dodecagon 7">
              <a:extLst>
                <a:ext uri="{FF2B5EF4-FFF2-40B4-BE49-F238E27FC236}">
                  <a16:creationId xmlns:a16="http://schemas.microsoft.com/office/drawing/2014/main" id="{417815F2-4FC1-54F8-FCEE-DCB50239C01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 name="TextBox 8">
              <a:extLst>
                <a:ext uri="{FF2B5EF4-FFF2-40B4-BE49-F238E27FC236}">
                  <a16:creationId xmlns:a16="http://schemas.microsoft.com/office/drawing/2014/main" id="{3EF28720-0A50-24E4-9318-FD6FE0ED280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3" name="Group 2">
            <a:extLst>
              <a:ext uri="{FF2B5EF4-FFF2-40B4-BE49-F238E27FC236}">
                <a16:creationId xmlns:a16="http://schemas.microsoft.com/office/drawing/2014/main" id="{1222101A-FCE3-607F-0212-F8304986F87E}"/>
              </a:ext>
            </a:extLst>
          </p:cNvPr>
          <p:cNvGrpSpPr/>
          <p:nvPr/>
        </p:nvGrpSpPr>
        <p:grpSpPr>
          <a:xfrm>
            <a:off x="6927543" y="2064642"/>
            <a:ext cx="314325" cy="215444"/>
            <a:chOff x="7581899" y="1636710"/>
            <a:chExt cx="314325" cy="215444"/>
          </a:xfrm>
        </p:grpSpPr>
        <p:sp>
          <p:nvSpPr>
            <p:cNvPr id="10" name="Dodecagon 9">
              <a:extLst>
                <a:ext uri="{FF2B5EF4-FFF2-40B4-BE49-F238E27FC236}">
                  <a16:creationId xmlns:a16="http://schemas.microsoft.com/office/drawing/2014/main" id="{C9E1F4C6-6CA0-AFE3-E1A1-09026277935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4B6A7B90-93FE-EA5B-78DB-8F97487C128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13" name="Group 12">
            <a:extLst>
              <a:ext uri="{FF2B5EF4-FFF2-40B4-BE49-F238E27FC236}">
                <a16:creationId xmlns:a16="http://schemas.microsoft.com/office/drawing/2014/main" id="{DD6F4EF4-590E-74B2-99CD-39AA91931CF7}"/>
              </a:ext>
            </a:extLst>
          </p:cNvPr>
          <p:cNvGrpSpPr/>
          <p:nvPr/>
        </p:nvGrpSpPr>
        <p:grpSpPr>
          <a:xfrm>
            <a:off x="8239038" y="2064642"/>
            <a:ext cx="314325" cy="215444"/>
            <a:chOff x="7581899" y="1636710"/>
            <a:chExt cx="314325" cy="215444"/>
          </a:xfrm>
        </p:grpSpPr>
        <p:sp>
          <p:nvSpPr>
            <p:cNvPr id="14" name="Dodecagon 13">
              <a:extLst>
                <a:ext uri="{FF2B5EF4-FFF2-40B4-BE49-F238E27FC236}">
                  <a16:creationId xmlns:a16="http://schemas.microsoft.com/office/drawing/2014/main" id="{0B7F6EE9-B373-2142-926A-C6B79B8783A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6" name="TextBox 35">
              <a:extLst>
                <a:ext uri="{FF2B5EF4-FFF2-40B4-BE49-F238E27FC236}">
                  <a16:creationId xmlns:a16="http://schemas.microsoft.com/office/drawing/2014/main" id="{EB3EBF82-5D18-086C-E3B3-2178D27C9A8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Tree>
    <p:extLst>
      <p:ext uri="{BB962C8B-B14F-4D97-AF65-F5344CB8AC3E}">
        <p14:creationId xmlns:p14="http://schemas.microsoft.com/office/powerpoint/2010/main" val="2393463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EC106B-F1A8-1813-A959-0CC43C66069A}"/>
              </a:ext>
            </a:extLst>
          </p:cNvPr>
          <p:cNvPicPr>
            <a:picLocks noChangeAspect="1"/>
          </p:cNvPicPr>
          <p:nvPr/>
        </p:nvPicPr>
        <p:blipFill>
          <a:blip r:embed="rId2"/>
          <a:stretch>
            <a:fillRect/>
          </a:stretch>
        </p:blipFill>
        <p:spPr>
          <a:xfrm>
            <a:off x="3949067" y="1664424"/>
            <a:ext cx="5096718" cy="2373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9" name="Content Placeholder 8">
            <a:extLst>
              <a:ext uri="{FF2B5EF4-FFF2-40B4-BE49-F238E27FC236}">
                <a16:creationId xmlns:a16="http://schemas.microsoft.com/office/drawing/2014/main" id="{5880F7CA-EBC0-44BD-BD52-889F95EBCD7E}"/>
              </a:ext>
            </a:extLst>
          </p:cNvPr>
          <p:cNvGraphicFramePr>
            <a:graphicFrameLocks noGrp="1"/>
          </p:cNvGraphicFramePr>
          <p:nvPr>
            <p:ph idx="1"/>
            <p:extLst>
              <p:ext uri="{D42A27DB-BD31-4B8C-83A1-F6EECF244321}">
                <p14:modId xmlns:p14="http://schemas.microsoft.com/office/powerpoint/2010/main" val="836311707"/>
              </p:ext>
            </p:extLst>
          </p:nvPr>
        </p:nvGraphicFramePr>
        <p:xfrm>
          <a:off x="98215" y="967788"/>
          <a:ext cx="3772712" cy="3489152"/>
        </p:xfrm>
        <a:graphic>
          <a:graphicData uri="http://schemas.openxmlformats.org/drawingml/2006/table">
            <a:tbl>
              <a:tblPr/>
              <a:tblGrid>
                <a:gridCol w="270835">
                  <a:extLst>
                    <a:ext uri="{9D8B030D-6E8A-4147-A177-3AD203B41FA5}">
                      <a16:colId xmlns:a16="http://schemas.microsoft.com/office/drawing/2014/main" val="39568956"/>
                    </a:ext>
                  </a:extLst>
                </a:gridCol>
                <a:gridCol w="3501877">
                  <a:extLst>
                    <a:ext uri="{9D8B030D-6E8A-4147-A177-3AD203B41FA5}">
                      <a16:colId xmlns:a16="http://schemas.microsoft.com/office/drawing/2014/main" val="2375980756"/>
                    </a:ext>
                  </a:extLst>
                </a:gridCol>
              </a:tblGrid>
              <a:tr h="582736">
                <a:tc>
                  <a:txBody>
                    <a:bodyPr/>
                    <a:lstStyle/>
                    <a:p>
                      <a:pPr algn="r" fontAlgn="ctr"/>
                      <a:r>
                        <a:rPr lang="fi-FI" sz="1100" b="0" i="0" u="none" strike="noStrike">
                          <a:solidFill>
                            <a:srgbClr val="000000"/>
                          </a:solidFill>
                          <a:effectLst/>
                          <a:latin typeface="Calibri" panose="020F050202020403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remove an educational item from the patient's or caregiver's choice by clicking on the "patient" or "caregiver" symbol respectively.</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91940483"/>
                  </a:ext>
                </a:extLst>
              </a:tr>
              <a:tr h="1350031">
                <a:tc>
                  <a:txBody>
                    <a:bodyPr/>
                    <a:lstStyle/>
                    <a:p>
                      <a:pPr algn="r" fontAlgn="ctr"/>
                      <a:r>
                        <a:rPr lang="fi-FI" sz="1100" b="0" i="0" u="none" strike="noStrike">
                          <a:solidFill>
                            <a:srgbClr val="000000"/>
                          </a:solidFill>
                          <a:effectLst/>
                          <a:latin typeface="Calibri" panose="020F050202020403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If you found the educational material that you were looking for, you can click on the educational item to view more information (i.e. title, content type, number of related questions of the knowledge challenge that the patient answered wrong, how many times the educational item was sent to the patient, and how many times the educational item was viewed by the patient).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79809271"/>
                  </a:ext>
                </a:extLst>
              </a:tr>
              <a:tr h="390913">
                <a:tc>
                  <a:txBody>
                    <a:bodyPr/>
                    <a:lstStyle/>
                    <a:p>
                      <a:pPr algn="r" fontAlgn="ctr"/>
                      <a:r>
                        <a:rPr lang="fi-FI" sz="1100" b="0" i="0" u="none" strike="noStrike">
                          <a:solidFill>
                            <a:srgbClr val="000000"/>
                          </a:solidFill>
                          <a:effectLst/>
                          <a:latin typeface="Calibri" panose="020F050202020403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add the educational item to the patient's favourites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10567866"/>
                  </a:ext>
                </a:extLst>
              </a:tr>
              <a:tr h="582736">
                <a:tc>
                  <a:txBody>
                    <a:bodyPr/>
                    <a:lstStyle/>
                    <a:p>
                      <a:pPr algn="r" fontAlgn="ctr"/>
                      <a:r>
                        <a:rPr lang="fi-FI" sz="1100" b="0" i="0" u="none" strike="noStrike">
                          <a:solidFill>
                            <a:srgbClr val="000000"/>
                          </a:solidFill>
                          <a:effectLst/>
                          <a:latin typeface="Calibri" panose="020F050202020403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send the educational item to the patient as a notification (i.e. in an application reminder)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90564863"/>
                  </a:ext>
                </a:extLst>
              </a:tr>
              <a:tr h="582736">
                <a:tc>
                  <a:txBody>
                    <a:bodyPr/>
                    <a:lstStyle/>
                    <a:p>
                      <a:pPr algn="r" fontAlgn="ctr"/>
                      <a:r>
                        <a:rPr lang="fi-FI" sz="1100" b="0" i="0" u="none" strike="noStrike">
                          <a:solidFill>
                            <a:srgbClr val="000000"/>
                          </a:solidFill>
                          <a:effectLst/>
                          <a:latin typeface="Calibri" panose="020F0502020204030204" pitchFamily="34" charset="0"/>
                        </a:rPr>
                        <a:t>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also send the educational item to the patient (i.e. in an application reminder) by clicking on the “share" icon.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64245048"/>
                  </a:ext>
                </a:extLst>
              </a:tr>
            </a:tbl>
          </a:graphicData>
        </a:graphic>
      </p:graphicFrame>
      <p:sp>
        <p:nvSpPr>
          <p:cNvPr id="4" name="Footer Placeholder 3">
            <a:extLst>
              <a:ext uri="{FF2B5EF4-FFF2-40B4-BE49-F238E27FC236}">
                <a16:creationId xmlns:a16="http://schemas.microsoft.com/office/drawing/2014/main" id="{8820CF4E-4731-4183-A4B5-1141C1FF5A89}"/>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D9711C45-8226-4871-B8F5-8201C3101B7E}"/>
              </a:ext>
            </a:extLst>
          </p:cNvPr>
          <p:cNvSpPr>
            <a:spLocks noGrp="1"/>
          </p:cNvSpPr>
          <p:nvPr>
            <p:ph type="sldNum" sz="quarter" idx="12"/>
          </p:nvPr>
        </p:nvSpPr>
        <p:spPr/>
        <p:txBody>
          <a:bodyPr/>
          <a:lstStyle/>
          <a:p>
            <a:fld id="{68A62F1A-42BD-014A-88BF-D3A572E205BD}" type="slidenum">
              <a:rPr lang="en-GR" smtClean="0"/>
              <a:pPr/>
              <a:t>49</a:t>
            </a:fld>
            <a:endParaRPr lang="en-GR"/>
          </a:p>
        </p:txBody>
      </p:sp>
      <p:sp>
        <p:nvSpPr>
          <p:cNvPr id="8" name="Title 1">
            <a:extLst>
              <a:ext uri="{FF2B5EF4-FFF2-40B4-BE49-F238E27FC236}">
                <a16:creationId xmlns:a16="http://schemas.microsoft.com/office/drawing/2014/main" id="{BDDE1B5F-6D1C-4140-B9DF-32DA12EA5E50}"/>
              </a:ext>
            </a:extLst>
          </p:cNvPr>
          <p:cNvSpPr>
            <a:spLocks noGrp="1"/>
          </p:cNvSpPr>
          <p:nvPr>
            <p:ph type="title"/>
          </p:nvPr>
        </p:nvSpPr>
        <p:spPr>
          <a:xfrm>
            <a:off x="90031" y="97838"/>
            <a:ext cx="8872342" cy="869950"/>
          </a:xfrm>
        </p:spPr>
        <p:txBody>
          <a:bodyPr/>
          <a:lstStyle/>
          <a:p>
            <a:r>
              <a:rPr lang="en-US"/>
              <a:t>How to select personalized educational material for the patient?</a:t>
            </a:r>
            <a:endParaRPr lang="fi-FI"/>
          </a:p>
        </p:txBody>
      </p:sp>
      <p:grpSp>
        <p:nvGrpSpPr>
          <p:cNvPr id="6" name="Group 5">
            <a:extLst>
              <a:ext uri="{FF2B5EF4-FFF2-40B4-BE49-F238E27FC236}">
                <a16:creationId xmlns:a16="http://schemas.microsoft.com/office/drawing/2014/main" id="{ABCF0712-5745-FF76-4CAF-A70EBB1F780A}"/>
              </a:ext>
            </a:extLst>
          </p:cNvPr>
          <p:cNvGrpSpPr/>
          <p:nvPr/>
        </p:nvGrpSpPr>
        <p:grpSpPr>
          <a:xfrm>
            <a:off x="5274471" y="2789237"/>
            <a:ext cx="314325" cy="215444"/>
            <a:chOff x="7581899" y="1636710"/>
            <a:chExt cx="314325" cy="215444"/>
          </a:xfrm>
        </p:grpSpPr>
        <p:sp>
          <p:nvSpPr>
            <p:cNvPr id="7" name="Dodecagon 6">
              <a:extLst>
                <a:ext uri="{FF2B5EF4-FFF2-40B4-BE49-F238E27FC236}">
                  <a16:creationId xmlns:a16="http://schemas.microsoft.com/office/drawing/2014/main" id="{F2B04A22-D1D3-5F3D-E9CA-6F94E9D014D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0" name="TextBox 9">
              <a:extLst>
                <a:ext uri="{FF2B5EF4-FFF2-40B4-BE49-F238E27FC236}">
                  <a16:creationId xmlns:a16="http://schemas.microsoft.com/office/drawing/2014/main" id="{5DE6527D-BFE1-1BC8-77FF-10FDDD87726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11" name="Group 10">
            <a:extLst>
              <a:ext uri="{FF2B5EF4-FFF2-40B4-BE49-F238E27FC236}">
                <a16:creationId xmlns:a16="http://schemas.microsoft.com/office/drawing/2014/main" id="{89AE3222-24C2-8C20-CD15-6CD15E1DC0D0}"/>
              </a:ext>
            </a:extLst>
          </p:cNvPr>
          <p:cNvGrpSpPr/>
          <p:nvPr/>
        </p:nvGrpSpPr>
        <p:grpSpPr>
          <a:xfrm>
            <a:off x="7196482" y="2667919"/>
            <a:ext cx="314325" cy="215444"/>
            <a:chOff x="7581899" y="1636710"/>
            <a:chExt cx="314325" cy="215444"/>
          </a:xfrm>
        </p:grpSpPr>
        <p:sp>
          <p:nvSpPr>
            <p:cNvPr id="12" name="Dodecagon 11">
              <a:extLst>
                <a:ext uri="{FF2B5EF4-FFF2-40B4-BE49-F238E27FC236}">
                  <a16:creationId xmlns:a16="http://schemas.microsoft.com/office/drawing/2014/main" id="{9B95E1D0-1003-1AB1-8A1C-01D6A5B1865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1C5F1CCD-4421-6A51-6F69-0C265373359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11</a:t>
              </a:r>
              <a:endParaRPr lang="fr-FR" sz="900">
                <a:solidFill>
                  <a:schemeClr val="bg1"/>
                </a:solidFill>
              </a:endParaRPr>
            </a:p>
          </p:txBody>
        </p:sp>
      </p:grpSp>
      <p:grpSp>
        <p:nvGrpSpPr>
          <p:cNvPr id="14" name="Group 13">
            <a:extLst>
              <a:ext uri="{FF2B5EF4-FFF2-40B4-BE49-F238E27FC236}">
                <a16:creationId xmlns:a16="http://schemas.microsoft.com/office/drawing/2014/main" id="{92C81160-CDA5-DE3E-23BE-AC5D831BA587}"/>
              </a:ext>
            </a:extLst>
          </p:cNvPr>
          <p:cNvGrpSpPr/>
          <p:nvPr/>
        </p:nvGrpSpPr>
        <p:grpSpPr>
          <a:xfrm>
            <a:off x="4460083" y="2513012"/>
            <a:ext cx="314325" cy="215444"/>
            <a:chOff x="7581899" y="1636710"/>
            <a:chExt cx="314325" cy="215444"/>
          </a:xfrm>
        </p:grpSpPr>
        <p:sp>
          <p:nvSpPr>
            <p:cNvPr id="15" name="Dodecagon 14">
              <a:extLst>
                <a:ext uri="{FF2B5EF4-FFF2-40B4-BE49-F238E27FC236}">
                  <a16:creationId xmlns:a16="http://schemas.microsoft.com/office/drawing/2014/main" id="{5E018F06-2FCD-1543-9088-712CDF3BDD5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F63D07C4-5F94-CB8C-1649-E041A30AEC9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18" name="Group 17">
            <a:extLst>
              <a:ext uri="{FF2B5EF4-FFF2-40B4-BE49-F238E27FC236}">
                <a16:creationId xmlns:a16="http://schemas.microsoft.com/office/drawing/2014/main" id="{B99BDBC5-54A8-1268-6D6F-73A2405BFAD2}"/>
              </a:ext>
            </a:extLst>
          </p:cNvPr>
          <p:cNvGrpSpPr/>
          <p:nvPr/>
        </p:nvGrpSpPr>
        <p:grpSpPr>
          <a:xfrm>
            <a:off x="7963971" y="2780173"/>
            <a:ext cx="314325" cy="215444"/>
            <a:chOff x="7581899" y="1636710"/>
            <a:chExt cx="314325" cy="215444"/>
          </a:xfrm>
        </p:grpSpPr>
        <p:sp>
          <p:nvSpPr>
            <p:cNvPr id="19" name="Dodecagon 18">
              <a:extLst>
                <a:ext uri="{FF2B5EF4-FFF2-40B4-BE49-F238E27FC236}">
                  <a16:creationId xmlns:a16="http://schemas.microsoft.com/office/drawing/2014/main" id="{814AF44C-D3EB-E545-735C-C2B63AEC176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7386D57B-41E3-BAC1-7B61-F44896E1DE7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21" name="Group 20">
            <a:extLst>
              <a:ext uri="{FF2B5EF4-FFF2-40B4-BE49-F238E27FC236}">
                <a16:creationId xmlns:a16="http://schemas.microsoft.com/office/drawing/2014/main" id="{C29E59D4-75D9-C9EF-2615-28EAD20E9458}"/>
              </a:ext>
            </a:extLst>
          </p:cNvPr>
          <p:cNvGrpSpPr/>
          <p:nvPr/>
        </p:nvGrpSpPr>
        <p:grpSpPr>
          <a:xfrm>
            <a:off x="7608095" y="3775075"/>
            <a:ext cx="314325" cy="215444"/>
            <a:chOff x="7581899" y="1636710"/>
            <a:chExt cx="314325" cy="215444"/>
          </a:xfrm>
        </p:grpSpPr>
        <p:sp>
          <p:nvSpPr>
            <p:cNvPr id="22" name="Dodecagon 21">
              <a:extLst>
                <a:ext uri="{FF2B5EF4-FFF2-40B4-BE49-F238E27FC236}">
                  <a16:creationId xmlns:a16="http://schemas.microsoft.com/office/drawing/2014/main" id="{C49308DB-F7A6-DE7F-2689-B18E2236546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09413A5A-3BBD-CC1F-CD51-88B66EBCC30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9</a:t>
              </a:r>
              <a:endParaRPr lang="fr-FR" sz="900">
                <a:solidFill>
                  <a:schemeClr val="bg1"/>
                </a:solidFill>
              </a:endParaRPr>
            </a:p>
          </p:txBody>
        </p:sp>
      </p:grpSp>
      <p:grpSp>
        <p:nvGrpSpPr>
          <p:cNvPr id="24" name="Group 23">
            <a:extLst>
              <a:ext uri="{FF2B5EF4-FFF2-40B4-BE49-F238E27FC236}">
                <a16:creationId xmlns:a16="http://schemas.microsoft.com/office/drawing/2014/main" id="{399FAB2D-BE9F-78EE-D47A-C18A29FDAD87}"/>
              </a:ext>
            </a:extLst>
          </p:cNvPr>
          <p:cNvGrpSpPr/>
          <p:nvPr/>
        </p:nvGrpSpPr>
        <p:grpSpPr>
          <a:xfrm>
            <a:off x="8278296" y="3770543"/>
            <a:ext cx="314325" cy="215444"/>
            <a:chOff x="7581899" y="1636710"/>
            <a:chExt cx="314325" cy="215444"/>
          </a:xfrm>
        </p:grpSpPr>
        <p:sp>
          <p:nvSpPr>
            <p:cNvPr id="25" name="Dodecagon 24">
              <a:extLst>
                <a:ext uri="{FF2B5EF4-FFF2-40B4-BE49-F238E27FC236}">
                  <a16:creationId xmlns:a16="http://schemas.microsoft.com/office/drawing/2014/main" id="{91D22554-A51C-C2B1-5034-56242DD6145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TextBox 25">
              <a:extLst>
                <a:ext uri="{FF2B5EF4-FFF2-40B4-BE49-F238E27FC236}">
                  <a16:creationId xmlns:a16="http://schemas.microsoft.com/office/drawing/2014/main" id="{A3725E71-9DE9-7B98-F2D6-900B2EF7209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10</a:t>
              </a:r>
              <a:endParaRPr lang="fr-FR" sz="900">
                <a:solidFill>
                  <a:schemeClr val="bg1"/>
                </a:solidFill>
              </a:endParaRPr>
            </a:p>
          </p:txBody>
        </p:sp>
      </p:grpSp>
      <p:grpSp>
        <p:nvGrpSpPr>
          <p:cNvPr id="2" name="Group 1">
            <a:extLst>
              <a:ext uri="{FF2B5EF4-FFF2-40B4-BE49-F238E27FC236}">
                <a16:creationId xmlns:a16="http://schemas.microsoft.com/office/drawing/2014/main" id="{8C778433-BBB3-0808-FBF9-2275B94D1BB5}"/>
              </a:ext>
            </a:extLst>
          </p:cNvPr>
          <p:cNvGrpSpPr/>
          <p:nvPr/>
        </p:nvGrpSpPr>
        <p:grpSpPr>
          <a:xfrm>
            <a:off x="7802038" y="2216411"/>
            <a:ext cx="314325" cy="215444"/>
            <a:chOff x="7581899" y="1636710"/>
            <a:chExt cx="314325" cy="215444"/>
          </a:xfrm>
        </p:grpSpPr>
        <p:sp>
          <p:nvSpPr>
            <p:cNvPr id="17" name="Dodecagon 16">
              <a:extLst>
                <a:ext uri="{FF2B5EF4-FFF2-40B4-BE49-F238E27FC236}">
                  <a16:creationId xmlns:a16="http://schemas.microsoft.com/office/drawing/2014/main" id="{1A741DD3-144F-0B45-50C0-369D8E6F91F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2BD77F3D-E763-F07D-247F-B23595D021E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grpSp>
        <p:nvGrpSpPr>
          <p:cNvPr id="28" name="Group 27">
            <a:extLst>
              <a:ext uri="{FF2B5EF4-FFF2-40B4-BE49-F238E27FC236}">
                <a16:creationId xmlns:a16="http://schemas.microsoft.com/office/drawing/2014/main" id="{CED93643-6DDB-5D2A-B049-3658B519DB21}"/>
              </a:ext>
            </a:extLst>
          </p:cNvPr>
          <p:cNvGrpSpPr/>
          <p:nvPr/>
        </p:nvGrpSpPr>
        <p:grpSpPr>
          <a:xfrm>
            <a:off x="7092192" y="3312153"/>
            <a:ext cx="314325" cy="215444"/>
            <a:chOff x="7581899" y="1636710"/>
            <a:chExt cx="314325" cy="215444"/>
          </a:xfrm>
        </p:grpSpPr>
        <p:sp>
          <p:nvSpPr>
            <p:cNvPr id="29" name="Dodecagon 28">
              <a:extLst>
                <a:ext uri="{FF2B5EF4-FFF2-40B4-BE49-F238E27FC236}">
                  <a16:creationId xmlns:a16="http://schemas.microsoft.com/office/drawing/2014/main" id="{4DEF05FA-A7C9-1E73-A84E-5A2E8C820CF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34A6E173-AA74-BB99-A193-145779E0033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spTree>
    <p:extLst>
      <p:ext uri="{BB962C8B-B14F-4D97-AF65-F5344CB8AC3E}">
        <p14:creationId xmlns:p14="http://schemas.microsoft.com/office/powerpoint/2010/main" val="636336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869005"/>
          </a:xfrm>
        </p:spPr>
        <p:txBody>
          <a:bodyPr>
            <a:normAutofit/>
          </a:bodyPr>
          <a:lstStyle/>
          <a:p>
            <a:r>
              <a:rPr lang="en-US" dirty="0">
                <a:latin typeface="Calibri"/>
                <a:cs typeface="Calibri"/>
              </a:rPr>
              <a:t>Prepare for visit 1 (EDC)</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5</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4006177390"/>
              </p:ext>
            </p:extLst>
          </p:nvPr>
        </p:nvGraphicFramePr>
        <p:xfrm>
          <a:off x="96873" y="893423"/>
          <a:ext cx="3706062" cy="68326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When a subject enrolls in the study, you start in the EDC system.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0">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mn-lt"/>
                        </a:rPr>
                        <a:t>To create the patient, you have to fill in the date and version of the informed consent.</a:t>
                      </a:r>
                      <a:endParaRPr lang="en-US" sz="1100" b="0"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90356789"/>
                  </a:ext>
                </a:extLst>
              </a:tr>
            </a:tbl>
          </a:graphicData>
        </a:graphic>
      </p:graphicFrame>
      <p:pic>
        <p:nvPicPr>
          <p:cNvPr id="6" name="Afbeelding 9" descr="Afbeelding met tekst, schermopname, software, scherm&#10;&#10;Automatisch gegenereerde beschrijving">
            <a:extLst>
              <a:ext uri="{FF2B5EF4-FFF2-40B4-BE49-F238E27FC236}">
                <a16:creationId xmlns:a16="http://schemas.microsoft.com/office/drawing/2014/main" id="{F0367FBB-9753-B019-1826-3388518E141D}"/>
              </a:ext>
            </a:extLst>
          </p:cNvPr>
          <p:cNvPicPr>
            <a:picLocks noChangeAspect="1"/>
          </p:cNvPicPr>
          <p:nvPr/>
        </p:nvPicPr>
        <p:blipFill>
          <a:blip r:embed="rId2"/>
          <a:stretch>
            <a:fillRect/>
          </a:stretch>
        </p:blipFill>
        <p:spPr>
          <a:xfrm>
            <a:off x="4055521" y="916788"/>
            <a:ext cx="4899914" cy="2800773"/>
          </a:xfrm>
          <a:prstGeom prst="rect">
            <a:avLst/>
          </a:prstGeom>
        </p:spPr>
      </p:pic>
      <p:sp>
        <p:nvSpPr>
          <p:cNvPr id="13" name="Dodecagon 12">
            <a:extLst>
              <a:ext uri="{FF2B5EF4-FFF2-40B4-BE49-F238E27FC236}">
                <a16:creationId xmlns:a16="http://schemas.microsoft.com/office/drawing/2014/main" id="{E18D39CA-7529-8DE6-4C58-CFFA429F5AC6}"/>
              </a:ext>
            </a:extLst>
          </p:cNvPr>
          <p:cNvSpPr/>
          <p:nvPr/>
        </p:nvSpPr>
        <p:spPr>
          <a:xfrm>
            <a:off x="5201855" y="178579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
        <p:nvSpPr>
          <p:cNvPr id="8" name="Dodecagon 7">
            <a:extLst>
              <a:ext uri="{FF2B5EF4-FFF2-40B4-BE49-F238E27FC236}">
                <a16:creationId xmlns:a16="http://schemas.microsoft.com/office/drawing/2014/main" id="{EC5ED615-8292-CB59-F64E-82C8D4F4FD2C}"/>
              </a:ext>
            </a:extLst>
          </p:cNvPr>
          <p:cNvSpPr/>
          <p:nvPr/>
        </p:nvSpPr>
        <p:spPr>
          <a:xfrm>
            <a:off x="3882957" y="80769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Tree>
    <p:extLst>
      <p:ext uri="{BB962C8B-B14F-4D97-AF65-F5344CB8AC3E}">
        <p14:creationId xmlns:p14="http://schemas.microsoft.com/office/powerpoint/2010/main" val="236747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61AFEC-774B-30B3-D199-60B37F84D3E3}"/>
              </a:ext>
            </a:extLst>
          </p:cNvPr>
          <p:cNvPicPr>
            <a:picLocks noChangeAspect="1"/>
          </p:cNvPicPr>
          <p:nvPr/>
        </p:nvPicPr>
        <p:blipFill>
          <a:blip r:embed="rId2"/>
          <a:stretch>
            <a:fillRect/>
          </a:stretch>
        </p:blipFill>
        <p:spPr>
          <a:xfrm>
            <a:off x="3775184" y="1399495"/>
            <a:ext cx="5266029" cy="2419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9D668E2B-D2EE-4379-A7B7-3EEDC95B799F}"/>
              </a:ext>
            </a:extLst>
          </p:cNvPr>
          <p:cNvSpPr>
            <a:spLocks noGrp="1"/>
          </p:cNvSpPr>
          <p:nvPr>
            <p:ph type="title"/>
          </p:nvPr>
        </p:nvSpPr>
        <p:spPr>
          <a:xfrm>
            <a:off x="628649" y="108340"/>
            <a:ext cx="8460849" cy="869005"/>
          </a:xfrm>
        </p:spPr>
        <p:txBody>
          <a:bodyPr/>
          <a:lstStyle/>
          <a:p>
            <a:r>
              <a:rPr lang="en-US"/>
              <a:t>How to send personalized educational content to the patient?</a:t>
            </a:r>
            <a:endParaRPr lang="fi-FI"/>
          </a:p>
        </p:txBody>
      </p:sp>
      <p:sp>
        <p:nvSpPr>
          <p:cNvPr id="4" name="Footer Placeholder 3">
            <a:extLst>
              <a:ext uri="{FF2B5EF4-FFF2-40B4-BE49-F238E27FC236}">
                <a16:creationId xmlns:a16="http://schemas.microsoft.com/office/drawing/2014/main" id="{1AA4585A-707B-41AC-B489-9395EA135953}"/>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0B27AE3-9106-439E-86AD-BD45EF73AC46}"/>
              </a:ext>
            </a:extLst>
          </p:cNvPr>
          <p:cNvSpPr>
            <a:spLocks noGrp="1"/>
          </p:cNvSpPr>
          <p:nvPr>
            <p:ph type="sldNum" sz="quarter" idx="12"/>
          </p:nvPr>
        </p:nvSpPr>
        <p:spPr/>
        <p:txBody>
          <a:bodyPr/>
          <a:lstStyle/>
          <a:p>
            <a:fld id="{68A62F1A-42BD-014A-88BF-D3A572E205BD}" type="slidenum">
              <a:rPr lang="en-GR" smtClean="0"/>
              <a:pPr/>
              <a:t>50</a:t>
            </a:fld>
            <a:endParaRPr lang="en-GR"/>
          </a:p>
        </p:txBody>
      </p:sp>
      <p:graphicFrame>
        <p:nvGraphicFramePr>
          <p:cNvPr id="11" name="Table 10">
            <a:extLst>
              <a:ext uri="{FF2B5EF4-FFF2-40B4-BE49-F238E27FC236}">
                <a16:creationId xmlns:a16="http://schemas.microsoft.com/office/drawing/2014/main" id="{499A8A7E-1CAB-4A16-AA04-E3862F3A767B}"/>
              </a:ext>
            </a:extLst>
          </p:cNvPr>
          <p:cNvGraphicFramePr>
            <a:graphicFrameLocks noGrp="1"/>
          </p:cNvGraphicFramePr>
          <p:nvPr>
            <p:extLst>
              <p:ext uri="{D42A27DB-BD31-4B8C-83A1-F6EECF244321}">
                <p14:modId xmlns:p14="http://schemas.microsoft.com/office/powerpoint/2010/main" val="662771468"/>
              </p:ext>
            </p:extLst>
          </p:nvPr>
        </p:nvGraphicFramePr>
        <p:xfrm>
          <a:off x="54502" y="1114236"/>
          <a:ext cx="3609154" cy="3227649"/>
        </p:xfrm>
        <a:graphic>
          <a:graphicData uri="http://schemas.openxmlformats.org/drawingml/2006/table">
            <a:tbl>
              <a:tblPr/>
              <a:tblGrid>
                <a:gridCol w="123606">
                  <a:extLst>
                    <a:ext uri="{9D8B030D-6E8A-4147-A177-3AD203B41FA5}">
                      <a16:colId xmlns:a16="http://schemas.microsoft.com/office/drawing/2014/main" val="549006347"/>
                    </a:ext>
                  </a:extLst>
                </a:gridCol>
                <a:gridCol w="3485548">
                  <a:extLst>
                    <a:ext uri="{9D8B030D-6E8A-4147-A177-3AD203B41FA5}">
                      <a16:colId xmlns:a16="http://schemas.microsoft.com/office/drawing/2014/main" val="860423477"/>
                    </a:ext>
                  </a:extLst>
                </a:gridCol>
              </a:tblGrid>
              <a:tr h="464796">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"Selection", you can send personalized educational content to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00736832"/>
                  </a:ext>
                </a:extLst>
              </a:tr>
              <a:tr h="1149029">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have an overview of action related educational material that is available in the </a:t>
                      </a:r>
                      <a:r>
                        <a:rPr lang="en-US" sz="1100" b="0" i="0" u="none" strike="noStrike" err="1">
                          <a:solidFill>
                            <a:srgbClr val="000000"/>
                          </a:solidFill>
                          <a:effectLst/>
                          <a:latin typeface="Calibri" panose="020F0502020204030204" pitchFamily="34" charset="0"/>
                        </a:rPr>
                        <a:t>CoroPrevention</a:t>
                      </a:r>
                      <a:r>
                        <a:rPr lang="en-US" sz="1100" b="0" i="0" u="none" strike="noStrike">
                          <a:solidFill>
                            <a:srgbClr val="000000"/>
                          </a:solidFill>
                          <a:effectLst/>
                          <a:latin typeface="Calibri" panose="020F0502020204030204" pitchFamily="34" charset="0"/>
                        </a:rPr>
                        <a:t> Tool Suite. For each educational item, there is an icon representing the type of education (i.e. text, image or video), the category and if the patient already viewed this educational item or not.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312982"/>
                  </a:ext>
                </a:extLst>
              </a:tr>
              <a:tr h="920951">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search educational content by using the search function. You can also apply filters to look for specific educational content based on the category or who selected the educational content.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2734167"/>
                  </a:ext>
                </a:extLst>
              </a:tr>
              <a:tr h="692873">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filters for the category and choice of that are currently applied. You can remove any of these filters by clicking on the "cross" icon.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56749369"/>
                  </a:ext>
                </a:extLst>
              </a:tr>
            </a:tbl>
          </a:graphicData>
        </a:graphic>
      </p:graphicFrame>
      <p:grpSp>
        <p:nvGrpSpPr>
          <p:cNvPr id="8" name="Group 7">
            <a:extLst>
              <a:ext uri="{FF2B5EF4-FFF2-40B4-BE49-F238E27FC236}">
                <a16:creationId xmlns:a16="http://schemas.microsoft.com/office/drawing/2014/main" id="{82CD9BA2-5D6C-6FD0-E156-E4698CFED838}"/>
              </a:ext>
            </a:extLst>
          </p:cNvPr>
          <p:cNvGrpSpPr/>
          <p:nvPr/>
        </p:nvGrpSpPr>
        <p:grpSpPr>
          <a:xfrm>
            <a:off x="5388456" y="1855787"/>
            <a:ext cx="306968" cy="207597"/>
            <a:chOff x="7581899" y="1636710"/>
            <a:chExt cx="314325" cy="215444"/>
          </a:xfrm>
        </p:grpSpPr>
        <p:sp>
          <p:nvSpPr>
            <p:cNvPr id="9" name="Dodecagon 8">
              <a:extLst>
                <a:ext uri="{FF2B5EF4-FFF2-40B4-BE49-F238E27FC236}">
                  <a16:creationId xmlns:a16="http://schemas.microsoft.com/office/drawing/2014/main" id="{E3B1C3D4-07DA-5E31-0135-8C11300F8E5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 name="TextBox 11">
              <a:extLst>
                <a:ext uri="{FF2B5EF4-FFF2-40B4-BE49-F238E27FC236}">
                  <a16:creationId xmlns:a16="http://schemas.microsoft.com/office/drawing/2014/main" id="{6289CC8C-4D3E-F8BB-11BD-0B5A19548C7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3" name="Group 12">
            <a:extLst>
              <a:ext uri="{FF2B5EF4-FFF2-40B4-BE49-F238E27FC236}">
                <a16:creationId xmlns:a16="http://schemas.microsoft.com/office/drawing/2014/main" id="{25181C9C-9884-96BC-2BE8-4A8AF504F053}"/>
              </a:ext>
            </a:extLst>
          </p:cNvPr>
          <p:cNvGrpSpPr/>
          <p:nvPr/>
        </p:nvGrpSpPr>
        <p:grpSpPr>
          <a:xfrm>
            <a:off x="4000478" y="2309571"/>
            <a:ext cx="306968" cy="215444"/>
            <a:chOff x="7581899" y="1636710"/>
            <a:chExt cx="314325" cy="223587"/>
          </a:xfrm>
        </p:grpSpPr>
        <p:sp>
          <p:nvSpPr>
            <p:cNvPr id="14" name="Dodecagon 13">
              <a:extLst>
                <a:ext uri="{FF2B5EF4-FFF2-40B4-BE49-F238E27FC236}">
                  <a16:creationId xmlns:a16="http://schemas.microsoft.com/office/drawing/2014/main" id="{814E6D38-8BBB-3827-3C8F-3290E320D10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TextBox 14">
              <a:extLst>
                <a:ext uri="{FF2B5EF4-FFF2-40B4-BE49-F238E27FC236}">
                  <a16:creationId xmlns:a16="http://schemas.microsoft.com/office/drawing/2014/main" id="{B546EA39-8785-304A-9F14-AFFF352F4B59}"/>
                </a:ext>
              </a:extLst>
            </p:cNvPr>
            <p:cNvSpPr txBox="1"/>
            <p:nvPr/>
          </p:nvSpPr>
          <p:spPr>
            <a:xfrm>
              <a:off x="7581899" y="1636710"/>
              <a:ext cx="314325" cy="223587"/>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16" name="Group 15">
            <a:extLst>
              <a:ext uri="{FF2B5EF4-FFF2-40B4-BE49-F238E27FC236}">
                <a16:creationId xmlns:a16="http://schemas.microsoft.com/office/drawing/2014/main" id="{D5AA63E8-3A1C-C591-5D06-B32A116AF509}"/>
              </a:ext>
            </a:extLst>
          </p:cNvPr>
          <p:cNvGrpSpPr/>
          <p:nvPr/>
        </p:nvGrpSpPr>
        <p:grpSpPr>
          <a:xfrm>
            <a:off x="3919752" y="2960687"/>
            <a:ext cx="306968" cy="207597"/>
            <a:chOff x="7581899" y="1636710"/>
            <a:chExt cx="314325" cy="215444"/>
          </a:xfrm>
        </p:grpSpPr>
        <p:sp>
          <p:nvSpPr>
            <p:cNvPr id="17" name="Dodecagon 16">
              <a:extLst>
                <a:ext uri="{FF2B5EF4-FFF2-40B4-BE49-F238E27FC236}">
                  <a16:creationId xmlns:a16="http://schemas.microsoft.com/office/drawing/2014/main" id="{C6CAC6D1-E2B8-EE56-0A19-3ED272E075B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8" name="TextBox 17">
              <a:extLst>
                <a:ext uri="{FF2B5EF4-FFF2-40B4-BE49-F238E27FC236}">
                  <a16:creationId xmlns:a16="http://schemas.microsoft.com/office/drawing/2014/main" id="{1E849506-8E5A-7124-000C-0C40B4BB5F1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6" name="Group 5">
            <a:extLst>
              <a:ext uri="{FF2B5EF4-FFF2-40B4-BE49-F238E27FC236}">
                <a16:creationId xmlns:a16="http://schemas.microsoft.com/office/drawing/2014/main" id="{F6DB63F6-7C53-13E3-DD89-9E60514F240B}"/>
              </a:ext>
            </a:extLst>
          </p:cNvPr>
          <p:cNvGrpSpPr/>
          <p:nvPr/>
        </p:nvGrpSpPr>
        <p:grpSpPr>
          <a:xfrm>
            <a:off x="7659921" y="2570360"/>
            <a:ext cx="306968" cy="215444"/>
            <a:chOff x="7581899" y="1636710"/>
            <a:chExt cx="314325" cy="223587"/>
          </a:xfrm>
        </p:grpSpPr>
        <p:sp>
          <p:nvSpPr>
            <p:cNvPr id="7" name="Dodecagon 6">
              <a:extLst>
                <a:ext uri="{FF2B5EF4-FFF2-40B4-BE49-F238E27FC236}">
                  <a16:creationId xmlns:a16="http://schemas.microsoft.com/office/drawing/2014/main" id="{AA6FD60B-FDE6-F5A3-599B-A2E90778A52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0" name="TextBox 9">
              <a:extLst>
                <a:ext uri="{FF2B5EF4-FFF2-40B4-BE49-F238E27FC236}">
                  <a16:creationId xmlns:a16="http://schemas.microsoft.com/office/drawing/2014/main" id="{76DBC0DF-1158-FEAF-272C-0B4583DA67A6}"/>
                </a:ext>
              </a:extLst>
            </p:cNvPr>
            <p:cNvSpPr txBox="1"/>
            <p:nvPr/>
          </p:nvSpPr>
          <p:spPr>
            <a:xfrm>
              <a:off x="7581899" y="1636710"/>
              <a:ext cx="314325" cy="223587"/>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19" name="Group 18">
            <a:extLst>
              <a:ext uri="{FF2B5EF4-FFF2-40B4-BE49-F238E27FC236}">
                <a16:creationId xmlns:a16="http://schemas.microsoft.com/office/drawing/2014/main" id="{6DB172D9-BAAC-682C-9A6D-C68841EBDEAD}"/>
              </a:ext>
            </a:extLst>
          </p:cNvPr>
          <p:cNvGrpSpPr/>
          <p:nvPr/>
        </p:nvGrpSpPr>
        <p:grpSpPr>
          <a:xfrm>
            <a:off x="7043562" y="2253265"/>
            <a:ext cx="306968" cy="215444"/>
            <a:chOff x="7581899" y="1636710"/>
            <a:chExt cx="314325" cy="223587"/>
          </a:xfrm>
        </p:grpSpPr>
        <p:sp>
          <p:nvSpPr>
            <p:cNvPr id="20" name="Dodecagon 19">
              <a:extLst>
                <a:ext uri="{FF2B5EF4-FFF2-40B4-BE49-F238E27FC236}">
                  <a16:creationId xmlns:a16="http://schemas.microsoft.com/office/drawing/2014/main" id="{D0DA2DCE-0C97-B364-99EF-0205554CC38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1" name="TextBox 20">
              <a:extLst>
                <a:ext uri="{FF2B5EF4-FFF2-40B4-BE49-F238E27FC236}">
                  <a16:creationId xmlns:a16="http://schemas.microsoft.com/office/drawing/2014/main" id="{A95305E5-9914-705C-ECEE-195A0930F1FA}"/>
                </a:ext>
              </a:extLst>
            </p:cNvPr>
            <p:cNvSpPr txBox="1"/>
            <p:nvPr/>
          </p:nvSpPr>
          <p:spPr>
            <a:xfrm>
              <a:off x="7581899" y="1636710"/>
              <a:ext cx="314325" cy="223587"/>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2" name="Group 21">
            <a:extLst>
              <a:ext uri="{FF2B5EF4-FFF2-40B4-BE49-F238E27FC236}">
                <a16:creationId xmlns:a16="http://schemas.microsoft.com/office/drawing/2014/main" id="{E6B6F3B1-084E-DB77-E95A-DDAD2F1F8610}"/>
              </a:ext>
            </a:extLst>
          </p:cNvPr>
          <p:cNvGrpSpPr/>
          <p:nvPr/>
        </p:nvGrpSpPr>
        <p:grpSpPr>
          <a:xfrm>
            <a:off x="8705960" y="2276162"/>
            <a:ext cx="306968" cy="215444"/>
            <a:chOff x="7581899" y="1636711"/>
            <a:chExt cx="314325" cy="223587"/>
          </a:xfrm>
        </p:grpSpPr>
        <p:sp>
          <p:nvSpPr>
            <p:cNvPr id="23" name="Dodecagon 22">
              <a:extLst>
                <a:ext uri="{FF2B5EF4-FFF2-40B4-BE49-F238E27FC236}">
                  <a16:creationId xmlns:a16="http://schemas.microsoft.com/office/drawing/2014/main" id="{1DEC5E1A-86E8-922A-8ECF-1E2C51BDE36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4" name="TextBox 23">
              <a:extLst>
                <a:ext uri="{FF2B5EF4-FFF2-40B4-BE49-F238E27FC236}">
                  <a16:creationId xmlns:a16="http://schemas.microsoft.com/office/drawing/2014/main" id="{1E9A0BFC-5318-3545-CEF2-F29413280F6D}"/>
                </a:ext>
              </a:extLst>
            </p:cNvPr>
            <p:cNvSpPr txBox="1"/>
            <p:nvPr/>
          </p:nvSpPr>
          <p:spPr>
            <a:xfrm>
              <a:off x="7581899" y="1636711"/>
              <a:ext cx="314325" cy="223587"/>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5" name="Group 24">
            <a:extLst>
              <a:ext uri="{FF2B5EF4-FFF2-40B4-BE49-F238E27FC236}">
                <a16:creationId xmlns:a16="http://schemas.microsoft.com/office/drawing/2014/main" id="{BABABB11-A095-C416-D522-CA73F74C0E57}"/>
              </a:ext>
            </a:extLst>
          </p:cNvPr>
          <p:cNvGrpSpPr/>
          <p:nvPr/>
        </p:nvGrpSpPr>
        <p:grpSpPr>
          <a:xfrm>
            <a:off x="6814027" y="2644673"/>
            <a:ext cx="306968" cy="215444"/>
            <a:chOff x="7581899" y="1636710"/>
            <a:chExt cx="314325" cy="223587"/>
          </a:xfrm>
        </p:grpSpPr>
        <p:sp>
          <p:nvSpPr>
            <p:cNvPr id="26" name="Dodecagon 25">
              <a:extLst>
                <a:ext uri="{FF2B5EF4-FFF2-40B4-BE49-F238E27FC236}">
                  <a16:creationId xmlns:a16="http://schemas.microsoft.com/office/drawing/2014/main" id="{E475E8C0-C232-3B62-0C14-540E991058F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C45D5492-F5D2-0718-3BEB-FF27C6837468}"/>
                </a:ext>
              </a:extLst>
            </p:cNvPr>
            <p:cNvSpPr txBox="1"/>
            <p:nvPr/>
          </p:nvSpPr>
          <p:spPr>
            <a:xfrm>
              <a:off x="7581899" y="1636710"/>
              <a:ext cx="314325" cy="223587"/>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spTree>
    <p:extLst>
      <p:ext uri="{BB962C8B-B14F-4D97-AF65-F5344CB8AC3E}">
        <p14:creationId xmlns:p14="http://schemas.microsoft.com/office/powerpoint/2010/main" val="72136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0E839-D640-0FB1-54BC-7693F5F5C7FB}"/>
              </a:ext>
            </a:extLst>
          </p:cNvPr>
          <p:cNvPicPr>
            <a:picLocks noChangeAspect="1"/>
          </p:cNvPicPr>
          <p:nvPr/>
        </p:nvPicPr>
        <p:blipFill>
          <a:blip r:embed="rId2"/>
          <a:stretch>
            <a:fillRect/>
          </a:stretch>
        </p:blipFill>
        <p:spPr>
          <a:xfrm>
            <a:off x="3696646" y="1546860"/>
            <a:ext cx="5349139" cy="2491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77EA42C-073A-4E5A-93E4-E9CB43B1BB85}"/>
              </a:ext>
            </a:extLst>
          </p:cNvPr>
          <p:cNvSpPr>
            <a:spLocks noGrp="1"/>
          </p:cNvSpPr>
          <p:nvPr>
            <p:ph type="title"/>
          </p:nvPr>
        </p:nvSpPr>
        <p:spPr>
          <a:xfrm>
            <a:off x="133225" y="96229"/>
            <a:ext cx="8871496" cy="869005"/>
          </a:xfrm>
        </p:spPr>
        <p:txBody>
          <a:bodyPr/>
          <a:lstStyle/>
          <a:p>
            <a:r>
              <a:rPr lang="en-US" dirty="0"/>
              <a:t>How to send personalized educational content to the patient?</a:t>
            </a:r>
            <a:endParaRPr lang="fi-FI" dirty="0"/>
          </a:p>
        </p:txBody>
      </p:sp>
      <p:sp>
        <p:nvSpPr>
          <p:cNvPr id="4" name="Footer Placeholder 3">
            <a:extLst>
              <a:ext uri="{FF2B5EF4-FFF2-40B4-BE49-F238E27FC236}">
                <a16:creationId xmlns:a16="http://schemas.microsoft.com/office/drawing/2014/main" id="{2094E572-9D73-48DC-9BB3-47F38439E0DE}"/>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AFF6CBCA-5440-4B78-A428-78BD078F1A7D}"/>
              </a:ext>
            </a:extLst>
          </p:cNvPr>
          <p:cNvSpPr>
            <a:spLocks noGrp="1"/>
          </p:cNvSpPr>
          <p:nvPr>
            <p:ph type="sldNum" sz="quarter" idx="12"/>
          </p:nvPr>
        </p:nvSpPr>
        <p:spPr/>
        <p:txBody>
          <a:bodyPr/>
          <a:lstStyle/>
          <a:p>
            <a:fld id="{68A62F1A-42BD-014A-88BF-D3A572E205BD}" type="slidenum">
              <a:rPr lang="en-GR" smtClean="0"/>
              <a:pPr/>
              <a:t>51</a:t>
            </a:fld>
            <a:endParaRPr lang="en-GR"/>
          </a:p>
        </p:txBody>
      </p:sp>
      <p:graphicFrame>
        <p:nvGraphicFramePr>
          <p:cNvPr id="7" name="Table 6">
            <a:extLst>
              <a:ext uri="{FF2B5EF4-FFF2-40B4-BE49-F238E27FC236}">
                <a16:creationId xmlns:a16="http://schemas.microsoft.com/office/drawing/2014/main" id="{A67E1C57-7FA9-4057-A066-1A6CFCB6FE91}"/>
              </a:ext>
            </a:extLst>
          </p:cNvPr>
          <p:cNvGraphicFramePr>
            <a:graphicFrameLocks noGrp="1"/>
          </p:cNvGraphicFramePr>
          <p:nvPr>
            <p:extLst>
              <p:ext uri="{D42A27DB-BD31-4B8C-83A1-F6EECF244321}">
                <p14:modId xmlns:p14="http://schemas.microsoft.com/office/powerpoint/2010/main" val="4775097"/>
              </p:ext>
            </p:extLst>
          </p:nvPr>
        </p:nvGraphicFramePr>
        <p:xfrm>
          <a:off x="133225" y="1216944"/>
          <a:ext cx="3410664" cy="3294499"/>
        </p:xfrm>
        <a:graphic>
          <a:graphicData uri="http://schemas.openxmlformats.org/drawingml/2006/table">
            <a:tbl>
              <a:tblPr/>
              <a:tblGrid>
                <a:gridCol w="93576">
                  <a:extLst>
                    <a:ext uri="{9D8B030D-6E8A-4147-A177-3AD203B41FA5}">
                      <a16:colId xmlns:a16="http://schemas.microsoft.com/office/drawing/2014/main" val="310591658"/>
                    </a:ext>
                  </a:extLst>
                </a:gridCol>
                <a:gridCol w="3317088">
                  <a:extLst>
                    <a:ext uri="{9D8B030D-6E8A-4147-A177-3AD203B41FA5}">
                      <a16:colId xmlns:a16="http://schemas.microsoft.com/office/drawing/2014/main" val="290322976"/>
                    </a:ext>
                  </a:extLst>
                </a:gridCol>
              </a:tblGrid>
              <a:tr h="1876255">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If you found the educational material that you were looking for, you can click on the educational item to view more information (i.e. title, content type, number of related questions of the knowledge challenge that the patient answered wrong, how many times the educational item was sent to the patient, and how many times the educational item was viewed by the patient).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19241873"/>
                  </a:ext>
                </a:extLst>
              </a:tr>
              <a:tr h="709122">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send the educational item to the patient as a notification (i.e. in an application reminder)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15827898"/>
                  </a:ext>
                </a:extLst>
              </a:tr>
              <a:tr h="709122">
                <a:tc>
                  <a:txBody>
                    <a:bodyPr/>
                    <a:lstStyle/>
                    <a:p>
                      <a:pPr algn="r" fontAlgn="ctr"/>
                      <a:r>
                        <a:rPr lang="fi-FI" sz="1100" b="0" i="0" u="none" strike="noStrike">
                          <a:solidFill>
                            <a:srgbClr val="000000"/>
                          </a:solidFill>
                          <a:effectLst/>
                          <a:latin typeface="Calibri" panose="020F050202020403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also send the educational item to the patient (i.e. in an application reminder) by clicking on the “share" icon.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27068904"/>
                  </a:ext>
                </a:extLst>
              </a:tr>
            </a:tbl>
          </a:graphicData>
        </a:graphic>
      </p:graphicFrame>
      <p:grpSp>
        <p:nvGrpSpPr>
          <p:cNvPr id="10" name="Group 9">
            <a:extLst>
              <a:ext uri="{FF2B5EF4-FFF2-40B4-BE49-F238E27FC236}">
                <a16:creationId xmlns:a16="http://schemas.microsoft.com/office/drawing/2014/main" id="{F55A5D39-1905-8D40-DCFE-FCA9E534FA59}"/>
              </a:ext>
            </a:extLst>
          </p:cNvPr>
          <p:cNvGrpSpPr/>
          <p:nvPr/>
        </p:nvGrpSpPr>
        <p:grpSpPr>
          <a:xfrm>
            <a:off x="5005680" y="2756471"/>
            <a:ext cx="314325" cy="215444"/>
            <a:chOff x="7581899" y="1636710"/>
            <a:chExt cx="314325" cy="215444"/>
          </a:xfrm>
        </p:grpSpPr>
        <p:sp>
          <p:nvSpPr>
            <p:cNvPr id="11" name="Dodecagon 10">
              <a:extLst>
                <a:ext uri="{FF2B5EF4-FFF2-40B4-BE49-F238E27FC236}">
                  <a16:creationId xmlns:a16="http://schemas.microsoft.com/office/drawing/2014/main" id="{E0E6A739-CBE1-7241-0F4C-62393975DD3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 name="TextBox 11">
              <a:extLst>
                <a:ext uri="{FF2B5EF4-FFF2-40B4-BE49-F238E27FC236}">
                  <a16:creationId xmlns:a16="http://schemas.microsoft.com/office/drawing/2014/main" id="{02E2ADB5-4A20-7778-4DC2-779DC043E56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13" name="Group 12">
            <a:extLst>
              <a:ext uri="{FF2B5EF4-FFF2-40B4-BE49-F238E27FC236}">
                <a16:creationId xmlns:a16="http://schemas.microsoft.com/office/drawing/2014/main" id="{6ABDF2EE-2587-F2BC-3DED-EE3568213626}"/>
              </a:ext>
            </a:extLst>
          </p:cNvPr>
          <p:cNvGrpSpPr/>
          <p:nvPr/>
        </p:nvGrpSpPr>
        <p:grpSpPr>
          <a:xfrm>
            <a:off x="7118139" y="2612490"/>
            <a:ext cx="314325" cy="215444"/>
            <a:chOff x="7581899" y="1636710"/>
            <a:chExt cx="314325" cy="215444"/>
          </a:xfrm>
        </p:grpSpPr>
        <p:sp>
          <p:nvSpPr>
            <p:cNvPr id="14" name="Dodecagon 13">
              <a:extLst>
                <a:ext uri="{FF2B5EF4-FFF2-40B4-BE49-F238E27FC236}">
                  <a16:creationId xmlns:a16="http://schemas.microsoft.com/office/drawing/2014/main" id="{759061EE-7B2D-8708-95F4-D441C52EEB9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TextBox 14">
              <a:extLst>
                <a:ext uri="{FF2B5EF4-FFF2-40B4-BE49-F238E27FC236}">
                  <a16:creationId xmlns:a16="http://schemas.microsoft.com/office/drawing/2014/main" id="{5421C68F-3E4B-5652-E102-C55230F593B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grpSp>
        <p:nvGrpSpPr>
          <p:cNvPr id="16" name="Group 15">
            <a:extLst>
              <a:ext uri="{FF2B5EF4-FFF2-40B4-BE49-F238E27FC236}">
                <a16:creationId xmlns:a16="http://schemas.microsoft.com/office/drawing/2014/main" id="{FFB12AB2-A21E-23F0-B4FA-78535E64A83A}"/>
              </a:ext>
            </a:extLst>
          </p:cNvPr>
          <p:cNvGrpSpPr/>
          <p:nvPr/>
        </p:nvGrpSpPr>
        <p:grpSpPr>
          <a:xfrm>
            <a:off x="7884321" y="2641489"/>
            <a:ext cx="314325" cy="215444"/>
            <a:chOff x="7581899" y="1636710"/>
            <a:chExt cx="314325" cy="215444"/>
          </a:xfrm>
        </p:grpSpPr>
        <p:sp>
          <p:nvSpPr>
            <p:cNvPr id="17" name="Dodecagon 16">
              <a:extLst>
                <a:ext uri="{FF2B5EF4-FFF2-40B4-BE49-F238E27FC236}">
                  <a16:creationId xmlns:a16="http://schemas.microsoft.com/office/drawing/2014/main" id="{786017E6-F92B-DC78-0FF8-C264805FCF4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8" name="TextBox 17">
              <a:extLst>
                <a:ext uri="{FF2B5EF4-FFF2-40B4-BE49-F238E27FC236}">
                  <a16:creationId xmlns:a16="http://schemas.microsoft.com/office/drawing/2014/main" id="{DE59CEF7-41A7-8EE1-C934-0A9188A9A3D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19" name="Group 18">
            <a:extLst>
              <a:ext uri="{FF2B5EF4-FFF2-40B4-BE49-F238E27FC236}">
                <a16:creationId xmlns:a16="http://schemas.microsoft.com/office/drawing/2014/main" id="{0FE3BCEF-99E3-1988-2A85-A8F8223137B9}"/>
              </a:ext>
            </a:extLst>
          </p:cNvPr>
          <p:cNvGrpSpPr/>
          <p:nvPr/>
        </p:nvGrpSpPr>
        <p:grpSpPr>
          <a:xfrm>
            <a:off x="8278296" y="3736118"/>
            <a:ext cx="314325" cy="215444"/>
            <a:chOff x="7581899" y="1636710"/>
            <a:chExt cx="314325" cy="215444"/>
          </a:xfrm>
        </p:grpSpPr>
        <p:sp>
          <p:nvSpPr>
            <p:cNvPr id="20" name="Dodecagon 19">
              <a:extLst>
                <a:ext uri="{FF2B5EF4-FFF2-40B4-BE49-F238E27FC236}">
                  <a16:creationId xmlns:a16="http://schemas.microsoft.com/office/drawing/2014/main" id="{0C322DCF-3576-6C80-610C-DD5EB6901AE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1" name="TextBox 20">
              <a:extLst>
                <a:ext uri="{FF2B5EF4-FFF2-40B4-BE49-F238E27FC236}">
                  <a16:creationId xmlns:a16="http://schemas.microsoft.com/office/drawing/2014/main" id="{21959362-269B-82C5-DE3C-654CA8E18E9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Tree>
    <p:extLst>
      <p:ext uri="{BB962C8B-B14F-4D97-AF65-F5344CB8AC3E}">
        <p14:creationId xmlns:p14="http://schemas.microsoft.com/office/powerpoint/2010/main" val="1977955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dirty="0"/>
              <a:t>Case nurse manual caregiver dashboard - medication adherence module</a:t>
            </a:r>
            <a:endParaRPr lang="fi-FI" dirty="0"/>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1789664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042760-3C04-F4FD-F5F4-788D498F6B83}"/>
              </a:ext>
            </a:extLst>
          </p:cNvPr>
          <p:cNvPicPr>
            <a:picLocks noChangeAspect="1"/>
          </p:cNvPicPr>
          <p:nvPr/>
        </p:nvPicPr>
        <p:blipFill>
          <a:blip r:embed="rId2"/>
          <a:stretch>
            <a:fillRect/>
          </a:stretch>
        </p:blipFill>
        <p:spPr>
          <a:xfrm>
            <a:off x="3802935" y="1387854"/>
            <a:ext cx="5320574" cy="2438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5045B36-81A2-174D-0E2B-37233644815A}"/>
              </a:ext>
            </a:extLst>
          </p:cNvPr>
          <p:cNvPicPr>
            <a:picLocks noChangeAspect="1"/>
          </p:cNvPicPr>
          <p:nvPr/>
        </p:nvPicPr>
        <p:blipFill>
          <a:blip r:embed="rId3"/>
          <a:stretch>
            <a:fillRect/>
          </a:stretch>
        </p:blipFill>
        <p:spPr>
          <a:xfrm>
            <a:off x="3793103" y="1357075"/>
            <a:ext cx="5354083" cy="2438211"/>
          </a:xfrm>
          <a:prstGeom prst="rect">
            <a:avLst/>
          </a:prstGeom>
        </p:spPr>
      </p:pic>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869005"/>
          </a:xfrm>
        </p:spPr>
        <p:txBody>
          <a:bodyPr>
            <a:normAutofit/>
          </a:bodyPr>
          <a:lstStyle/>
          <a:p>
            <a:r>
              <a:rPr lang="en-US"/>
              <a:t>How to view the patient's status for medication adherence during the first shared decision making consultation?</a:t>
            </a:r>
            <a:endParaRPr lang="fi-FI"/>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53</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4027096409"/>
              </p:ext>
            </p:extLst>
          </p:nvPr>
        </p:nvGraphicFramePr>
        <p:xfrm>
          <a:off x="96873" y="893423"/>
          <a:ext cx="3706062" cy="3662600"/>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"Status", you have an overview of the patient's status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7105683"/>
                  </a:ext>
                </a:extLst>
              </a:tr>
              <a:tr h="327457">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see how the patient describes his/her medication adherence in general.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1376494">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There is an overview of the patient's barriers for medication adherence. The barriers are based on the patient's answers on the Identification of Medication Adherence Barriers (IMAB) questionnaire that was completed in the ePRO application. The IMAB questionnaire assesses the patient's difficulties with taking medication. Higher IMAB scores are indicateive of the greater strength of one or more barrriers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051344"/>
                  </a:ext>
                </a:extLst>
              </a:tr>
              <a:tr h="327457">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elements indicated in green are no barriers for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90092181"/>
                  </a:ext>
                </a:extLst>
              </a:tr>
              <a:tr h="327457">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elements indicated in orange are small barriers for the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03412468"/>
                  </a:ext>
                </a:extLst>
              </a:tr>
              <a:tr h="919586">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elements indicated in red are major barriers for the patient. These are the elements that the patient has limited knowledge about, or that go wrong on a regular basis. These are the patient's main points for improvement and should be the focus of the shared decision making discussion.</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522361681"/>
                  </a:ext>
                </a:extLst>
              </a:tr>
            </a:tbl>
          </a:graphicData>
        </a:graphic>
      </p:graphicFrame>
      <p:sp>
        <p:nvSpPr>
          <p:cNvPr id="13" name="Dodecagon 12">
            <a:extLst>
              <a:ext uri="{FF2B5EF4-FFF2-40B4-BE49-F238E27FC236}">
                <a16:creationId xmlns:a16="http://schemas.microsoft.com/office/drawing/2014/main" id="{E18D39CA-7529-8DE6-4C58-CFFA429F5AC6}"/>
              </a:ext>
            </a:extLst>
          </p:cNvPr>
          <p:cNvSpPr/>
          <p:nvPr/>
        </p:nvSpPr>
        <p:spPr>
          <a:xfrm>
            <a:off x="4451226" y="187675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4" name="Dodecagon 13">
            <a:extLst>
              <a:ext uri="{FF2B5EF4-FFF2-40B4-BE49-F238E27FC236}">
                <a16:creationId xmlns:a16="http://schemas.microsoft.com/office/drawing/2014/main" id="{E96795A8-C48F-B345-0AEA-854BF9263F8E}"/>
              </a:ext>
            </a:extLst>
          </p:cNvPr>
          <p:cNvSpPr/>
          <p:nvPr/>
        </p:nvSpPr>
        <p:spPr>
          <a:xfrm>
            <a:off x="4074387" y="272242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6" name="Dodecagon 15">
            <a:extLst>
              <a:ext uri="{FF2B5EF4-FFF2-40B4-BE49-F238E27FC236}">
                <a16:creationId xmlns:a16="http://schemas.microsoft.com/office/drawing/2014/main" id="{A81EB6A9-4A75-99B9-7CF4-D224F1982D96}"/>
              </a:ext>
            </a:extLst>
          </p:cNvPr>
          <p:cNvSpPr/>
          <p:nvPr/>
        </p:nvSpPr>
        <p:spPr>
          <a:xfrm>
            <a:off x="5075293" y="24355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7" name="Dodecagon 16">
            <a:extLst>
              <a:ext uri="{FF2B5EF4-FFF2-40B4-BE49-F238E27FC236}">
                <a16:creationId xmlns:a16="http://schemas.microsoft.com/office/drawing/2014/main" id="{A4705A2D-1C4E-5EB0-5BD1-E04DB430086E}"/>
              </a:ext>
            </a:extLst>
          </p:cNvPr>
          <p:cNvSpPr/>
          <p:nvPr/>
        </p:nvSpPr>
        <p:spPr>
          <a:xfrm>
            <a:off x="4045029" y="3022134"/>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18" name="Dodecagon 17">
            <a:extLst>
              <a:ext uri="{FF2B5EF4-FFF2-40B4-BE49-F238E27FC236}">
                <a16:creationId xmlns:a16="http://schemas.microsoft.com/office/drawing/2014/main" id="{C3F46C45-DF21-646D-A5BA-F8E9CEC51EDB}"/>
              </a:ext>
            </a:extLst>
          </p:cNvPr>
          <p:cNvSpPr/>
          <p:nvPr/>
        </p:nvSpPr>
        <p:spPr>
          <a:xfrm>
            <a:off x="4033605" y="330138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3" name="Dodecagon 2">
            <a:extLst>
              <a:ext uri="{FF2B5EF4-FFF2-40B4-BE49-F238E27FC236}">
                <a16:creationId xmlns:a16="http://schemas.microsoft.com/office/drawing/2014/main" id="{03AB5615-2C14-A501-8ED0-751ACEB522DA}"/>
              </a:ext>
            </a:extLst>
          </p:cNvPr>
          <p:cNvSpPr/>
          <p:nvPr/>
        </p:nvSpPr>
        <p:spPr>
          <a:xfrm>
            <a:off x="4229856" y="210821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Tree>
    <p:extLst>
      <p:ext uri="{BB962C8B-B14F-4D97-AF65-F5344CB8AC3E}">
        <p14:creationId xmlns:p14="http://schemas.microsoft.com/office/powerpoint/2010/main" val="8543798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CEF940E-88F7-EB74-12A9-A87C1746846F}"/>
              </a:ext>
            </a:extLst>
          </p:cNvPr>
          <p:cNvPicPr>
            <a:picLocks noChangeAspect="1"/>
          </p:cNvPicPr>
          <p:nvPr/>
        </p:nvPicPr>
        <p:blipFill>
          <a:blip r:embed="rId2"/>
          <a:stretch>
            <a:fillRect/>
          </a:stretch>
        </p:blipFill>
        <p:spPr>
          <a:xfrm>
            <a:off x="3745028" y="1153628"/>
            <a:ext cx="5137066" cy="2176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97B6602-3FEA-1A29-6499-348010F6F53B}"/>
              </a:ext>
            </a:extLst>
          </p:cNvPr>
          <p:cNvPicPr>
            <a:picLocks noChangeAspect="1"/>
          </p:cNvPicPr>
          <p:nvPr/>
        </p:nvPicPr>
        <p:blipFill>
          <a:blip r:embed="rId3"/>
          <a:stretch>
            <a:fillRect/>
          </a:stretch>
        </p:blipFill>
        <p:spPr>
          <a:xfrm>
            <a:off x="3745028" y="1153628"/>
            <a:ext cx="5120907" cy="2176641"/>
          </a:xfrm>
          <a:prstGeom prst="rect">
            <a:avLst/>
          </a:prstGeom>
        </p:spPr>
      </p:pic>
      <p:sp>
        <p:nvSpPr>
          <p:cNvPr id="2" name="Title 1">
            <a:extLst>
              <a:ext uri="{FF2B5EF4-FFF2-40B4-BE49-F238E27FC236}">
                <a16:creationId xmlns:a16="http://schemas.microsoft.com/office/drawing/2014/main" id="{ACBE3C8D-5E8D-4957-9E83-D116EA0FCD4E}"/>
              </a:ext>
            </a:extLst>
          </p:cNvPr>
          <p:cNvSpPr>
            <a:spLocks noGrp="1"/>
          </p:cNvSpPr>
          <p:nvPr>
            <p:ph type="title"/>
          </p:nvPr>
        </p:nvSpPr>
        <p:spPr>
          <a:xfrm>
            <a:off x="71532" y="11450"/>
            <a:ext cx="9072468" cy="869005"/>
          </a:xfrm>
        </p:spPr>
        <p:txBody>
          <a:bodyPr/>
          <a:lstStyle/>
          <a:p>
            <a:r>
              <a:rPr lang="en-US"/>
              <a:t>How to follow up on the patient's progress for medication adherence?</a:t>
            </a:r>
            <a:endParaRPr lang="fi-FI"/>
          </a:p>
        </p:txBody>
      </p:sp>
      <p:sp>
        <p:nvSpPr>
          <p:cNvPr id="4" name="Footer Placeholder 3">
            <a:extLst>
              <a:ext uri="{FF2B5EF4-FFF2-40B4-BE49-F238E27FC236}">
                <a16:creationId xmlns:a16="http://schemas.microsoft.com/office/drawing/2014/main" id="{3EF596D4-3707-4D93-A238-B52B40614EC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B984C948-267C-4762-AEF0-AC19E4C0AAA4}"/>
              </a:ext>
            </a:extLst>
          </p:cNvPr>
          <p:cNvSpPr>
            <a:spLocks noGrp="1"/>
          </p:cNvSpPr>
          <p:nvPr>
            <p:ph type="sldNum" sz="quarter" idx="12"/>
          </p:nvPr>
        </p:nvSpPr>
        <p:spPr/>
        <p:txBody>
          <a:bodyPr/>
          <a:lstStyle/>
          <a:p>
            <a:fld id="{68A62F1A-42BD-014A-88BF-D3A572E205BD}" type="slidenum">
              <a:rPr lang="en-GR" smtClean="0"/>
              <a:pPr/>
              <a:t>54</a:t>
            </a:fld>
            <a:endParaRPr lang="en-GR"/>
          </a:p>
        </p:txBody>
      </p:sp>
      <p:graphicFrame>
        <p:nvGraphicFramePr>
          <p:cNvPr id="7" name="Table 6">
            <a:extLst>
              <a:ext uri="{FF2B5EF4-FFF2-40B4-BE49-F238E27FC236}">
                <a16:creationId xmlns:a16="http://schemas.microsoft.com/office/drawing/2014/main" id="{857BC08D-58BE-46BA-B105-51D9B02D7FA3}"/>
              </a:ext>
            </a:extLst>
          </p:cNvPr>
          <p:cNvGraphicFramePr>
            <a:graphicFrameLocks noGrp="1"/>
          </p:cNvGraphicFramePr>
          <p:nvPr>
            <p:extLst>
              <p:ext uri="{D42A27DB-BD31-4B8C-83A1-F6EECF244321}">
                <p14:modId xmlns:p14="http://schemas.microsoft.com/office/powerpoint/2010/main" val="3879836820"/>
              </p:ext>
            </p:extLst>
          </p:nvPr>
        </p:nvGraphicFramePr>
        <p:xfrm>
          <a:off x="261906" y="800428"/>
          <a:ext cx="3292748" cy="3711016"/>
        </p:xfrm>
        <a:graphic>
          <a:graphicData uri="http://schemas.openxmlformats.org/drawingml/2006/table">
            <a:tbl>
              <a:tblPr/>
              <a:tblGrid>
                <a:gridCol w="140458">
                  <a:extLst>
                    <a:ext uri="{9D8B030D-6E8A-4147-A177-3AD203B41FA5}">
                      <a16:colId xmlns:a16="http://schemas.microsoft.com/office/drawing/2014/main" val="1041834952"/>
                    </a:ext>
                  </a:extLst>
                </a:gridCol>
                <a:gridCol w="3152290">
                  <a:extLst>
                    <a:ext uri="{9D8B030D-6E8A-4147-A177-3AD203B41FA5}">
                      <a16:colId xmlns:a16="http://schemas.microsoft.com/office/drawing/2014/main" val="1445614693"/>
                    </a:ext>
                  </a:extLst>
                </a:gridCol>
              </a:tblGrid>
              <a:tr h="374583">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"Progress", you have an overview of the patient's progress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53088"/>
                  </a:ext>
                </a:extLst>
              </a:tr>
              <a:tr h="374583">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see how the patient describes his/her medication adherence in general.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84190646"/>
                  </a:ext>
                </a:extLst>
              </a:tr>
              <a:tr h="1293634">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patient's small (orange) and major (red) barriers for medication adherence are depicted.  The barriers are based on the patient's answers on the Identification of Medication Adherence Barriers (IMAB) questionnaire that was completed in the ePRO application. The IMAB questionnaire assesses the patient's difficulties with taking medication.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4625198"/>
                  </a:ext>
                </a:extLst>
              </a:tr>
              <a:tr h="926013">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chart depicts how the patient's medication adherence evolved over time. The medication adherence was reported by the patient in the mobile application or the ePRO application. Above the chart, you can adjust the time period shown in the chart.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50737242"/>
                  </a:ext>
                </a:extLst>
              </a:tr>
              <a:tr h="742203">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 numbers in the chart indicate the level of guidance for "Medication adherence" that the patient was in at that moment. You can click on a period in a level of guidance to view more details about this period.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35382416"/>
                  </a:ext>
                </a:extLst>
              </a:tr>
            </a:tbl>
          </a:graphicData>
        </a:graphic>
      </p:graphicFrame>
      <p:sp>
        <p:nvSpPr>
          <p:cNvPr id="11" name="Dodecagon 10">
            <a:extLst>
              <a:ext uri="{FF2B5EF4-FFF2-40B4-BE49-F238E27FC236}">
                <a16:creationId xmlns:a16="http://schemas.microsoft.com/office/drawing/2014/main" id="{09712CF9-6996-6AC3-CE14-2BC3FE267C70}"/>
              </a:ext>
            </a:extLst>
          </p:cNvPr>
          <p:cNvSpPr/>
          <p:nvPr/>
        </p:nvSpPr>
        <p:spPr>
          <a:xfrm>
            <a:off x="4607765" y="139938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2" name="Dodecagon 11">
            <a:extLst>
              <a:ext uri="{FF2B5EF4-FFF2-40B4-BE49-F238E27FC236}">
                <a16:creationId xmlns:a16="http://schemas.microsoft.com/office/drawing/2014/main" id="{48150088-78C4-F65F-7886-E63795D55B25}"/>
              </a:ext>
            </a:extLst>
          </p:cNvPr>
          <p:cNvSpPr/>
          <p:nvPr/>
        </p:nvSpPr>
        <p:spPr>
          <a:xfrm>
            <a:off x="4327339" y="163422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3" name="Dodecagon 12">
            <a:extLst>
              <a:ext uri="{FF2B5EF4-FFF2-40B4-BE49-F238E27FC236}">
                <a16:creationId xmlns:a16="http://schemas.microsoft.com/office/drawing/2014/main" id="{050C88E2-B3DA-702F-BC63-D6D61A557944}"/>
              </a:ext>
            </a:extLst>
          </p:cNvPr>
          <p:cNvSpPr/>
          <p:nvPr/>
        </p:nvSpPr>
        <p:spPr>
          <a:xfrm>
            <a:off x="7076703" y="163077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4" name="Dodecagon 13">
            <a:extLst>
              <a:ext uri="{FF2B5EF4-FFF2-40B4-BE49-F238E27FC236}">
                <a16:creationId xmlns:a16="http://schemas.microsoft.com/office/drawing/2014/main" id="{A2C215DA-B31C-13E0-1055-F1A3B819754C}"/>
              </a:ext>
            </a:extLst>
          </p:cNvPr>
          <p:cNvSpPr/>
          <p:nvPr/>
        </p:nvSpPr>
        <p:spPr>
          <a:xfrm>
            <a:off x="5700597" y="223722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5" name="Dodecagon 14">
            <a:extLst>
              <a:ext uri="{FF2B5EF4-FFF2-40B4-BE49-F238E27FC236}">
                <a16:creationId xmlns:a16="http://schemas.microsoft.com/office/drawing/2014/main" id="{B100C8C9-51C4-ABA2-143A-8E98BBC29363}"/>
              </a:ext>
            </a:extLst>
          </p:cNvPr>
          <p:cNvSpPr/>
          <p:nvPr/>
        </p:nvSpPr>
        <p:spPr>
          <a:xfrm>
            <a:off x="4327339" y="257021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Tree>
    <p:extLst>
      <p:ext uri="{BB962C8B-B14F-4D97-AF65-F5344CB8AC3E}">
        <p14:creationId xmlns:p14="http://schemas.microsoft.com/office/powerpoint/2010/main" val="931060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13F1E-BE09-95EB-7467-369E629180A4}"/>
              </a:ext>
            </a:extLst>
          </p:cNvPr>
          <p:cNvPicPr>
            <a:picLocks noChangeAspect="1"/>
          </p:cNvPicPr>
          <p:nvPr/>
        </p:nvPicPr>
        <p:blipFill>
          <a:blip r:embed="rId2"/>
          <a:stretch>
            <a:fillRect/>
          </a:stretch>
        </p:blipFill>
        <p:spPr>
          <a:xfrm>
            <a:off x="3498026" y="1411954"/>
            <a:ext cx="5450298" cy="2630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A88B6C4-06E8-CD93-2656-1C05F8DCB963}"/>
              </a:ext>
            </a:extLst>
          </p:cNvPr>
          <p:cNvPicPr>
            <a:picLocks noChangeAspect="1"/>
          </p:cNvPicPr>
          <p:nvPr/>
        </p:nvPicPr>
        <p:blipFill>
          <a:blip r:embed="rId3"/>
          <a:stretch>
            <a:fillRect/>
          </a:stretch>
        </p:blipFill>
        <p:spPr>
          <a:xfrm>
            <a:off x="3485696" y="1371142"/>
            <a:ext cx="5456838" cy="2630587"/>
          </a:xfrm>
          <a:prstGeom prst="rect">
            <a:avLst/>
          </a:prstGeom>
        </p:spPr>
      </p:pic>
      <p:sp>
        <p:nvSpPr>
          <p:cNvPr id="2" name="Title 1">
            <a:extLst>
              <a:ext uri="{FF2B5EF4-FFF2-40B4-BE49-F238E27FC236}">
                <a16:creationId xmlns:a16="http://schemas.microsoft.com/office/drawing/2014/main" id="{DD05DA85-148F-4EED-BAC8-8B49545D810F}"/>
              </a:ext>
            </a:extLst>
          </p:cNvPr>
          <p:cNvSpPr>
            <a:spLocks noGrp="1"/>
          </p:cNvSpPr>
          <p:nvPr>
            <p:ph type="title"/>
          </p:nvPr>
        </p:nvSpPr>
        <p:spPr>
          <a:xfrm>
            <a:off x="47310" y="0"/>
            <a:ext cx="9096690" cy="869005"/>
          </a:xfrm>
        </p:spPr>
        <p:txBody>
          <a:bodyPr/>
          <a:lstStyle/>
          <a:p>
            <a:r>
              <a:rPr lang="en-US"/>
              <a:t>How to follow up on the patient's progress for medication adherence?</a:t>
            </a:r>
            <a:endParaRPr lang="fi-FI"/>
          </a:p>
        </p:txBody>
      </p:sp>
      <p:sp>
        <p:nvSpPr>
          <p:cNvPr id="4" name="Footer Placeholder 3">
            <a:extLst>
              <a:ext uri="{FF2B5EF4-FFF2-40B4-BE49-F238E27FC236}">
                <a16:creationId xmlns:a16="http://schemas.microsoft.com/office/drawing/2014/main" id="{FDD04773-3B05-4EBE-802E-9FDA1E300C56}"/>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649ADBB7-DA4E-4D8F-9A54-5E484D3084D3}"/>
              </a:ext>
            </a:extLst>
          </p:cNvPr>
          <p:cNvSpPr>
            <a:spLocks noGrp="1"/>
          </p:cNvSpPr>
          <p:nvPr>
            <p:ph type="sldNum" sz="quarter" idx="12"/>
          </p:nvPr>
        </p:nvSpPr>
        <p:spPr/>
        <p:txBody>
          <a:bodyPr/>
          <a:lstStyle/>
          <a:p>
            <a:fld id="{68A62F1A-42BD-014A-88BF-D3A572E205BD}" type="slidenum">
              <a:rPr lang="en-GR" smtClean="0"/>
              <a:pPr/>
              <a:t>55</a:t>
            </a:fld>
            <a:endParaRPr lang="en-GR"/>
          </a:p>
        </p:txBody>
      </p:sp>
      <p:graphicFrame>
        <p:nvGraphicFramePr>
          <p:cNvPr id="8" name="Table 7">
            <a:extLst>
              <a:ext uri="{FF2B5EF4-FFF2-40B4-BE49-F238E27FC236}">
                <a16:creationId xmlns:a16="http://schemas.microsoft.com/office/drawing/2014/main" id="{832523E7-DB14-4AA8-B6D9-F0E52AB622C1}"/>
              </a:ext>
            </a:extLst>
          </p:cNvPr>
          <p:cNvGraphicFramePr>
            <a:graphicFrameLocks noGrp="1"/>
          </p:cNvGraphicFramePr>
          <p:nvPr>
            <p:extLst>
              <p:ext uri="{D42A27DB-BD31-4B8C-83A1-F6EECF244321}">
                <p14:modId xmlns:p14="http://schemas.microsoft.com/office/powerpoint/2010/main" val="2525496476"/>
              </p:ext>
            </p:extLst>
          </p:nvPr>
        </p:nvGraphicFramePr>
        <p:xfrm>
          <a:off x="243738" y="1078590"/>
          <a:ext cx="3153469" cy="3432855"/>
        </p:xfrm>
        <a:graphic>
          <a:graphicData uri="http://schemas.openxmlformats.org/drawingml/2006/table">
            <a:tbl>
              <a:tblPr/>
              <a:tblGrid>
                <a:gridCol w="186112">
                  <a:extLst>
                    <a:ext uri="{9D8B030D-6E8A-4147-A177-3AD203B41FA5}">
                      <a16:colId xmlns:a16="http://schemas.microsoft.com/office/drawing/2014/main" val="3733955057"/>
                    </a:ext>
                  </a:extLst>
                </a:gridCol>
                <a:gridCol w="2967357">
                  <a:extLst>
                    <a:ext uri="{9D8B030D-6E8A-4147-A177-3AD203B41FA5}">
                      <a16:colId xmlns:a16="http://schemas.microsoft.com/office/drawing/2014/main" val="543997781"/>
                    </a:ext>
                  </a:extLst>
                </a:gridCol>
              </a:tblGrid>
              <a:tr h="606688">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There is more detailed information about the patient's medication adherence when he/she was in level of guidance 1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81748352"/>
                  </a:ext>
                </a:extLst>
              </a:tr>
              <a:tr h="606688">
                <a:tc>
                  <a:txBody>
                    <a:bodyPr/>
                    <a:lstStyle/>
                    <a:p>
                      <a:pPr algn="r" fontAlgn="ctr"/>
                      <a:r>
                        <a:rPr lang="fi-FI" sz="1100" b="0" i="0" u="none" strike="noStrike">
                          <a:solidFill>
                            <a:srgbClr val="000000"/>
                          </a:solidFill>
                          <a:effectLst/>
                          <a:latin typeface="Calibri" panose="020F0502020204030204" pitchFamily="34" charset="0"/>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medication adherence percentage over this entire period in level of guidance 1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0630877"/>
                  </a:ext>
                </a:extLst>
              </a:tr>
              <a:tr h="406980">
                <a:tc>
                  <a:txBody>
                    <a:bodyPr/>
                    <a:lstStyle/>
                    <a:p>
                      <a:pPr algn="r" fontAlgn="ctr"/>
                      <a:r>
                        <a:rPr lang="fi-FI" sz="1100" b="0" i="0" u="none" strike="noStrike">
                          <a:solidFill>
                            <a:srgbClr val="000000"/>
                          </a:solidFill>
                          <a:effectLst/>
                          <a:latin typeface="Calibri" panose="020F0502020204030204" pitchFamily="34" charset="0"/>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best month of this period in level of guidance 1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99330987"/>
                  </a:ext>
                </a:extLst>
              </a:tr>
              <a:tr h="606688">
                <a:tc>
                  <a:txBody>
                    <a:bodyPr/>
                    <a:lstStyle/>
                    <a:p>
                      <a:pPr algn="r" fontAlgn="ctr"/>
                      <a:r>
                        <a:rPr lang="fi-FI" sz="1100" b="0" i="0" u="none" strike="noStrike">
                          <a:solidFill>
                            <a:srgbClr val="000000"/>
                          </a:solidFill>
                          <a:effectLst/>
                          <a:latin typeface="Calibri" panose="020F0502020204030204" pitchFamily="34" charset="0"/>
                        </a:rPr>
                        <a:t>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medication adherence percentage of the last 30 days in this period in level of guidance 1 for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06899651"/>
                  </a:ext>
                </a:extLst>
              </a:tr>
              <a:tr h="1205811">
                <a:tc>
                  <a:txBody>
                    <a:bodyPr/>
                    <a:lstStyle/>
                    <a:p>
                      <a:pPr algn="r" fontAlgn="ctr"/>
                      <a:r>
                        <a:rPr lang="fi-FI" sz="1100" b="0" i="0" u="none" strike="noStrike">
                          <a:solidFill>
                            <a:srgbClr val="000000"/>
                          </a:solidFill>
                          <a:effectLst/>
                          <a:latin typeface="Calibri" panose="020F050202020403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000000"/>
                          </a:solidFill>
                          <a:effectLst/>
                          <a:latin typeface="Calibri" panose="020F0502020204030204" pitchFamily="34" charset="0"/>
                        </a:rPr>
                        <a:t>In the calendar overview, you can view on which days the patient's medication adherence was good (green), moderate (orange), or bad (red). Above the calendar overview, you can select the month for which you want to view the medication adherence.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0537443"/>
                  </a:ext>
                </a:extLst>
              </a:tr>
            </a:tbl>
          </a:graphicData>
        </a:graphic>
      </p:graphicFrame>
      <p:sp>
        <p:nvSpPr>
          <p:cNvPr id="9" name="Dodecagon 8">
            <a:extLst>
              <a:ext uri="{FF2B5EF4-FFF2-40B4-BE49-F238E27FC236}">
                <a16:creationId xmlns:a16="http://schemas.microsoft.com/office/drawing/2014/main" id="{51EE232B-7416-A1AC-4FC0-AB2A592985A8}"/>
              </a:ext>
            </a:extLst>
          </p:cNvPr>
          <p:cNvSpPr/>
          <p:nvPr/>
        </p:nvSpPr>
        <p:spPr>
          <a:xfrm>
            <a:off x="6926849" y="24003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sp>
        <p:nvSpPr>
          <p:cNvPr id="10" name="Dodecagon 9">
            <a:extLst>
              <a:ext uri="{FF2B5EF4-FFF2-40B4-BE49-F238E27FC236}">
                <a16:creationId xmlns:a16="http://schemas.microsoft.com/office/drawing/2014/main" id="{404F7A0D-9149-853A-3D10-57AC01EE122E}"/>
              </a:ext>
            </a:extLst>
          </p:cNvPr>
          <p:cNvSpPr/>
          <p:nvPr/>
        </p:nvSpPr>
        <p:spPr>
          <a:xfrm>
            <a:off x="7567155" y="2589042"/>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11" name="Dodecagon 10">
            <a:extLst>
              <a:ext uri="{FF2B5EF4-FFF2-40B4-BE49-F238E27FC236}">
                <a16:creationId xmlns:a16="http://schemas.microsoft.com/office/drawing/2014/main" id="{0F00AE7B-42EE-953F-29BE-487046B33957}"/>
              </a:ext>
            </a:extLst>
          </p:cNvPr>
          <p:cNvSpPr/>
          <p:nvPr/>
        </p:nvSpPr>
        <p:spPr>
          <a:xfrm>
            <a:off x="7567154" y="280072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8</a:t>
            </a:r>
            <a:endParaRPr lang="fr-FR" sz="1200"/>
          </a:p>
        </p:txBody>
      </p:sp>
      <p:sp>
        <p:nvSpPr>
          <p:cNvPr id="12" name="Dodecagon 11">
            <a:extLst>
              <a:ext uri="{FF2B5EF4-FFF2-40B4-BE49-F238E27FC236}">
                <a16:creationId xmlns:a16="http://schemas.microsoft.com/office/drawing/2014/main" id="{BC92C656-A1C6-FCDA-710A-79AA72962C65}"/>
              </a:ext>
            </a:extLst>
          </p:cNvPr>
          <p:cNvSpPr/>
          <p:nvPr/>
        </p:nvSpPr>
        <p:spPr>
          <a:xfrm>
            <a:off x="7567154" y="300937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9</a:t>
            </a:r>
            <a:endParaRPr lang="fr-FR" sz="1200"/>
          </a:p>
        </p:txBody>
      </p:sp>
      <p:grpSp>
        <p:nvGrpSpPr>
          <p:cNvPr id="13" name="Group 12">
            <a:extLst>
              <a:ext uri="{FF2B5EF4-FFF2-40B4-BE49-F238E27FC236}">
                <a16:creationId xmlns:a16="http://schemas.microsoft.com/office/drawing/2014/main" id="{C0C1AD9B-F378-6576-5B18-07F295ACD1EB}"/>
              </a:ext>
            </a:extLst>
          </p:cNvPr>
          <p:cNvGrpSpPr/>
          <p:nvPr/>
        </p:nvGrpSpPr>
        <p:grpSpPr>
          <a:xfrm>
            <a:off x="6527047" y="2760492"/>
            <a:ext cx="314325" cy="215444"/>
            <a:chOff x="7581899" y="1636710"/>
            <a:chExt cx="314325" cy="215444"/>
          </a:xfrm>
        </p:grpSpPr>
        <p:sp>
          <p:nvSpPr>
            <p:cNvPr id="14" name="Dodecagon 13">
              <a:extLst>
                <a:ext uri="{FF2B5EF4-FFF2-40B4-BE49-F238E27FC236}">
                  <a16:creationId xmlns:a16="http://schemas.microsoft.com/office/drawing/2014/main" id="{DBD3F518-A6FB-CF18-BA29-9DA41E420CF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TextBox 14">
              <a:extLst>
                <a:ext uri="{FF2B5EF4-FFF2-40B4-BE49-F238E27FC236}">
                  <a16:creationId xmlns:a16="http://schemas.microsoft.com/office/drawing/2014/main" id="{E78CE15C-D9C5-AA09-8057-616CF40E7CA2}"/>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10</a:t>
              </a:r>
              <a:endParaRPr lang="fr-FR" sz="900">
                <a:solidFill>
                  <a:schemeClr val="bg1"/>
                </a:solidFill>
              </a:endParaRPr>
            </a:p>
          </p:txBody>
        </p:sp>
      </p:grpSp>
    </p:spTree>
    <p:extLst>
      <p:ext uri="{BB962C8B-B14F-4D97-AF65-F5344CB8AC3E}">
        <p14:creationId xmlns:p14="http://schemas.microsoft.com/office/powerpoint/2010/main" val="4048161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54CDE31D-739F-79D1-C4E7-4A8C7679A862}"/>
              </a:ext>
            </a:extLst>
          </p:cNvPr>
          <p:cNvPicPr>
            <a:picLocks noChangeAspect="1"/>
          </p:cNvPicPr>
          <p:nvPr/>
        </p:nvPicPr>
        <p:blipFill>
          <a:blip r:embed="rId2"/>
          <a:stretch>
            <a:fillRect/>
          </a:stretch>
        </p:blipFill>
        <p:spPr>
          <a:xfrm>
            <a:off x="4600456" y="1513111"/>
            <a:ext cx="4329533" cy="2478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8" name="Picture 47">
            <a:extLst>
              <a:ext uri="{FF2B5EF4-FFF2-40B4-BE49-F238E27FC236}">
                <a16:creationId xmlns:a16="http://schemas.microsoft.com/office/drawing/2014/main" id="{0C52745F-28DF-9FA5-ADC8-A5F44586EA5D}"/>
              </a:ext>
            </a:extLst>
          </p:cNvPr>
          <p:cNvPicPr>
            <a:picLocks noChangeAspect="1"/>
          </p:cNvPicPr>
          <p:nvPr/>
        </p:nvPicPr>
        <p:blipFill>
          <a:blip r:embed="rId3"/>
          <a:stretch>
            <a:fillRect/>
          </a:stretch>
        </p:blipFill>
        <p:spPr>
          <a:xfrm>
            <a:off x="4591394" y="1513110"/>
            <a:ext cx="4338595" cy="2478785"/>
          </a:xfrm>
          <a:prstGeom prst="rect">
            <a:avLst/>
          </a:prstGeom>
        </p:spPr>
      </p:pic>
      <p:sp>
        <p:nvSpPr>
          <p:cNvPr id="2" name="Title 1">
            <a:extLst>
              <a:ext uri="{FF2B5EF4-FFF2-40B4-BE49-F238E27FC236}">
                <a16:creationId xmlns:a16="http://schemas.microsoft.com/office/drawing/2014/main" id="{242D53C0-6C2F-4E73-9AF4-4D75CA07FD79}"/>
              </a:ext>
            </a:extLst>
          </p:cNvPr>
          <p:cNvSpPr>
            <a:spLocks noGrp="1"/>
          </p:cNvSpPr>
          <p:nvPr>
            <p:ph type="title"/>
          </p:nvPr>
        </p:nvSpPr>
        <p:spPr>
          <a:xfrm>
            <a:off x="4731750" y="25000"/>
            <a:ext cx="4277532" cy="869005"/>
          </a:xfrm>
        </p:spPr>
        <p:txBody>
          <a:bodyPr/>
          <a:lstStyle/>
          <a:p>
            <a:r>
              <a:rPr lang="en-US"/>
              <a:t>How to view the patient’s </a:t>
            </a:r>
            <a:br>
              <a:rPr lang="en-US"/>
            </a:br>
            <a:r>
              <a:rPr lang="en-US"/>
              <a:t>medication prescription?</a:t>
            </a:r>
            <a:endParaRPr lang="fi-FI"/>
          </a:p>
        </p:txBody>
      </p:sp>
      <p:sp>
        <p:nvSpPr>
          <p:cNvPr id="4" name="Footer Placeholder 3">
            <a:extLst>
              <a:ext uri="{FF2B5EF4-FFF2-40B4-BE49-F238E27FC236}">
                <a16:creationId xmlns:a16="http://schemas.microsoft.com/office/drawing/2014/main" id="{5CA296C9-2639-43EB-B6E4-C598D394E032}"/>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09105E8A-AF4A-4A2F-84BF-8B7408F1F701}"/>
              </a:ext>
            </a:extLst>
          </p:cNvPr>
          <p:cNvSpPr>
            <a:spLocks noGrp="1"/>
          </p:cNvSpPr>
          <p:nvPr>
            <p:ph type="sldNum" sz="quarter" idx="12"/>
          </p:nvPr>
        </p:nvSpPr>
        <p:spPr/>
        <p:txBody>
          <a:bodyPr/>
          <a:lstStyle/>
          <a:p>
            <a:fld id="{68A62F1A-42BD-014A-88BF-D3A572E205BD}" type="slidenum">
              <a:rPr lang="en-GR" smtClean="0"/>
              <a:pPr/>
              <a:t>56</a:t>
            </a:fld>
            <a:endParaRPr lang="en-GR"/>
          </a:p>
        </p:txBody>
      </p:sp>
      <p:graphicFrame>
        <p:nvGraphicFramePr>
          <p:cNvPr id="7" name="Table 6">
            <a:extLst>
              <a:ext uri="{FF2B5EF4-FFF2-40B4-BE49-F238E27FC236}">
                <a16:creationId xmlns:a16="http://schemas.microsoft.com/office/drawing/2014/main" id="{2A29396D-57F3-4C98-9DAF-D30D41AFDF84}"/>
              </a:ext>
            </a:extLst>
          </p:cNvPr>
          <p:cNvGraphicFramePr>
            <a:graphicFrameLocks noGrp="1"/>
          </p:cNvGraphicFramePr>
          <p:nvPr>
            <p:extLst>
              <p:ext uri="{D42A27DB-BD31-4B8C-83A1-F6EECF244321}">
                <p14:modId xmlns:p14="http://schemas.microsoft.com/office/powerpoint/2010/main" val="2312647333"/>
              </p:ext>
            </p:extLst>
          </p:nvPr>
        </p:nvGraphicFramePr>
        <p:xfrm>
          <a:off x="134718" y="25000"/>
          <a:ext cx="3922554" cy="4516723"/>
        </p:xfrm>
        <a:graphic>
          <a:graphicData uri="http://schemas.openxmlformats.org/drawingml/2006/table">
            <a:tbl>
              <a:tblPr/>
              <a:tblGrid>
                <a:gridCol w="180954">
                  <a:extLst>
                    <a:ext uri="{9D8B030D-6E8A-4147-A177-3AD203B41FA5}">
                      <a16:colId xmlns:a16="http://schemas.microsoft.com/office/drawing/2014/main" val="1953289319"/>
                    </a:ext>
                  </a:extLst>
                </a:gridCol>
                <a:gridCol w="3741600">
                  <a:extLst>
                    <a:ext uri="{9D8B030D-6E8A-4147-A177-3AD203B41FA5}">
                      <a16:colId xmlns:a16="http://schemas.microsoft.com/office/drawing/2014/main" val="901176317"/>
                    </a:ext>
                  </a:extLst>
                </a:gridCol>
              </a:tblGrid>
              <a:tr h="343495">
                <a:tc>
                  <a:txBody>
                    <a:bodyPr/>
                    <a:lstStyle/>
                    <a:p>
                      <a:pPr algn="r" fontAlgn="ctr"/>
                      <a:r>
                        <a:rPr lang="fi-FI" sz="1000" b="0" i="0" u="none" strike="noStrike">
                          <a:solidFill>
                            <a:srgbClr val="000000"/>
                          </a:solidFill>
                          <a:effectLst/>
                          <a:latin typeface="Calibri" panose="020F0502020204030204" pitchFamily="34" charset="0"/>
                        </a:rPr>
                        <a:t>1</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In "Prescription", you have an overview of the patient's medication prescription.</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70304926"/>
                  </a:ext>
                </a:extLst>
              </a:tr>
              <a:tr h="512130">
                <a:tc>
                  <a:txBody>
                    <a:bodyPr/>
                    <a:lstStyle/>
                    <a:p>
                      <a:pPr algn="r" fontAlgn="ctr"/>
                      <a:r>
                        <a:rPr lang="fi-FI" sz="1000" b="0" i="0" u="none" strike="noStrike">
                          <a:solidFill>
                            <a:srgbClr val="000000"/>
                          </a:solidFill>
                          <a:effectLst/>
                          <a:latin typeface="Calibri" panose="020F0502020204030204" pitchFamily="34" charset="0"/>
                        </a:rPr>
                        <a:t>2</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The patient's current medication prescription is depicted. There is also an indication of the changes that were made since last encounter. These changes are especially relevant to discuss with the patient. </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57010443"/>
                  </a:ext>
                </a:extLst>
              </a:tr>
              <a:tr h="180493">
                <a:tc>
                  <a:txBody>
                    <a:bodyPr/>
                    <a:lstStyle/>
                    <a:p>
                      <a:pPr algn="r" fontAlgn="ctr"/>
                      <a:r>
                        <a:rPr lang="fi-FI" sz="1000" b="0" i="0" u="none" strike="noStrike">
                          <a:solidFill>
                            <a:srgbClr val="000000"/>
                          </a:solidFill>
                          <a:effectLst/>
                          <a:latin typeface="Calibri" panose="020F0502020204030204" pitchFamily="34" charset="0"/>
                        </a:rPr>
                        <a:t>3</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Drugs that were added since last visit are indicated by a "plus" icon.</a:t>
                      </a:r>
                    </a:p>
                  </a:txBody>
                  <a:tcPr marL="5625" marR="5625" marT="56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50772163"/>
                  </a:ext>
                </a:extLst>
              </a:tr>
              <a:tr h="180493">
                <a:tc>
                  <a:txBody>
                    <a:bodyPr/>
                    <a:lstStyle/>
                    <a:p>
                      <a:pPr algn="r" fontAlgn="ctr"/>
                      <a:r>
                        <a:rPr lang="fi-FI" sz="1000" b="0" i="0" u="none" strike="noStrike">
                          <a:solidFill>
                            <a:srgbClr val="000000"/>
                          </a:solidFill>
                          <a:effectLst/>
                          <a:latin typeface="Calibri" panose="020F0502020204030204" pitchFamily="34" charset="0"/>
                        </a:rPr>
                        <a:t>4</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Drugs that were edited since last visit are indicated by a "pencil" icon.</a:t>
                      </a:r>
                    </a:p>
                  </a:txBody>
                  <a:tcPr marL="5625" marR="5625" marT="56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00463527"/>
                  </a:ext>
                </a:extLst>
              </a:tr>
              <a:tr h="180493">
                <a:tc>
                  <a:txBody>
                    <a:bodyPr/>
                    <a:lstStyle/>
                    <a:p>
                      <a:pPr algn="r" fontAlgn="ctr"/>
                      <a:r>
                        <a:rPr lang="fi-FI" sz="1000" b="0" i="0" u="none" strike="noStrike">
                          <a:solidFill>
                            <a:srgbClr val="000000"/>
                          </a:solidFill>
                          <a:effectLst/>
                          <a:latin typeface="Calibri" panose="020F0502020204030204" pitchFamily="34" charset="0"/>
                        </a:rPr>
                        <a:t>5</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Drugs that were deleted since last visit are scratched through.</a:t>
                      </a:r>
                    </a:p>
                  </a:txBody>
                  <a:tcPr marL="5625" marR="5625" marT="56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690583490"/>
                  </a:ext>
                </a:extLst>
              </a:tr>
              <a:tr h="343495">
                <a:tc>
                  <a:txBody>
                    <a:bodyPr/>
                    <a:lstStyle/>
                    <a:p>
                      <a:pPr algn="r" fontAlgn="ctr"/>
                      <a:r>
                        <a:rPr lang="fi-FI" sz="1000" b="0" i="0" u="none" strike="noStrike">
                          <a:solidFill>
                            <a:srgbClr val="000000"/>
                          </a:solidFill>
                          <a:effectLst/>
                          <a:latin typeface="Calibri" panose="020F0502020204030204" pitchFamily="34" charset="0"/>
                        </a:rPr>
                        <a:t>6</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Pills are indicated by a "pill" icon, while injections are indicated by a "syringe" icon.</a:t>
                      </a:r>
                    </a:p>
                  </a:txBody>
                  <a:tcPr marL="5625" marR="5625" marT="5625" marB="0"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28319815"/>
                  </a:ext>
                </a:extLst>
              </a:tr>
              <a:tr h="343495">
                <a:tc>
                  <a:txBody>
                    <a:bodyPr/>
                    <a:lstStyle/>
                    <a:p>
                      <a:pPr algn="r" fontAlgn="ctr"/>
                      <a:r>
                        <a:rPr lang="fi-FI" sz="1000" b="0" i="0" u="none" strike="noStrike">
                          <a:solidFill>
                            <a:srgbClr val="000000"/>
                          </a:solidFill>
                          <a:effectLst/>
                          <a:latin typeface="Calibri" panose="020F0502020204030204" pitchFamily="34" charset="0"/>
                        </a:rPr>
                        <a:t>7</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You can click on a row in the medication prescription to view more information about the drug.</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68951278"/>
                  </a:ext>
                </a:extLst>
              </a:tr>
              <a:tr h="1018036">
                <a:tc>
                  <a:txBody>
                    <a:bodyPr/>
                    <a:lstStyle/>
                    <a:p>
                      <a:pPr algn="r" fontAlgn="ctr"/>
                      <a:r>
                        <a:rPr lang="fi-FI" sz="1000" b="0" i="0" u="none" strike="noStrike">
                          <a:solidFill>
                            <a:srgbClr val="000000"/>
                          </a:solidFill>
                          <a:effectLst/>
                          <a:latin typeface="Calibri" panose="020F0502020204030204" pitchFamily="34" charset="0"/>
                        </a:rPr>
                        <a:t>8</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You can view the parameters that the medication is related to, the reason why the patient has to take the medication, the date that it was prescribed and by whom it was prescribed, and which changes were made to this drug over time. There is also an infographic that you can use in the discussion with the patient to explain the mechanisms that the drug works on and the reason why the patient has to take the drug.</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69089136"/>
                  </a:ext>
                </a:extLst>
              </a:tr>
              <a:tr h="360985">
                <a:tc>
                  <a:txBody>
                    <a:bodyPr/>
                    <a:lstStyle/>
                    <a:p>
                      <a:pPr algn="r" fontAlgn="ctr"/>
                      <a:r>
                        <a:rPr lang="fi-FI" sz="1000" b="0" i="0" u="none" strike="noStrike">
                          <a:solidFill>
                            <a:srgbClr val="000000"/>
                          </a:solidFill>
                          <a:effectLst/>
                          <a:latin typeface="Calibri" panose="020F0502020204030204" pitchFamily="34" charset="0"/>
                        </a:rPr>
                        <a:t>9</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To be able to view the additional information about a drug, the medication class of the drug should be selected.</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53915428"/>
                  </a:ext>
                </a:extLst>
              </a:tr>
              <a:tr h="180493">
                <a:tc>
                  <a:txBody>
                    <a:bodyPr/>
                    <a:lstStyle/>
                    <a:p>
                      <a:pPr algn="r" fontAlgn="ctr"/>
                      <a:r>
                        <a:rPr lang="fi-FI" sz="1000" b="0" i="0" u="none" strike="noStrike">
                          <a:solidFill>
                            <a:srgbClr val="000000"/>
                          </a:solidFill>
                          <a:effectLst/>
                          <a:latin typeface="Calibri" panose="020F0502020204030204" pitchFamily="34" charset="0"/>
                        </a:rPr>
                        <a:t>10</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You can record additional notes for the drug.</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6914306"/>
                  </a:ext>
                </a:extLst>
              </a:tr>
              <a:tr h="360985">
                <a:tc>
                  <a:txBody>
                    <a:bodyPr/>
                    <a:lstStyle/>
                    <a:p>
                      <a:pPr algn="r" fontAlgn="ctr"/>
                      <a:r>
                        <a:rPr lang="fi-FI" sz="1000" b="0" i="0" u="none" strike="noStrike">
                          <a:solidFill>
                            <a:srgbClr val="000000"/>
                          </a:solidFill>
                          <a:effectLst/>
                          <a:latin typeface="Calibri" panose="020F0502020204030204" pitchFamily="34" charset="0"/>
                        </a:rPr>
                        <a:t>11</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If you are allowed to prescribe medication, you can open the medication decision support system by clicking this button.</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26420965"/>
                  </a:ext>
                </a:extLst>
              </a:tr>
              <a:tr h="512130">
                <a:tc>
                  <a:txBody>
                    <a:bodyPr/>
                    <a:lstStyle/>
                    <a:p>
                      <a:pPr algn="r" fontAlgn="ctr"/>
                      <a:r>
                        <a:rPr lang="fi-FI" sz="1000" b="0" i="0" u="none" strike="noStrike">
                          <a:solidFill>
                            <a:srgbClr val="000000"/>
                          </a:solidFill>
                          <a:effectLst/>
                          <a:latin typeface="Calibri" panose="020F0502020204030204" pitchFamily="34" charset="0"/>
                        </a:rPr>
                        <a:t>12</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0" i="0" u="none" strike="noStrike">
                          <a:solidFill>
                            <a:srgbClr val="000000"/>
                          </a:solidFill>
                          <a:effectLst/>
                          <a:latin typeface="Calibri" panose="020F0502020204030204" pitchFamily="34" charset="0"/>
                        </a:rPr>
                        <a:t>You can print the medication prescription for the patient and the recommendations for the patient's general practitioner by clicking these buttons.</a:t>
                      </a:r>
                    </a:p>
                  </a:txBody>
                  <a:tcPr marL="5625" marR="5625" marT="56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9808054"/>
                  </a:ext>
                </a:extLst>
              </a:tr>
            </a:tbl>
          </a:graphicData>
        </a:graphic>
      </p:graphicFrame>
      <p:grpSp>
        <p:nvGrpSpPr>
          <p:cNvPr id="9" name="Group 8">
            <a:extLst>
              <a:ext uri="{FF2B5EF4-FFF2-40B4-BE49-F238E27FC236}">
                <a16:creationId xmlns:a16="http://schemas.microsoft.com/office/drawing/2014/main" id="{8024C3D9-34D0-43A9-41D1-126516BF8C65}"/>
              </a:ext>
            </a:extLst>
          </p:cNvPr>
          <p:cNvGrpSpPr/>
          <p:nvPr/>
        </p:nvGrpSpPr>
        <p:grpSpPr>
          <a:xfrm>
            <a:off x="6760691" y="1958484"/>
            <a:ext cx="314325" cy="215444"/>
            <a:chOff x="7581899" y="1636710"/>
            <a:chExt cx="314325" cy="215444"/>
          </a:xfrm>
        </p:grpSpPr>
        <p:sp>
          <p:nvSpPr>
            <p:cNvPr id="10" name="Dodecagon 9">
              <a:extLst>
                <a:ext uri="{FF2B5EF4-FFF2-40B4-BE49-F238E27FC236}">
                  <a16:creationId xmlns:a16="http://schemas.microsoft.com/office/drawing/2014/main" id="{48A0D966-F02E-B2BF-FA57-D8CF9A596D8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E66E99AF-C0A7-D09C-EC17-2DE7C599B1F4}"/>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11</a:t>
              </a:r>
              <a:endParaRPr lang="fr-FR" sz="900">
                <a:solidFill>
                  <a:schemeClr val="bg1"/>
                </a:solidFill>
              </a:endParaRPr>
            </a:p>
          </p:txBody>
        </p:sp>
      </p:grpSp>
      <p:grpSp>
        <p:nvGrpSpPr>
          <p:cNvPr id="12" name="Group 11">
            <a:extLst>
              <a:ext uri="{FF2B5EF4-FFF2-40B4-BE49-F238E27FC236}">
                <a16:creationId xmlns:a16="http://schemas.microsoft.com/office/drawing/2014/main" id="{06F6564D-53AF-514F-A341-F790169B8E2B}"/>
              </a:ext>
            </a:extLst>
          </p:cNvPr>
          <p:cNvGrpSpPr/>
          <p:nvPr/>
        </p:nvGrpSpPr>
        <p:grpSpPr>
          <a:xfrm>
            <a:off x="5177803" y="1949761"/>
            <a:ext cx="314325" cy="215444"/>
            <a:chOff x="7581899" y="1636710"/>
            <a:chExt cx="314325" cy="215444"/>
          </a:xfrm>
        </p:grpSpPr>
        <p:sp>
          <p:nvSpPr>
            <p:cNvPr id="13" name="Dodecagon 12">
              <a:extLst>
                <a:ext uri="{FF2B5EF4-FFF2-40B4-BE49-F238E27FC236}">
                  <a16:creationId xmlns:a16="http://schemas.microsoft.com/office/drawing/2014/main" id="{B31199BB-B758-5A33-0D98-EAEF737A2B7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5F07AB1D-9E87-8F51-A90C-E68FD693F2B1}"/>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12</a:t>
              </a:r>
              <a:endParaRPr lang="fr-FR" sz="900">
                <a:solidFill>
                  <a:schemeClr val="bg1"/>
                </a:solidFill>
              </a:endParaRPr>
            </a:p>
          </p:txBody>
        </p:sp>
      </p:grpSp>
      <p:grpSp>
        <p:nvGrpSpPr>
          <p:cNvPr id="15" name="Group 14">
            <a:extLst>
              <a:ext uri="{FF2B5EF4-FFF2-40B4-BE49-F238E27FC236}">
                <a16:creationId xmlns:a16="http://schemas.microsoft.com/office/drawing/2014/main" id="{4D77F1A3-4B19-E1CC-8ECF-5BD6145128AA}"/>
              </a:ext>
            </a:extLst>
          </p:cNvPr>
          <p:cNvGrpSpPr/>
          <p:nvPr/>
        </p:nvGrpSpPr>
        <p:grpSpPr>
          <a:xfrm>
            <a:off x="5183085" y="2331693"/>
            <a:ext cx="314325" cy="215444"/>
            <a:chOff x="7581899" y="1636710"/>
            <a:chExt cx="314325" cy="215444"/>
          </a:xfrm>
        </p:grpSpPr>
        <p:sp>
          <p:nvSpPr>
            <p:cNvPr id="16" name="Dodecagon 15">
              <a:extLst>
                <a:ext uri="{FF2B5EF4-FFF2-40B4-BE49-F238E27FC236}">
                  <a16:creationId xmlns:a16="http://schemas.microsoft.com/office/drawing/2014/main" id="{F3CB55E9-AE32-8781-74DB-FBB54CC115A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1F26021C-3D11-DE98-CC35-A74A2E36741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18" name="Group 17">
            <a:extLst>
              <a:ext uri="{FF2B5EF4-FFF2-40B4-BE49-F238E27FC236}">
                <a16:creationId xmlns:a16="http://schemas.microsoft.com/office/drawing/2014/main" id="{A07D0E32-F500-DEBD-EBF9-185B0346A1B7}"/>
              </a:ext>
            </a:extLst>
          </p:cNvPr>
          <p:cNvGrpSpPr/>
          <p:nvPr/>
        </p:nvGrpSpPr>
        <p:grpSpPr>
          <a:xfrm>
            <a:off x="5415766" y="1662385"/>
            <a:ext cx="314325" cy="215444"/>
            <a:chOff x="7581899" y="1636710"/>
            <a:chExt cx="314325" cy="215444"/>
          </a:xfrm>
        </p:grpSpPr>
        <p:sp>
          <p:nvSpPr>
            <p:cNvPr id="19" name="Dodecagon 18">
              <a:extLst>
                <a:ext uri="{FF2B5EF4-FFF2-40B4-BE49-F238E27FC236}">
                  <a16:creationId xmlns:a16="http://schemas.microsoft.com/office/drawing/2014/main" id="{11F68B94-B959-6842-C45F-1FBE109C8B8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9447E029-E13C-161A-36C6-C6A389CC396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21" name="Group 20">
            <a:extLst>
              <a:ext uri="{FF2B5EF4-FFF2-40B4-BE49-F238E27FC236}">
                <a16:creationId xmlns:a16="http://schemas.microsoft.com/office/drawing/2014/main" id="{5CA81543-E8A2-AE00-E3D2-B144F3ABCF42}"/>
              </a:ext>
            </a:extLst>
          </p:cNvPr>
          <p:cNvGrpSpPr/>
          <p:nvPr/>
        </p:nvGrpSpPr>
        <p:grpSpPr>
          <a:xfrm>
            <a:off x="5381099" y="2150361"/>
            <a:ext cx="314325" cy="215444"/>
            <a:chOff x="7581899" y="1636710"/>
            <a:chExt cx="314325" cy="215444"/>
          </a:xfrm>
        </p:grpSpPr>
        <p:sp>
          <p:nvSpPr>
            <p:cNvPr id="22" name="Dodecagon 21">
              <a:extLst>
                <a:ext uri="{FF2B5EF4-FFF2-40B4-BE49-F238E27FC236}">
                  <a16:creationId xmlns:a16="http://schemas.microsoft.com/office/drawing/2014/main" id="{1FDEC166-91D2-A9BA-42C3-46E4BDB8C69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459697DB-B3D4-26E8-44C9-0B35A697205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4" name="Group 23">
            <a:extLst>
              <a:ext uri="{FF2B5EF4-FFF2-40B4-BE49-F238E27FC236}">
                <a16:creationId xmlns:a16="http://schemas.microsoft.com/office/drawing/2014/main" id="{CC8F3044-D05B-FAF7-0BB9-12B539FE492A}"/>
              </a:ext>
            </a:extLst>
          </p:cNvPr>
          <p:cNvGrpSpPr/>
          <p:nvPr/>
        </p:nvGrpSpPr>
        <p:grpSpPr>
          <a:xfrm>
            <a:off x="4622375" y="3099009"/>
            <a:ext cx="314325" cy="215444"/>
            <a:chOff x="7581899" y="1636710"/>
            <a:chExt cx="314325" cy="215444"/>
          </a:xfrm>
        </p:grpSpPr>
        <p:sp>
          <p:nvSpPr>
            <p:cNvPr id="25" name="Dodecagon 24">
              <a:extLst>
                <a:ext uri="{FF2B5EF4-FFF2-40B4-BE49-F238E27FC236}">
                  <a16:creationId xmlns:a16="http://schemas.microsoft.com/office/drawing/2014/main" id="{76A5C7E6-87C2-6042-83A6-B00C437082A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6" name="TextBox 25">
              <a:extLst>
                <a:ext uri="{FF2B5EF4-FFF2-40B4-BE49-F238E27FC236}">
                  <a16:creationId xmlns:a16="http://schemas.microsoft.com/office/drawing/2014/main" id="{92AE6663-EEC2-C460-943C-22233D1493C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27" name="Group 26">
            <a:extLst>
              <a:ext uri="{FF2B5EF4-FFF2-40B4-BE49-F238E27FC236}">
                <a16:creationId xmlns:a16="http://schemas.microsoft.com/office/drawing/2014/main" id="{03DE24CA-0E6D-EDA2-83F6-918B6E957A09}"/>
              </a:ext>
            </a:extLst>
          </p:cNvPr>
          <p:cNvGrpSpPr/>
          <p:nvPr/>
        </p:nvGrpSpPr>
        <p:grpSpPr>
          <a:xfrm>
            <a:off x="6429427" y="2469112"/>
            <a:ext cx="314325" cy="215444"/>
            <a:chOff x="7581899" y="1636710"/>
            <a:chExt cx="314325" cy="215444"/>
          </a:xfrm>
        </p:grpSpPr>
        <p:sp>
          <p:nvSpPr>
            <p:cNvPr id="28" name="Dodecagon 27">
              <a:extLst>
                <a:ext uri="{FF2B5EF4-FFF2-40B4-BE49-F238E27FC236}">
                  <a16:creationId xmlns:a16="http://schemas.microsoft.com/office/drawing/2014/main" id="{E016F8F8-2783-07F1-55D6-12E6DF3091D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9" name="TextBox 28">
              <a:extLst>
                <a:ext uri="{FF2B5EF4-FFF2-40B4-BE49-F238E27FC236}">
                  <a16:creationId xmlns:a16="http://schemas.microsoft.com/office/drawing/2014/main" id="{CFB0AEB0-AEB6-49C3-9A8A-1F721CA42D3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grpSp>
        <p:nvGrpSpPr>
          <p:cNvPr id="30" name="Group 29">
            <a:extLst>
              <a:ext uri="{FF2B5EF4-FFF2-40B4-BE49-F238E27FC236}">
                <a16:creationId xmlns:a16="http://schemas.microsoft.com/office/drawing/2014/main" id="{71B76DE1-9EE2-3375-F851-E775C18B8568}"/>
              </a:ext>
            </a:extLst>
          </p:cNvPr>
          <p:cNvGrpSpPr/>
          <p:nvPr/>
        </p:nvGrpSpPr>
        <p:grpSpPr>
          <a:xfrm>
            <a:off x="6389173" y="2271133"/>
            <a:ext cx="314325" cy="215444"/>
            <a:chOff x="7581899" y="1636710"/>
            <a:chExt cx="314325" cy="215444"/>
          </a:xfrm>
        </p:grpSpPr>
        <p:sp>
          <p:nvSpPr>
            <p:cNvPr id="31" name="Dodecagon 30">
              <a:extLst>
                <a:ext uri="{FF2B5EF4-FFF2-40B4-BE49-F238E27FC236}">
                  <a16:creationId xmlns:a16="http://schemas.microsoft.com/office/drawing/2014/main" id="{5195C20E-828F-35F6-5E8C-1216C47C3BD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TextBox 31">
              <a:extLst>
                <a:ext uri="{FF2B5EF4-FFF2-40B4-BE49-F238E27FC236}">
                  <a16:creationId xmlns:a16="http://schemas.microsoft.com/office/drawing/2014/main" id="{F180AB17-508C-BBD9-5489-65239689DB6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9</a:t>
              </a:r>
              <a:endParaRPr lang="fr-FR" sz="900">
                <a:solidFill>
                  <a:schemeClr val="bg1"/>
                </a:solidFill>
              </a:endParaRPr>
            </a:p>
          </p:txBody>
        </p:sp>
      </p:grpSp>
      <p:grpSp>
        <p:nvGrpSpPr>
          <p:cNvPr id="39" name="Group 38">
            <a:extLst>
              <a:ext uri="{FF2B5EF4-FFF2-40B4-BE49-F238E27FC236}">
                <a16:creationId xmlns:a16="http://schemas.microsoft.com/office/drawing/2014/main" id="{D275E5A6-B286-A799-C68F-5ECB77422456}"/>
              </a:ext>
            </a:extLst>
          </p:cNvPr>
          <p:cNvGrpSpPr/>
          <p:nvPr/>
        </p:nvGrpSpPr>
        <p:grpSpPr>
          <a:xfrm>
            <a:off x="5115781" y="2722097"/>
            <a:ext cx="314325" cy="215444"/>
            <a:chOff x="7581899" y="1636710"/>
            <a:chExt cx="314325" cy="215444"/>
          </a:xfrm>
        </p:grpSpPr>
        <p:sp>
          <p:nvSpPr>
            <p:cNvPr id="40" name="Dodecagon 39">
              <a:extLst>
                <a:ext uri="{FF2B5EF4-FFF2-40B4-BE49-F238E27FC236}">
                  <a16:creationId xmlns:a16="http://schemas.microsoft.com/office/drawing/2014/main" id="{524DD6D1-9CBC-A041-D868-681C815082C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1" name="TextBox 40">
              <a:extLst>
                <a:ext uri="{FF2B5EF4-FFF2-40B4-BE49-F238E27FC236}">
                  <a16:creationId xmlns:a16="http://schemas.microsoft.com/office/drawing/2014/main" id="{54707961-B36F-6391-510D-8C95DD33FEE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8" name="Group 7">
            <a:extLst>
              <a:ext uri="{FF2B5EF4-FFF2-40B4-BE49-F238E27FC236}">
                <a16:creationId xmlns:a16="http://schemas.microsoft.com/office/drawing/2014/main" id="{6FD315FF-225D-66A1-DC4D-C2AEF0359828}"/>
              </a:ext>
            </a:extLst>
          </p:cNvPr>
          <p:cNvGrpSpPr/>
          <p:nvPr/>
        </p:nvGrpSpPr>
        <p:grpSpPr>
          <a:xfrm>
            <a:off x="5272944" y="3095536"/>
            <a:ext cx="314325" cy="215444"/>
            <a:chOff x="7581899" y="1636710"/>
            <a:chExt cx="314325" cy="215444"/>
          </a:xfrm>
        </p:grpSpPr>
        <p:sp>
          <p:nvSpPr>
            <p:cNvPr id="33" name="Dodecagon 32">
              <a:extLst>
                <a:ext uri="{FF2B5EF4-FFF2-40B4-BE49-F238E27FC236}">
                  <a16:creationId xmlns:a16="http://schemas.microsoft.com/office/drawing/2014/main" id="{D352962E-A9A8-58B5-685B-2C29C6F6822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4" name="TextBox 33">
              <a:extLst>
                <a:ext uri="{FF2B5EF4-FFF2-40B4-BE49-F238E27FC236}">
                  <a16:creationId xmlns:a16="http://schemas.microsoft.com/office/drawing/2014/main" id="{2CF72A6F-F24F-7695-06A1-199059F6088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37" name="Group 36">
            <a:extLst>
              <a:ext uri="{FF2B5EF4-FFF2-40B4-BE49-F238E27FC236}">
                <a16:creationId xmlns:a16="http://schemas.microsoft.com/office/drawing/2014/main" id="{A4B1A0FD-50E7-897B-556C-7BE7825F6354}"/>
              </a:ext>
            </a:extLst>
          </p:cNvPr>
          <p:cNvGrpSpPr/>
          <p:nvPr/>
        </p:nvGrpSpPr>
        <p:grpSpPr>
          <a:xfrm>
            <a:off x="8021189" y="2352540"/>
            <a:ext cx="314325" cy="215444"/>
            <a:chOff x="7581899" y="1636710"/>
            <a:chExt cx="314325" cy="215444"/>
          </a:xfrm>
        </p:grpSpPr>
        <p:sp>
          <p:nvSpPr>
            <p:cNvPr id="42" name="Dodecagon 41">
              <a:extLst>
                <a:ext uri="{FF2B5EF4-FFF2-40B4-BE49-F238E27FC236}">
                  <a16:creationId xmlns:a16="http://schemas.microsoft.com/office/drawing/2014/main" id="{AE112260-3D1A-580A-7AA1-7DB13BE673A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TextBox 42">
              <a:extLst>
                <a:ext uri="{FF2B5EF4-FFF2-40B4-BE49-F238E27FC236}">
                  <a16:creationId xmlns:a16="http://schemas.microsoft.com/office/drawing/2014/main" id="{D0735610-E7B8-EDE8-319B-F61DCD722E0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44" name="Group 43">
            <a:extLst>
              <a:ext uri="{FF2B5EF4-FFF2-40B4-BE49-F238E27FC236}">
                <a16:creationId xmlns:a16="http://schemas.microsoft.com/office/drawing/2014/main" id="{00AD2FDC-ACA5-0024-A138-886EB665143E}"/>
              </a:ext>
            </a:extLst>
          </p:cNvPr>
          <p:cNvGrpSpPr/>
          <p:nvPr/>
        </p:nvGrpSpPr>
        <p:grpSpPr>
          <a:xfrm>
            <a:off x="7042661" y="3779073"/>
            <a:ext cx="314325" cy="215444"/>
            <a:chOff x="7581899" y="1636710"/>
            <a:chExt cx="314325" cy="215444"/>
          </a:xfrm>
        </p:grpSpPr>
        <p:sp>
          <p:nvSpPr>
            <p:cNvPr id="45" name="Dodecagon 44">
              <a:extLst>
                <a:ext uri="{FF2B5EF4-FFF2-40B4-BE49-F238E27FC236}">
                  <a16:creationId xmlns:a16="http://schemas.microsoft.com/office/drawing/2014/main" id="{6E0A9EC5-2AE5-8CC6-FBB7-425BD161F81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6" name="TextBox 45">
              <a:extLst>
                <a:ext uri="{FF2B5EF4-FFF2-40B4-BE49-F238E27FC236}">
                  <a16:creationId xmlns:a16="http://schemas.microsoft.com/office/drawing/2014/main" id="{75F266A8-262C-A24D-61A3-CD5880F2C324}"/>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10</a:t>
              </a:r>
              <a:endParaRPr lang="fr-FR" sz="900">
                <a:solidFill>
                  <a:schemeClr val="bg1"/>
                </a:solidFill>
              </a:endParaRPr>
            </a:p>
          </p:txBody>
        </p:sp>
      </p:grpSp>
    </p:spTree>
    <p:extLst>
      <p:ext uri="{BB962C8B-B14F-4D97-AF65-F5344CB8AC3E}">
        <p14:creationId xmlns:p14="http://schemas.microsoft.com/office/powerpoint/2010/main" val="4186342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a:t>Case nurse manual caregiver dashboard - medication DSS</a:t>
            </a:r>
            <a:endParaRPr lang="fi-FI"/>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972691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E29E5-84A1-4620-8082-BF0E1A65095D}"/>
              </a:ext>
            </a:extLst>
          </p:cNvPr>
          <p:cNvSpPr>
            <a:spLocks noGrp="1"/>
          </p:cNvSpPr>
          <p:nvPr>
            <p:ph type="title"/>
          </p:nvPr>
        </p:nvSpPr>
        <p:spPr>
          <a:xfrm>
            <a:off x="96889" y="84117"/>
            <a:ext cx="8968387" cy="869005"/>
          </a:xfrm>
        </p:spPr>
        <p:txBody>
          <a:bodyPr/>
          <a:lstStyle/>
          <a:p>
            <a:r>
              <a:rPr lang="en-US"/>
              <a:t>How to open the medication decision support system (i.e. medication DSS)?</a:t>
            </a:r>
            <a:endParaRPr lang="fi-FI"/>
          </a:p>
        </p:txBody>
      </p:sp>
      <p:sp>
        <p:nvSpPr>
          <p:cNvPr id="4" name="Footer Placeholder 3">
            <a:extLst>
              <a:ext uri="{FF2B5EF4-FFF2-40B4-BE49-F238E27FC236}">
                <a16:creationId xmlns:a16="http://schemas.microsoft.com/office/drawing/2014/main" id="{816C9179-7786-46C2-8D7B-8E03E4E1B9A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68A3852A-31C2-4473-800A-56E2EBADB5D2}"/>
              </a:ext>
            </a:extLst>
          </p:cNvPr>
          <p:cNvSpPr>
            <a:spLocks noGrp="1"/>
          </p:cNvSpPr>
          <p:nvPr>
            <p:ph type="sldNum" sz="quarter" idx="12"/>
          </p:nvPr>
        </p:nvSpPr>
        <p:spPr/>
        <p:txBody>
          <a:bodyPr/>
          <a:lstStyle/>
          <a:p>
            <a:fld id="{68A62F1A-42BD-014A-88BF-D3A572E205BD}" type="slidenum">
              <a:rPr lang="en-GR" smtClean="0"/>
              <a:pPr/>
              <a:t>58</a:t>
            </a:fld>
            <a:endParaRPr lang="en-GR"/>
          </a:p>
        </p:txBody>
      </p:sp>
      <p:graphicFrame>
        <p:nvGraphicFramePr>
          <p:cNvPr id="8" name="Table 7">
            <a:extLst>
              <a:ext uri="{FF2B5EF4-FFF2-40B4-BE49-F238E27FC236}">
                <a16:creationId xmlns:a16="http://schemas.microsoft.com/office/drawing/2014/main" id="{2E62198B-A1ED-4C1A-AF69-632867EE1EE9}"/>
              </a:ext>
            </a:extLst>
          </p:cNvPr>
          <p:cNvGraphicFramePr>
            <a:graphicFrameLocks noGrp="1"/>
          </p:cNvGraphicFramePr>
          <p:nvPr>
            <p:extLst>
              <p:ext uri="{D42A27DB-BD31-4B8C-83A1-F6EECF244321}">
                <p14:modId xmlns:p14="http://schemas.microsoft.com/office/powerpoint/2010/main" val="190343218"/>
              </p:ext>
            </p:extLst>
          </p:nvPr>
        </p:nvGraphicFramePr>
        <p:xfrm>
          <a:off x="406021" y="1502330"/>
          <a:ext cx="4396092" cy="2512551"/>
        </p:xfrm>
        <a:graphic>
          <a:graphicData uri="http://schemas.openxmlformats.org/drawingml/2006/table">
            <a:tbl>
              <a:tblPr/>
              <a:tblGrid>
                <a:gridCol w="193033">
                  <a:extLst>
                    <a:ext uri="{9D8B030D-6E8A-4147-A177-3AD203B41FA5}">
                      <a16:colId xmlns:a16="http://schemas.microsoft.com/office/drawing/2014/main" val="3268018298"/>
                    </a:ext>
                  </a:extLst>
                </a:gridCol>
                <a:gridCol w="4203059">
                  <a:extLst>
                    <a:ext uri="{9D8B030D-6E8A-4147-A177-3AD203B41FA5}">
                      <a16:colId xmlns:a16="http://schemas.microsoft.com/office/drawing/2014/main" val="3217322765"/>
                    </a:ext>
                  </a:extLst>
                </a:gridCol>
              </a:tblGrid>
              <a:tr h="447018">
                <a:tc>
                  <a:txBody>
                    <a:bodyPr/>
                    <a:lstStyle/>
                    <a:p>
                      <a:pPr algn="l" fontAlgn="ctr"/>
                      <a:r>
                        <a:rPr lang="fi-FI" sz="1100" b="0" i="0" u="none" strike="noStrike">
                          <a:solidFill>
                            <a:srgbClr val="000000"/>
                          </a:solidFill>
                          <a:effectLst/>
                          <a:latin typeface="Calibri" panose="020F0502020204030204" pitchFamily="34" charset="0"/>
                        </a:rPr>
                        <a:t> </a:t>
                      </a: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There are three ways to open the medication DSS.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05026861"/>
                  </a:ext>
                </a:extLst>
              </a:tr>
              <a:tr h="829296">
                <a:tc>
                  <a:txBody>
                    <a:bodyPr/>
                    <a:lstStyle/>
                    <a:p>
                      <a:pPr algn="r" fontAlgn="ctr"/>
                      <a:r>
                        <a:rPr lang="fi-FI" sz="1100" b="0" i="0" u="none" strike="noStrike">
                          <a:solidFill>
                            <a:srgbClr val="000000"/>
                          </a:solidFill>
                          <a:effectLst/>
                          <a:latin typeface="Calibri" panose="020F0502020204030204" pitchFamily="34" charset="0"/>
                        </a:rPr>
                        <a:t>1</a:t>
                      </a:r>
                    </a:p>
                    <a:p>
                      <a:pPr algn="r" fontAlgn="ctr"/>
                      <a:endParaRPr lang="fi-FI" sz="1100" b="0" i="0" u="none" strike="noStrike">
                        <a:solidFill>
                          <a:srgbClr val="000000"/>
                        </a:solidFill>
                        <a:effectLst/>
                        <a:latin typeface="Calibri" panose="020F0502020204030204" pitchFamily="34" charset="0"/>
                      </a:endParaRPr>
                    </a:p>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In the patient summary, you can open the medication DSS by clicking this button. </a:t>
                      </a:r>
                    </a:p>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a:solidFill>
                            <a:srgbClr val="000000"/>
                          </a:solidFill>
                          <a:effectLst/>
                          <a:latin typeface="Calibri" panose="020F0502020204030204" pitchFamily="34" charset="0"/>
                        </a:rPr>
                        <a:t>In the “House” menu item, you can open the medication DSS by clicking the “Open medication decision support”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17096699"/>
                  </a:ext>
                </a:extLst>
              </a:tr>
              <a:tr h="1236237">
                <a:tc>
                  <a:txBody>
                    <a:bodyPr/>
                    <a:lstStyle/>
                    <a:p>
                      <a:pPr algn="r" fontAlgn="ctr"/>
                      <a:r>
                        <a:rPr lang="fi-FI" sz="1100" b="0" i="0" u="none" strike="noStrike">
                          <a:solidFill>
                            <a:srgbClr val="000000"/>
                          </a:solidFill>
                          <a:effectLst/>
                          <a:latin typeface="Calibri" panose="020F0502020204030204" pitchFamily="34" charset="0"/>
                        </a:rPr>
                        <a:t>3</a:t>
                      </a:r>
                    </a:p>
                    <a:p>
                      <a:pPr algn="r" fontAlgn="ctr"/>
                      <a:endParaRPr lang="fi-FI" sz="1100" b="0" i="0" u="none" strike="noStrike">
                        <a:solidFill>
                          <a:srgbClr val="000000"/>
                        </a:solidFill>
                        <a:effectLst/>
                        <a:latin typeface="Calibri" panose="020F0502020204030204" pitchFamily="34" charset="0"/>
                      </a:endParaRPr>
                    </a:p>
                    <a:p>
                      <a:pPr algn="r" fontAlgn="ctr"/>
                      <a:endParaRPr lang="fi-FI" sz="1100" b="0" i="0" u="none" strike="noStrike">
                        <a:solidFill>
                          <a:srgbClr val="000000"/>
                        </a:solidFill>
                        <a:effectLst/>
                        <a:latin typeface="Calibri" panose="020F0502020204030204" pitchFamily="34" charset="0"/>
                      </a:endParaRPr>
                    </a:p>
                    <a:p>
                      <a:pPr algn="r" fontAlgn="ctr"/>
                      <a:endParaRPr lang="fi-FI" sz="1100" b="0" i="0" u="none" strike="noStrike">
                        <a:solidFill>
                          <a:srgbClr val="000000"/>
                        </a:solidFill>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the "Medication adherence" module, you can go to "Prescription" and click on this button to open the medication DSS.</a:t>
                      </a:r>
                    </a:p>
                    <a:p>
                      <a:pPr algn="l" fontAlgn="ctr"/>
                      <a:endParaRPr lang="en-US" sz="1100" b="0" i="0" u="none" strike="noStrike">
                        <a:solidFill>
                          <a:srgbClr val="000000"/>
                        </a:solidFill>
                        <a:effectLst/>
                        <a:latin typeface="Calibri" panose="020F0502020204030204" pitchFamily="34" charset="0"/>
                      </a:endParaRPr>
                    </a:p>
                    <a:p>
                      <a:pPr algn="l" fontAlgn="ctr"/>
                      <a:endParaRPr lang="en-US" sz="1100" b="0" i="0" u="none" strike="noStrike">
                        <a:solidFill>
                          <a:srgbClr val="000000"/>
                        </a:solidFill>
                        <a:effectLst/>
                        <a:latin typeface="Calibri" panose="020F0502020204030204" pitchFamily="34" charset="0"/>
                      </a:endParaRPr>
                    </a:p>
                    <a:p>
                      <a:pPr algn="l" fontAlgn="ctr"/>
                      <a:endParaRPr lang="en-US" sz="1100" b="0" i="0" u="none" strike="noStrike">
                        <a:solidFill>
                          <a:srgbClr val="000000"/>
                        </a:solidFill>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1314543"/>
                  </a:ext>
                </a:extLst>
              </a:tr>
            </a:tbl>
          </a:graphicData>
        </a:graphic>
      </p:graphicFrame>
      <p:pic>
        <p:nvPicPr>
          <p:cNvPr id="9" name="Picture 8">
            <a:extLst>
              <a:ext uri="{FF2B5EF4-FFF2-40B4-BE49-F238E27FC236}">
                <a16:creationId xmlns:a16="http://schemas.microsoft.com/office/drawing/2014/main" id="{E45FBF7B-2786-1957-FCFB-F4654F9E644E}"/>
              </a:ext>
            </a:extLst>
          </p:cNvPr>
          <p:cNvPicPr>
            <a:picLocks noChangeAspect="1"/>
          </p:cNvPicPr>
          <p:nvPr/>
        </p:nvPicPr>
        <p:blipFill>
          <a:blip r:embed="rId2"/>
          <a:stretch>
            <a:fillRect/>
          </a:stretch>
        </p:blipFill>
        <p:spPr>
          <a:xfrm>
            <a:off x="4908839" y="617590"/>
            <a:ext cx="4180114" cy="192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BC72926-893C-9C00-FAD5-1CDA344C65E1}"/>
              </a:ext>
            </a:extLst>
          </p:cNvPr>
          <p:cNvPicPr>
            <a:picLocks noChangeAspect="1"/>
          </p:cNvPicPr>
          <p:nvPr/>
        </p:nvPicPr>
        <p:blipFill>
          <a:blip r:embed="rId3"/>
          <a:stretch>
            <a:fillRect/>
          </a:stretch>
        </p:blipFill>
        <p:spPr>
          <a:xfrm>
            <a:off x="5047489" y="2671231"/>
            <a:ext cx="3905859" cy="1980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Dodecagon 11">
            <a:extLst>
              <a:ext uri="{FF2B5EF4-FFF2-40B4-BE49-F238E27FC236}">
                <a16:creationId xmlns:a16="http://schemas.microsoft.com/office/drawing/2014/main" id="{0A6F3BA4-FF4E-5CAF-49C7-B7FF08C15E8D}"/>
              </a:ext>
            </a:extLst>
          </p:cNvPr>
          <p:cNvSpPr/>
          <p:nvPr/>
        </p:nvSpPr>
        <p:spPr>
          <a:xfrm>
            <a:off x="7470132" y="84682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3" name="Dodecagon 12">
            <a:extLst>
              <a:ext uri="{FF2B5EF4-FFF2-40B4-BE49-F238E27FC236}">
                <a16:creationId xmlns:a16="http://schemas.microsoft.com/office/drawing/2014/main" id="{92F30660-910C-F969-56F8-EC88AF9783BC}"/>
              </a:ext>
            </a:extLst>
          </p:cNvPr>
          <p:cNvSpPr/>
          <p:nvPr/>
        </p:nvSpPr>
        <p:spPr>
          <a:xfrm>
            <a:off x="6998896" y="335825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Tree>
    <p:extLst>
      <p:ext uri="{BB962C8B-B14F-4D97-AF65-F5344CB8AC3E}">
        <p14:creationId xmlns:p14="http://schemas.microsoft.com/office/powerpoint/2010/main" val="1559482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C84E5E5-0477-B9B9-BCB0-E11FF04B124C}"/>
              </a:ext>
            </a:extLst>
          </p:cNvPr>
          <p:cNvPicPr>
            <a:picLocks noChangeAspect="1"/>
          </p:cNvPicPr>
          <p:nvPr/>
        </p:nvPicPr>
        <p:blipFill>
          <a:blip r:embed="rId2"/>
          <a:stretch>
            <a:fillRect/>
          </a:stretch>
        </p:blipFill>
        <p:spPr>
          <a:xfrm>
            <a:off x="4133473" y="1634285"/>
            <a:ext cx="4893210" cy="235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0ACB849-31ED-4F8F-BA50-2F10DB5085BA}"/>
              </a:ext>
            </a:extLst>
          </p:cNvPr>
          <p:cNvSpPr>
            <a:spLocks noGrp="1"/>
          </p:cNvSpPr>
          <p:nvPr>
            <p:ph type="title"/>
          </p:nvPr>
        </p:nvSpPr>
        <p:spPr>
          <a:xfrm>
            <a:off x="1081072" y="0"/>
            <a:ext cx="7886700" cy="869005"/>
          </a:xfrm>
        </p:spPr>
        <p:txBody>
          <a:bodyPr/>
          <a:lstStyle/>
          <a:p>
            <a:r>
              <a:rPr lang="en-US"/>
              <a:t>How to navigate in the medication DSS?</a:t>
            </a:r>
            <a:endParaRPr lang="fi-FI"/>
          </a:p>
        </p:txBody>
      </p:sp>
      <p:sp>
        <p:nvSpPr>
          <p:cNvPr id="4" name="Footer Placeholder 3">
            <a:extLst>
              <a:ext uri="{FF2B5EF4-FFF2-40B4-BE49-F238E27FC236}">
                <a16:creationId xmlns:a16="http://schemas.microsoft.com/office/drawing/2014/main" id="{55ED07EA-3E03-484E-8FE5-1C30CFC63C7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83DE5960-CC77-4F6B-8A23-7A559C28B60F}"/>
              </a:ext>
            </a:extLst>
          </p:cNvPr>
          <p:cNvSpPr>
            <a:spLocks noGrp="1"/>
          </p:cNvSpPr>
          <p:nvPr>
            <p:ph type="sldNum" sz="quarter" idx="12"/>
          </p:nvPr>
        </p:nvSpPr>
        <p:spPr/>
        <p:txBody>
          <a:bodyPr/>
          <a:lstStyle/>
          <a:p>
            <a:fld id="{68A62F1A-42BD-014A-88BF-D3A572E205BD}" type="slidenum">
              <a:rPr lang="en-GR" smtClean="0"/>
              <a:pPr/>
              <a:t>59</a:t>
            </a:fld>
            <a:endParaRPr lang="en-GR"/>
          </a:p>
        </p:txBody>
      </p:sp>
      <p:graphicFrame>
        <p:nvGraphicFramePr>
          <p:cNvPr id="7" name="Table 6">
            <a:extLst>
              <a:ext uri="{FF2B5EF4-FFF2-40B4-BE49-F238E27FC236}">
                <a16:creationId xmlns:a16="http://schemas.microsoft.com/office/drawing/2014/main" id="{A7225960-7C77-461B-8543-9E5496A3384E}"/>
              </a:ext>
            </a:extLst>
          </p:cNvPr>
          <p:cNvGraphicFramePr>
            <a:graphicFrameLocks noGrp="1"/>
          </p:cNvGraphicFramePr>
          <p:nvPr>
            <p:extLst>
              <p:ext uri="{D42A27DB-BD31-4B8C-83A1-F6EECF244321}">
                <p14:modId xmlns:p14="http://schemas.microsoft.com/office/powerpoint/2010/main" val="2129185281"/>
              </p:ext>
            </p:extLst>
          </p:nvPr>
        </p:nvGraphicFramePr>
        <p:xfrm>
          <a:off x="254630" y="997701"/>
          <a:ext cx="3784474" cy="3386574"/>
        </p:xfrm>
        <a:graphic>
          <a:graphicData uri="http://schemas.openxmlformats.org/drawingml/2006/table">
            <a:tbl>
              <a:tblPr/>
              <a:tblGrid>
                <a:gridCol w="232081">
                  <a:extLst>
                    <a:ext uri="{9D8B030D-6E8A-4147-A177-3AD203B41FA5}">
                      <a16:colId xmlns:a16="http://schemas.microsoft.com/office/drawing/2014/main" val="3325434761"/>
                    </a:ext>
                  </a:extLst>
                </a:gridCol>
                <a:gridCol w="3552393">
                  <a:extLst>
                    <a:ext uri="{9D8B030D-6E8A-4147-A177-3AD203B41FA5}">
                      <a16:colId xmlns:a16="http://schemas.microsoft.com/office/drawing/2014/main" val="378719920"/>
                    </a:ext>
                  </a:extLst>
                </a:gridCol>
              </a:tblGrid>
              <a:tr h="725049">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There are four tabs in the medication DSS: a) cardiac medication, b) other medication, c) allergies, and d) titration schemes.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25740393"/>
                  </a:ext>
                </a:extLst>
              </a:tr>
              <a:tr h="963718">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save the medication prescription by clicking this button. After saving the medication prescription, the changes are automatically made to the patient's medication prescription on his/her smartphone.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36149067"/>
                  </a:ext>
                </a:extLst>
              </a:tr>
              <a:tr h="486379">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print the medication prescription by clicking any of these buttons.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86617652"/>
                  </a:ext>
                </a:extLst>
              </a:tr>
              <a:tr h="486379">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If the patient has a low renal function, there is a warning indicating this.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60338285"/>
                  </a:ext>
                </a:extLst>
              </a:tr>
              <a:tr h="725049">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close the medication DSS by clicking this button. You cannot leave the medication DSS when the medication prescription is incomplete.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89616469"/>
                  </a:ext>
                </a:extLst>
              </a:tr>
            </a:tbl>
          </a:graphicData>
        </a:graphic>
      </p:graphicFrame>
      <p:sp>
        <p:nvSpPr>
          <p:cNvPr id="11" name="Dodecagon 10">
            <a:extLst>
              <a:ext uri="{FF2B5EF4-FFF2-40B4-BE49-F238E27FC236}">
                <a16:creationId xmlns:a16="http://schemas.microsoft.com/office/drawing/2014/main" id="{E770CA73-DEFB-D3EF-4BE4-02C326F119D9}"/>
              </a:ext>
            </a:extLst>
          </p:cNvPr>
          <p:cNvSpPr/>
          <p:nvPr/>
        </p:nvSpPr>
        <p:spPr>
          <a:xfrm>
            <a:off x="4189722" y="18710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2" name="Dodecagon 11">
            <a:extLst>
              <a:ext uri="{FF2B5EF4-FFF2-40B4-BE49-F238E27FC236}">
                <a16:creationId xmlns:a16="http://schemas.microsoft.com/office/drawing/2014/main" id="{F2A0C025-06F0-04F8-E74A-6C4BFC2D31AC}"/>
              </a:ext>
            </a:extLst>
          </p:cNvPr>
          <p:cNvSpPr/>
          <p:nvPr/>
        </p:nvSpPr>
        <p:spPr>
          <a:xfrm>
            <a:off x="7595096" y="1823181"/>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3" name="Dodecagon 12">
            <a:extLst>
              <a:ext uri="{FF2B5EF4-FFF2-40B4-BE49-F238E27FC236}">
                <a16:creationId xmlns:a16="http://schemas.microsoft.com/office/drawing/2014/main" id="{B93DB34F-F3BC-2780-E355-2906F8591A15}"/>
              </a:ext>
            </a:extLst>
          </p:cNvPr>
          <p:cNvSpPr/>
          <p:nvPr/>
        </p:nvSpPr>
        <p:spPr>
          <a:xfrm>
            <a:off x="8615680" y="17852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4" name="Dodecagon 13">
            <a:extLst>
              <a:ext uri="{FF2B5EF4-FFF2-40B4-BE49-F238E27FC236}">
                <a16:creationId xmlns:a16="http://schemas.microsoft.com/office/drawing/2014/main" id="{7E2BBFC3-C2BA-F020-4668-BD11C41EFB31}"/>
              </a:ext>
            </a:extLst>
          </p:cNvPr>
          <p:cNvSpPr/>
          <p:nvPr/>
        </p:nvSpPr>
        <p:spPr>
          <a:xfrm>
            <a:off x="7688572" y="225835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15" name="Dodecagon 14">
            <a:extLst>
              <a:ext uri="{FF2B5EF4-FFF2-40B4-BE49-F238E27FC236}">
                <a16:creationId xmlns:a16="http://schemas.microsoft.com/office/drawing/2014/main" id="{ED87B511-1F6C-2812-1256-814F34A3AF10}"/>
              </a:ext>
            </a:extLst>
          </p:cNvPr>
          <p:cNvSpPr/>
          <p:nvPr/>
        </p:nvSpPr>
        <p:spPr>
          <a:xfrm>
            <a:off x="8910155" y="155985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16" name="Dodecagon 15">
            <a:extLst>
              <a:ext uri="{FF2B5EF4-FFF2-40B4-BE49-F238E27FC236}">
                <a16:creationId xmlns:a16="http://schemas.microsoft.com/office/drawing/2014/main" id="{45201191-BB14-0829-CDE4-0A7508D40F95}"/>
              </a:ext>
            </a:extLst>
          </p:cNvPr>
          <p:cNvSpPr/>
          <p:nvPr/>
        </p:nvSpPr>
        <p:spPr>
          <a:xfrm>
            <a:off x="4478524" y="2086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a:t>
            </a:r>
            <a:endParaRPr lang="fr-FR" sz="1200"/>
          </a:p>
        </p:txBody>
      </p:sp>
      <p:sp>
        <p:nvSpPr>
          <p:cNvPr id="17" name="Dodecagon 16">
            <a:extLst>
              <a:ext uri="{FF2B5EF4-FFF2-40B4-BE49-F238E27FC236}">
                <a16:creationId xmlns:a16="http://schemas.microsoft.com/office/drawing/2014/main" id="{40FE68E0-71C1-6B1A-F20F-ACB02F88F167}"/>
              </a:ext>
            </a:extLst>
          </p:cNvPr>
          <p:cNvSpPr/>
          <p:nvPr/>
        </p:nvSpPr>
        <p:spPr>
          <a:xfrm>
            <a:off x="5089315" y="2086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a:t>
            </a:r>
            <a:endParaRPr lang="fr-FR" sz="1200"/>
          </a:p>
        </p:txBody>
      </p:sp>
      <p:sp>
        <p:nvSpPr>
          <p:cNvPr id="18" name="Dodecagon 17">
            <a:extLst>
              <a:ext uri="{FF2B5EF4-FFF2-40B4-BE49-F238E27FC236}">
                <a16:creationId xmlns:a16="http://schemas.microsoft.com/office/drawing/2014/main" id="{C15C46A3-C408-A6A5-C557-5C9E7102EE91}"/>
              </a:ext>
            </a:extLst>
          </p:cNvPr>
          <p:cNvSpPr/>
          <p:nvPr/>
        </p:nvSpPr>
        <p:spPr>
          <a:xfrm>
            <a:off x="5700106" y="2086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a:t>
            </a:r>
            <a:endParaRPr lang="fr-FR" sz="1200"/>
          </a:p>
        </p:txBody>
      </p:sp>
      <p:sp>
        <p:nvSpPr>
          <p:cNvPr id="19" name="Dodecagon 18">
            <a:extLst>
              <a:ext uri="{FF2B5EF4-FFF2-40B4-BE49-F238E27FC236}">
                <a16:creationId xmlns:a16="http://schemas.microsoft.com/office/drawing/2014/main" id="{D326627C-5940-D676-3C51-5D4CBD0A47B8}"/>
              </a:ext>
            </a:extLst>
          </p:cNvPr>
          <p:cNvSpPr/>
          <p:nvPr/>
        </p:nvSpPr>
        <p:spPr>
          <a:xfrm>
            <a:off x="6225777" y="208690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d</a:t>
            </a:r>
            <a:endParaRPr lang="fr-FR" sz="1200"/>
          </a:p>
        </p:txBody>
      </p:sp>
      <p:sp>
        <p:nvSpPr>
          <p:cNvPr id="3" name="Rectangle 2">
            <a:extLst>
              <a:ext uri="{FF2B5EF4-FFF2-40B4-BE49-F238E27FC236}">
                <a16:creationId xmlns:a16="http://schemas.microsoft.com/office/drawing/2014/main" id="{636108D6-CA49-D979-3C01-FE8EB4741533}"/>
              </a:ext>
            </a:extLst>
          </p:cNvPr>
          <p:cNvSpPr/>
          <p:nvPr/>
        </p:nvSpPr>
        <p:spPr>
          <a:xfrm>
            <a:off x="6729607" y="2160874"/>
            <a:ext cx="674083" cy="381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1739489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869005"/>
          </a:xfrm>
        </p:spPr>
        <p:txBody>
          <a:bodyPr>
            <a:normAutofit/>
          </a:bodyPr>
          <a:lstStyle/>
          <a:p>
            <a:r>
              <a:rPr lang="en-US" dirty="0">
                <a:latin typeface="Calibri"/>
                <a:cs typeface="Calibri"/>
              </a:rPr>
              <a:t>Have visit 1 with the patient (EDC)</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6</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2408041434"/>
              </p:ext>
            </p:extLst>
          </p:nvPr>
        </p:nvGraphicFramePr>
        <p:xfrm>
          <a:off x="96873" y="893423"/>
          <a:ext cx="3706062" cy="1010717"/>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First, the patient has to complete the ePROs for visit 1. You can open the ePROs by navigating to “</a:t>
                      </a:r>
                      <a:r>
                        <a:rPr lang="en-US" sz="1100" b="0" i="0" u="none" strike="noStrike" dirty="0" err="1">
                          <a:solidFill>
                            <a:srgbClr val="000000"/>
                          </a:solidFill>
                          <a:effectLst/>
                          <a:latin typeface="Calibri"/>
                        </a:rPr>
                        <a:t>EproLink</a:t>
                      </a:r>
                      <a:r>
                        <a:rPr lang="en-US" sz="1100" b="0" i="0" u="none" strike="noStrike" dirty="0">
                          <a:solidFill>
                            <a:srgbClr val="000000"/>
                          </a:solidFill>
                          <a:effectLst/>
                          <a:latin typeface="Calibri"/>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Look up the patient by entering the subject ID.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2627065"/>
                  </a:ext>
                </a:extLst>
              </a:tr>
              <a:tr h="327457">
                <a:tc>
                  <a:txBody>
                    <a:bodyPr/>
                    <a:lstStyle/>
                    <a:p>
                      <a:pPr algn="r" fontAlgn="ctr"/>
                      <a:r>
                        <a:rPr lang="fi-FI" sz="1100" b="0" i="0" u="none" strike="noStrike" dirty="0">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Click the button “Check available questionnaire links” to open the links for the ePROs.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9110397"/>
                  </a:ext>
                </a:extLst>
              </a:tr>
            </a:tbl>
          </a:graphicData>
        </a:graphic>
      </p:graphicFrame>
      <p:pic>
        <p:nvPicPr>
          <p:cNvPr id="9" name="Picture 8">
            <a:extLst>
              <a:ext uri="{FF2B5EF4-FFF2-40B4-BE49-F238E27FC236}">
                <a16:creationId xmlns:a16="http://schemas.microsoft.com/office/drawing/2014/main" id="{D9D5E9C4-3903-664E-6CBC-00115B2DCFC0}"/>
              </a:ext>
            </a:extLst>
          </p:cNvPr>
          <p:cNvPicPr>
            <a:picLocks noChangeAspect="1"/>
          </p:cNvPicPr>
          <p:nvPr/>
        </p:nvPicPr>
        <p:blipFill>
          <a:blip r:embed="rId2"/>
          <a:stretch>
            <a:fillRect/>
          </a:stretch>
        </p:blipFill>
        <p:spPr>
          <a:xfrm>
            <a:off x="5225055" y="47783"/>
            <a:ext cx="3822072" cy="2226217"/>
          </a:xfrm>
          <a:prstGeom prst="rect">
            <a:avLst/>
          </a:prstGeom>
          <a:ln w="3175">
            <a:solidFill>
              <a:schemeClr val="tx1">
                <a:lumMod val="50000"/>
                <a:lumOff val="50000"/>
              </a:schemeClr>
            </a:solidFill>
          </a:ln>
        </p:spPr>
      </p:pic>
      <p:sp>
        <p:nvSpPr>
          <p:cNvPr id="14" name="Dodecagon 2">
            <a:extLst>
              <a:ext uri="{FF2B5EF4-FFF2-40B4-BE49-F238E27FC236}">
                <a16:creationId xmlns:a16="http://schemas.microsoft.com/office/drawing/2014/main" id="{E8A5993C-F643-0031-F163-0641BBA118F2}"/>
              </a:ext>
            </a:extLst>
          </p:cNvPr>
          <p:cNvSpPr/>
          <p:nvPr/>
        </p:nvSpPr>
        <p:spPr>
          <a:xfrm>
            <a:off x="5507941" y="857956"/>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endParaRPr lang="fr-FR" sz="1200" dirty="0"/>
          </a:p>
        </p:txBody>
      </p:sp>
      <p:pic>
        <p:nvPicPr>
          <p:cNvPr id="16" name="Picture 15">
            <a:extLst>
              <a:ext uri="{FF2B5EF4-FFF2-40B4-BE49-F238E27FC236}">
                <a16:creationId xmlns:a16="http://schemas.microsoft.com/office/drawing/2014/main" id="{664E630D-D91E-C69B-510F-7B1B5954D76E}"/>
              </a:ext>
            </a:extLst>
          </p:cNvPr>
          <p:cNvPicPr>
            <a:picLocks noChangeAspect="1"/>
          </p:cNvPicPr>
          <p:nvPr/>
        </p:nvPicPr>
        <p:blipFill>
          <a:blip r:embed="rId3"/>
          <a:stretch>
            <a:fillRect/>
          </a:stretch>
        </p:blipFill>
        <p:spPr>
          <a:xfrm>
            <a:off x="5225055" y="2310515"/>
            <a:ext cx="3822072" cy="2228543"/>
          </a:xfrm>
          <a:prstGeom prst="rect">
            <a:avLst/>
          </a:prstGeom>
          <a:ln w="3175">
            <a:solidFill>
              <a:schemeClr val="tx1">
                <a:lumMod val="50000"/>
                <a:lumOff val="50000"/>
              </a:schemeClr>
            </a:solidFill>
          </a:ln>
        </p:spPr>
      </p:pic>
      <p:sp>
        <p:nvSpPr>
          <p:cNvPr id="3" name="Dodecagon 2">
            <a:extLst>
              <a:ext uri="{FF2B5EF4-FFF2-40B4-BE49-F238E27FC236}">
                <a16:creationId xmlns:a16="http://schemas.microsoft.com/office/drawing/2014/main" id="{03AB5615-2C14-A501-8ED0-751ACEB522DA}"/>
              </a:ext>
            </a:extLst>
          </p:cNvPr>
          <p:cNvSpPr/>
          <p:nvPr/>
        </p:nvSpPr>
        <p:spPr>
          <a:xfrm>
            <a:off x="6015878" y="243028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17" name="Dodecagon 16">
            <a:extLst>
              <a:ext uri="{FF2B5EF4-FFF2-40B4-BE49-F238E27FC236}">
                <a16:creationId xmlns:a16="http://schemas.microsoft.com/office/drawing/2014/main" id="{C57E907A-D126-4A81-1C21-2066612DB2B1}"/>
              </a:ext>
            </a:extLst>
          </p:cNvPr>
          <p:cNvSpPr/>
          <p:nvPr/>
        </p:nvSpPr>
        <p:spPr>
          <a:xfrm>
            <a:off x="6900176" y="239621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endParaRPr lang="fr-FR" sz="1200" dirty="0"/>
          </a:p>
        </p:txBody>
      </p:sp>
    </p:spTree>
    <p:extLst>
      <p:ext uri="{BB962C8B-B14F-4D97-AF65-F5344CB8AC3E}">
        <p14:creationId xmlns:p14="http://schemas.microsoft.com/office/powerpoint/2010/main" val="1244982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6C5B205-7056-3DC7-62C8-FC13DA0766AC}"/>
              </a:ext>
            </a:extLst>
          </p:cNvPr>
          <p:cNvPicPr>
            <a:picLocks noChangeAspect="1"/>
          </p:cNvPicPr>
          <p:nvPr/>
        </p:nvPicPr>
        <p:blipFill>
          <a:blip r:embed="rId2"/>
          <a:stretch>
            <a:fillRect/>
          </a:stretch>
        </p:blipFill>
        <p:spPr>
          <a:xfrm>
            <a:off x="4259530" y="1271421"/>
            <a:ext cx="4863651" cy="2499521"/>
          </a:xfrm>
          <a:prstGeom prst="rect">
            <a:avLst/>
          </a:prstGeom>
        </p:spPr>
      </p:pic>
      <p:sp>
        <p:nvSpPr>
          <p:cNvPr id="2" name="Title 1">
            <a:extLst>
              <a:ext uri="{FF2B5EF4-FFF2-40B4-BE49-F238E27FC236}">
                <a16:creationId xmlns:a16="http://schemas.microsoft.com/office/drawing/2014/main" id="{2BA33CE7-895F-4884-B89B-61B657F92F42}"/>
              </a:ext>
            </a:extLst>
          </p:cNvPr>
          <p:cNvSpPr>
            <a:spLocks noGrp="1"/>
          </p:cNvSpPr>
          <p:nvPr>
            <p:ph type="title"/>
          </p:nvPr>
        </p:nvSpPr>
        <p:spPr>
          <a:xfrm>
            <a:off x="71532" y="17505"/>
            <a:ext cx="9011912" cy="869005"/>
          </a:xfrm>
        </p:spPr>
        <p:txBody>
          <a:bodyPr/>
          <a:lstStyle/>
          <a:p>
            <a:r>
              <a:rPr lang="en-US"/>
              <a:t>How to prescribe cardiac medication following the guidelines using the medication DSS?</a:t>
            </a:r>
            <a:endParaRPr lang="fi-FI"/>
          </a:p>
        </p:txBody>
      </p:sp>
      <p:sp>
        <p:nvSpPr>
          <p:cNvPr id="4" name="Footer Placeholder 3">
            <a:extLst>
              <a:ext uri="{FF2B5EF4-FFF2-40B4-BE49-F238E27FC236}">
                <a16:creationId xmlns:a16="http://schemas.microsoft.com/office/drawing/2014/main" id="{071377C1-FEA7-46FB-94CE-85698E80F5C5}"/>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76FB99B-BFCC-4B4F-B27B-DD0C2AD5BCAF}"/>
              </a:ext>
            </a:extLst>
          </p:cNvPr>
          <p:cNvSpPr>
            <a:spLocks noGrp="1"/>
          </p:cNvSpPr>
          <p:nvPr>
            <p:ph type="sldNum" sz="quarter" idx="12"/>
          </p:nvPr>
        </p:nvSpPr>
        <p:spPr/>
        <p:txBody>
          <a:bodyPr/>
          <a:lstStyle/>
          <a:p>
            <a:fld id="{68A62F1A-42BD-014A-88BF-D3A572E205BD}" type="slidenum">
              <a:rPr lang="en-GR" smtClean="0"/>
              <a:pPr/>
              <a:t>60</a:t>
            </a:fld>
            <a:endParaRPr lang="en-GR"/>
          </a:p>
        </p:txBody>
      </p:sp>
      <p:graphicFrame>
        <p:nvGraphicFramePr>
          <p:cNvPr id="7" name="Table 6">
            <a:extLst>
              <a:ext uri="{FF2B5EF4-FFF2-40B4-BE49-F238E27FC236}">
                <a16:creationId xmlns:a16="http://schemas.microsoft.com/office/drawing/2014/main" id="{6617901D-A56C-404D-B69D-245C28D0B271}"/>
              </a:ext>
            </a:extLst>
          </p:cNvPr>
          <p:cNvGraphicFramePr>
            <a:graphicFrameLocks noGrp="1"/>
          </p:cNvGraphicFramePr>
          <p:nvPr>
            <p:extLst>
              <p:ext uri="{D42A27DB-BD31-4B8C-83A1-F6EECF244321}">
                <p14:modId xmlns:p14="http://schemas.microsoft.com/office/powerpoint/2010/main" val="3580204083"/>
              </p:ext>
            </p:extLst>
          </p:nvPr>
        </p:nvGraphicFramePr>
        <p:xfrm>
          <a:off x="71532" y="1007962"/>
          <a:ext cx="4161353" cy="3475549"/>
        </p:xfrm>
        <a:graphic>
          <a:graphicData uri="http://schemas.openxmlformats.org/drawingml/2006/table">
            <a:tbl>
              <a:tblPr/>
              <a:tblGrid>
                <a:gridCol w="253674">
                  <a:extLst>
                    <a:ext uri="{9D8B030D-6E8A-4147-A177-3AD203B41FA5}">
                      <a16:colId xmlns:a16="http://schemas.microsoft.com/office/drawing/2014/main" val="1919479109"/>
                    </a:ext>
                  </a:extLst>
                </a:gridCol>
                <a:gridCol w="3907679">
                  <a:extLst>
                    <a:ext uri="{9D8B030D-6E8A-4147-A177-3AD203B41FA5}">
                      <a16:colId xmlns:a16="http://schemas.microsoft.com/office/drawing/2014/main" val="2388350576"/>
                    </a:ext>
                  </a:extLst>
                </a:gridCol>
              </a:tblGrid>
              <a:tr h="190494">
                <a:tc>
                  <a:txBody>
                    <a:bodyPr/>
                    <a:lstStyle/>
                    <a:p>
                      <a:pPr algn="r" fontAlgn="ctr"/>
                      <a:r>
                        <a:rPr lang="fi-FI" sz="600" b="0" i="0" u="none" strike="noStrike">
                          <a:solidFill>
                            <a:srgbClr val="000000"/>
                          </a:solidFill>
                          <a:effectLst/>
                          <a:latin typeface="Calibri" panose="020F0502020204030204" pitchFamily="34" charset="0"/>
                        </a:rPr>
                        <a:t>1</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In the "Cardiac medication" tab, you can find an overview of all cardiac medication that the patient has to take.</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55737541"/>
                  </a:ext>
                </a:extLst>
              </a:tr>
              <a:tr h="1047719">
                <a:tc>
                  <a:txBody>
                    <a:bodyPr/>
                    <a:lstStyle/>
                    <a:p>
                      <a:pPr algn="r" fontAlgn="ctr"/>
                      <a:r>
                        <a:rPr lang="fi-FI" sz="600" b="0" i="0" u="none" strike="noStrike">
                          <a:solidFill>
                            <a:srgbClr val="000000"/>
                          </a:solidFill>
                          <a:effectLst/>
                          <a:latin typeface="Calibri" panose="020F0502020204030204" pitchFamily="34" charset="0"/>
                        </a:rPr>
                        <a:t>2</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The background color of each drug indicates if it is recommended according to the guidelines or not. If the drug has a </a:t>
                      </a:r>
                      <a:r>
                        <a:rPr lang="en-US" sz="600" b="1" i="0" u="none" strike="noStrike">
                          <a:solidFill>
                            <a:srgbClr val="000000"/>
                          </a:solidFill>
                          <a:effectLst/>
                          <a:latin typeface="Calibri" panose="020F0502020204030204" pitchFamily="34" charset="0"/>
                        </a:rPr>
                        <a:t>green</a:t>
                      </a:r>
                      <a:r>
                        <a:rPr lang="en-US" sz="600" b="0" i="0" u="none" strike="noStrike">
                          <a:solidFill>
                            <a:srgbClr val="000000"/>
                          </a:solidFill>
                          <a:effectLst/>
                          <a:latin typeface="Calibri" panose="020F0502020204030204" pitchFamily="34" charset="0"/>
                        </a:rPr>
                        <a:t> background color, it means that the drug is already correctly prescribed, as recommended by the guidelines. If the drug has a </a:t>
                      </a:r>
                      <a:r>
                        <a:rPr lang="en-US" sz="600" b="1" i="0" u="none" strike="noStrike">
                          <a:solidFill>
                            <a:srgbClr val="000000"/>
                          </a:solidFill>
                          <a:effectLst/>
                          <a:latin typeface="Calibri" panose="020F0502020204030204" pitchFamily="34" charset="0"/>
                        </a:rPr>
                        <a:t>yellow</a:t>
                      </a:r>
                      <a:r>
                        <a:rPr lang="en-US" sz="600" b="0" i="0" u="none" strike="noStrike">
                          <a:solidFill>
                            <a:srgbClr val="000000"/>
                          </a:solidFill>
                          <a:effectLst/>
                          <a:latin typeface="Calibri" panose="020F0502020204030204" pitchFamily="34" charset="0"/>
                        </a:rPr>
                        <a:t> background color, it means that the drug was added by the algorithm of the medication DSS because it is recommended according to the guidelines. You have to check if you want to follow this recommendation and if that is the case, complete the missing information for the drug. As such, yellow indicates drugs for which action is required for a correct prescription. After completing the missing information, the background color for the drug changes from yellow to green. If the drug has a </a:t>
                      </a:r>
                      <a:r>
                        <a:rPr lang="en-US" sz="600" b="1" i="0" u="none" strike="noStrike">
                          <a:solidFill>
                            <a:srgbClr val="000000"/>
                          </a:solidFill>
                          <a:effectLst/>
                          <a:latin typeface="Calibri" panose="020F0502020204030204" pitchFamily="34" charset="0"/>
                        </a:rPr>
                        <a:t>white</a:t>
                      </a:r>
                      <a:r>
                        <a:rPr lang="en-US" sz="600" b="0" i="0" u="none" strike="noStrike">
                          <a:solidFill>
                            <a:srgbClr val="000000"/>
                          </a:solidFill>
                          <a:effectLst/>
                          <a:latin typeface="Calibri" panose="020F0502020204030204" pitchFamily="34" charset="0"/>
                        </a:rPr>
                        <a:t> background color, it means that the drug is not recommended according to the guidelines. It is also possible that a drug is a combination drug of which some components are recommended by the guidelines and some others are not. This is indicated by a white row with a recommendation icon for the recommended medication classes.</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73648610"/>
                  </a:ext>
                </a:extLst>
              </a:tr>
              <a:tr h="95343">
                <a:tc>
                  <a:txBody>
                    <a:bodyPr/>
                    <a:lstStyle/>
                    <a:p>
                      <a:pPr algn="r" fontAlgn="ctr"/>
                      <a:r>
                        <a:rPr lang="fi-FI" sz="600" b="0" i="0" u="none" strike="noStrike">
                          <a:solidFill>
                            <a:srgbClr val="000000"/>
                          </a:solidFill>
                          <a:effectLst/>
                          <a:latin typeface="Calibri" panose="020F0502020204030204" pitchFamily="34" charset="0"/>
                        </a:rPr>
                        <a:t>3</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view the way of administration (i.e. oral/pill or injection medication) of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55785530"/>
                  </a:ext>
                </a:extLst>
              </a:tr>
              <a:tr h="95343">
                <a:tc>
                  <a:txBody>
                    <a:bodyPr/>
                    <a:lstStyle/>
                    <a:p>
                      <a:pPr algn="r" fontAlgn="ctr"/>
                      <a:r>
                        <a:rPr lang="fi-FI" sz="600" b="0" i="0" u="none" strike="noStrike">
                          <a:solidFill>
                            <a:srgbClr val="000000"/>
                          </a:solidFill>
                          <a:effectLst/>
                          <a:latin typeface="Calibri" panose="020F0502020204030204" pitchFamily="34" charset="0"/>
                        </a:rPr>
                        <a:t>4</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view the name of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39260750"/>
                  </a:ext>
                </a:extLst>
              </a:tr>
              <a:tr h="95343">
                <a:tc>
                  <a:txBody>
                    <a:bodyPr/>
                    <a:lstStyle/>
                    <a:p>
                      <a:pPr algn="r" fontAlgn="ctr"/>
                      <a:r>
                        <a:rPr lang="fi-FI" sz="600" b="0" i="0" u="none" strike="noStrike">
                          <a:solidFill>
                            <a:srgbClr val="000000"/>
                          </a:solidFill>
                          <a:effectLst/>
                          <a:latin typeface="Calibri" panose="020F0502020204030204" pitchFamily="34" charset="0"/>
                        </a:rPr>
                        <a:t>5</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view the dosage of the drug (dose and unit).</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74331889"/>
                  </a:ext>
                </a:extLst>
              </a:tr>
              <a:tr h="190494">
                <a:tc>
                  <a:txBody>
                    <a:bodyPr/>
                    <a:lstStyle/>
                    <a:p>
                      <a:pPr algn="r" fontAlgn="ctr"/>
                      <a:r>
                        <a:rPr lang="fi-FI" sz="600" b="0" i="0" u="none" strike="noStrike">
                          <a:solidFill>
                            <a:srgbClr val="000000"/>
                          </a:solidFill>
                          <a:effectLst/>
                          <a:latin typeface="Calibri" panose="020F0502020204030204" pitchFamily="34" charset="0"/>
                        </a:rPr>
                        <a:t>6</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view the medication class(es) of the drug. If it is a combination drug, multiple medication classes are indicated.</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31052358"/>
                  </a:ext>
                </a:extLst>
              </a:tr>
              <a:tr h="95343">
                <a:tc>
                  <a:txBody>
                    <a:bodyPr/>
                    <a:lstStyle/>
                    <a:p>
                      <a:pPr algn="r" fontAlgn="ctr"/>
                      <a:r>
                        <a:rPr lang="fi-FI" sz="600" b="0" i="0" u="none" strike="noStrike">
                          <a:solidFill>
                            <a:srgbClr val="000000"/>
                          </a:solidFill>
                          <a:effectLst/>
                          <a:latin typeface="Calibri" panose="020F0502020204030204" pitchFamily="34" charset="0"/>
                        </a:rPr>
                        <a:t>7</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view the frequency that the patient has to take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50161099"/>
                  </a:ext>
                </a:extLst>
              </a:tr>
              <a:tr h="95343">
                <a:tc>
                  <a:txBody>
                    <a:bodyPr/>
                    <a:lstStyle/>
                    <a:p>
                      <a:pPr algn="r" fontAlgn="ctr"/>
                      <a:r>
                        <a:rPr lang="fi-FI" sz="600" b="0" i="0" u="none" strike="noStrike">
                          <a:solidFill>
                            <a:srgbClr val="000000"/>
                          </a:solidFill>
                          <a:effectLst/>
                          <a:latin typeface="Calibri" panose="020F0502020204030204" pitchFamily="34" charset="0"/>
                        </a:rPr>
                        <a:t>8</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view at what time(s) the patient has to take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94432295"/>
                  </a:ext>
                </a:extLst>
              </a:tr>
              <a:tr h="95343">
                <a:tc>
                  <a:txBody>
                    <a:bodyPr/>
                    <a:lstStyle/>
                    <a:p>
                      <a:pPr algn="r" fontAlgn="ctr"/>
                      <a:r>
                        <a:rPr lang="fi-FI" sz="600" b="0" i="0" u="none" strike="noStrike">
                          <a:solidFill>
                            <a:srgbClr val="000000"/>
                          </a:solidFill>
                          <a:effectLst/>
                          <a:latin typeface="Calibri" panose="020F0502020204030204" pitchFamily="34" charset="0"/>
                        </a:rPr>
                        <a:t>9</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view the notes about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45176289"/>
                  </a:ext>
                </a:extLst>
              </a:tr>
              <a:tr h="331723">
                <a:tc>
                  <a:txBody>
                    <a:bodyPr/>
                    <a:lstStyle/>
                    <a:p>
                      <a:pPr algn="r" fontAlgn="ctr"/>
                      <a:r>
                        <a:rPr lang="fi-FI" sz="600" b="0" i="0" u="none" strike="noStrike">
                          <a:solidFill>
                            <a:srgbClr val="000000"/>
                          </a:solidFill>
                          <a:effectLst/>
                          <a:latin typeface="Calibri" panose="020F0502020204030204" pitchFamily="34" charset="0"/>
                        </a:rPr>
                        <a:t>10</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If the drug was added to the medication prescription by the patient since last encounter, there is an icon indicating this.</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95492244"/>
                  </a:ext>
                </a:extLst>
              </a:tr>
              <a:tr h="95343">
                <a:tc>
                  <a:txBody>
                    <a:bodyPr/>
                    <a:lstStyle/>
                    <a:p>
                      <a:pPr algn="r" fontAlgn="ctr"/>
                      <a:r>
                        <a:rPr lang="fi-FI" sz="600" b="0" i="0" u="none" strike="noStrike">
                          <a:solidFill>
                            <a:srgbClr val="000000"/>
                          </a:solidFill>
                          <a:effectLst/>
                          <a:latin typeface="Calibri" panose="020F0502020204030204" pitchFamily="34" charset="0"/>
                        </a:rPr>
                        <a:t>11</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edit the drug by clicking this button.</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78795121"/>
                  </a:ext>
                </a:extLst>
              </a:tr>
              <a:tr h="380988">
                <a:tc>
                  <a:txBody>
                    <a:bodyPr/>
                    <a:lstStyle/>
                    <a:p>
                      <a:pPr algn="r" fontAlgn="ctr"/>
                      <a:r>
                        <a:rPr lang="fi-FI" sz="600" b="0" i="0" u="none" strike="noStrike">
                          <a:solidFill>
                            <a:srgbClr val="000000"/>
                          </a:solidFill>
                          <a:effectLst/>
                          <a:latin typeface="Calibri" panose="020F0502020204030204" pitchFamily="34" charset="0"/>
                        </a:rPr>
                        <a:t>12</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delete the drug from the medication prescription by clicking this button. If you delete a drug that is recommended according to the guidelines, you will be asked to state the reason why you rejected the recommendation. Immediately after deleting one of the drugs the action can be undone by clicking the "Undo" button in the confirmation message. If you delete a recommended drug, it is only deleted from the prescription but still shown in the recommendations. </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02957933"/>
                  </a:ext>
                </a:extLst>
              </a:tr>
              <a:tr h="285742">
                <a:tc>
                  <a:txBody>
                    <a:bodyPr/>
                    <a:lstStyle/>
                    <a:p>
                      <a:pPr algn="r" fontAlgn="ctr"/>
                      <a:r>
                        <a:rPr lang="fi-FI" sz="600" b="0" i="0" u="none" strike="noStrike">
                          <a:solidFill>
                            <a:srgbClr val="000000"/>
                          </a:solidFill>
                          <a:effectLst/>
                          <a:latin typeface="Calibri" panose="020F0502020204030204" pitchFamily="34" charset="0"/>
                        </a:rPr>
                        <a:t>13</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view more information about the drug by clicking this button. The detailed information includes: the class of recommendation, the level of evidence, the guideline information, the guideline source, and the changes that were made to this drug in the past.</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36831287"/>
                  </a:ext>
                </a:extLst>
              </a:tr>
              <a:tr h="190494">
                <a:tc>
                  <a:txBody>
                    <a:bodyPr/>
                    <a:lstStyle/>
                    <a:p>
                      <a:pPr algn="r" fontAlgn="ctr"/>
                      <a:r>
                        <a:rPr lang="fi-FI" sz="600" b="0" i="0" u="none" strike="noStrike">
                          <a:solidFill>
                            <a:srgbClr val="000000"/>
                          </a:solidFill>
                          <a:effectLst/>
                          <a:latin typeface="Calibri" panose="020F0502020204030204" pitchFamily="34" charset="0"/>
                        </a:rPr>
                        <a:t>14</a:t>
                      </a:r>
                    </a:p>
                  </a:txBody>
                  <a:tcPr marL="3262" marR="3262" marT="3262"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add a drug to the patient's medication prescription by clicking this button. When prescribing the same medication class twice, a warning will be displayed.</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00879811"/>
                  </a:ext>
                </a:extLst>
              </a:tr>
              <a:tr h="190494">
                <a:tc>
                  <a:txBody>
                    <a:bodyPr/>
                    <a:lstStyle/>
                    <a:p>
                      <a:pPr algn="r" fontAlgn="ctr"/>
                      <a:r>
                        <a:rPr lang="fi-FI" sz="600" b="0" i="0" u="none" strike="noStrike">
                          <a:solidFill>
                            <a:srgbClr val="000000"/>
                          </a:solidFill>
                          <a:effectLst/>
                          <a:latin typeface="Calibri" panose="020F0502020204030204" pitchFamily="34" charset="0"/>
                        </a:rPr>
                        <a:t>15</a:t>
                      </a:r>
                    </a:p>
                  </a:txBody>
                  <a:tcPr marL="3262" marR="3262" marT="3262"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600" b="0" i="0" u="none" strike="noStrike">
                          <a:solidFill>
                            <a:srgbClr val="000000"/>
                          </a:solidFill>
                          <a:effectLst/>
                          <a:latin typeface="Calibri" panose="020F0502020204030204" pitchFamily="34" charset="0"/>
                        </a:rPr>
                        <a:t>You can view the change history for the drug.</a:t>
                      </a:r>
                    </a:p>
                  </a:txBody>
                  <a:tcPr marL="3262" marR="3262" marT="3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94665900"/>
                  </a:ext>
                </a:extLst>
              </a:tr>
            </a:tbl>
          </a:graphicData>
        </a:graphic>
      </p:graphicFrame>
      <p:sp>
        <p:nvSpPr>
          <p:cNvPr id="9" name="Dodecagon 8">
            <a:extLst>
              <a:ext uri="{FF2B5EF4-FFF2-40B4-BE49-F238E27FC236}">
                <a16:creationId xmlns:a16="http://schemas.microsoft.com/office/drawing/2014/main" id="{AF66DA98-2EFD-2516-6C14-733D6FC3D9FC}"/>
              </a:ext>
            </a:extLst>
          </p:cNvPr>
          <p:cNvSpPr/>
          <p:nvPr/>
        </p:nvSpPr>
        <p:spPr>
          <a:xfrm>
            <a:off x="4385049" y="150954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endParaRPr lang="fr-FR" sz="1200"/>
          </a:p>
        </p:txBody>
      </p:sp>
      <p:sp>
        <p:nvSpPr>
          <p:cNvPr id="17" name="Dodecagon 16">
            <a:extLst>
              <a:ext uri="{FF2B5EF4-FFF2-40B4-BE49-F238E27FC236}">
                <a16:creationId xmlns:a16="http://schemas.microsoft.com/office/drawing/2014/main" id="{CB750108-9EAD-7E3C-EE8E-A4FA80C756B7}"/>
              </a:ext>
            </a:extLst>
          </p:cNvPr>
          <p:cNvSpPr/>
          <p:nvPr/>
        </p:nvSpPr>
        <p:spPr>
          <a:xfrm>
            <a:off x="4134106" y="17893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endParaRPr lang="fr-FR" sz="1200"/>
          </a:p>
        </p:txBody>
      </p:sp>
      <p:sp>
        <p:nvSpPr>
          <p:cNvPr id="18" name="Dodecagon 17">
            <a:extLst>
              <a:ext uri="{FF2B5EF4-FFF2-40B4-BE49-F238E27FC236}">
                <a16:creationId xmlns:a16="http://schemas.microsoft.com/office/drawing/2014/main" id="{96D336E1-E01F-B124-783B-E43C6D31CDC4}"/>
              </a:ext>
            </a:extLst>
          </p:cNvPr>
          <p:cNvSpPr/>
          <p:nvPr/>
        </p:nvSpPr>
        <p:spPr>
          <a:xfrm>
            <a:off x="4146071" y="202024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7</a:t>
            </a:r>
            <a:endParaRPr lang="fr-FR" sz="1200"/>
          </a:p>
        </p:txBody>
      </p:sp>
      <p:sp>
        <p:nvSpPr>
          <p:cNvPr id="19" name="Dodecagon 18">
            <a:extLst>
              <a:ext uri="{FF2B5EF4-FFF2-40B4-BE49-F238E27FC236}">
                <a16:creationId xmlns:a16="http://schemas.microsoft.com/office/drawing/2014/main" id="{D4B53B7C-D569-C4B7-351D-AD16367F7A77}"/>
              </a:ext>
            </a:extLst>
          </p:cNvPr>
          <p:cNvSpPr/>
          <p:nvPr/>
        </p:nvSpPr>
        <p:spPr>
          <a:xfrm>
            <a:off x="4712959" y="196082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endParaRPr lang="fr-FR" sz="1200"/>
          </a:p>
        </p:txBody>
      </p:sp>
      <p:sp>
        <p:nvSpPr>
          <p:cNvPr id="20" name="Dodecagon 19">
            <a:extLst>
              <a:ext uri="{FF2B5EF4-FFF2-40B4-BE49-F238E27FC236}">
                <a16:creationId xmlns:a16="http://schemas.microsoft.com/office/drawing/2014/main" id="{11AD2593-CD7D-E7A6-C4EA-149E3EA31335}"/>
              </a:ext>
            </a:extLst>
          </p:cNvPr>
          <p:cNvSpPr/>
          <p:nvPr/>
        </p:nvSpPr>
        <p:spPr>
          <a:xfrm>
            <a:off x="4968374" y="1657320"/>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endParaRPr lang="fr-FR" sz="1200"/>
          </a:p>
        </p:txBody>
      </p:sp>
      <p:sp>
        <p:nvSpPr>
          <p:cNvPr id="21" name="Dodecagon 20">
            <a:extLst>
              <a:ext uri="{FF2B5EF4-FFF2-40B4-BE49-F238E27FC236}">
                <a16:creationId xmlns:a16="http://schemas.microsoft.com/office/drawing/2014/main" id="{4E141959-DD1A-C04C-C30E-8E08EF7329D8}"/>
              </a:ext>
            </a:extLst>
          </p:cNvPr>
          <p:cNvSpPr/>
          <p:nvPr/>
        </p:nvSpPr>
        <p:spPr>
          <a:xfrm>
            <a:off x="5819774" y="166194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6</a:t>
            </a:r>
            <a:endParaRPr lang="fr-FR" sz="1200"/>
          </a:p>
        </p:txBody>
      </p:sp>
      <p:grpSp>
        <p:nvGrpSpPr>
          <p:cNvPr id="25" name="Group 24">
            <a:extLst>
              <a:ext uri="{FF2B5EF4-FFF2-40B4-BE49-F238E27FC236}">
                <a16:creationId xmlns:a16="http://schemas.microsoft.com/office/drawing/2014/main" id="{931B047C-21EA-FC53-F10C-E033CACA1ABA}"/>
              </a:ext>
            </a:extLst>
          </p:cNvPr>
          <p:cNvGrpSpPr/>
          <p:nvPr/>
        </p:nvGrpSpPr>
        <p:grpSpPr>
          <a:xfrm>
            <a:off x="8132663" y="1804577"/>
            <a:ext cx="314325" cy="215444"/>
            <a:chOff x="7581899" y="1636710"/>
            <a:chExt cx="314325" cy="215444"/>
          </a:xfrm>
        </p:grpSpPr>
        <p:sp>
          <p:nvSpPr>
            <p:cNvPr id="26" name="Dodecagon 25">
              <a:extLst>
                <a:ext uri="{FF2B5EF4-FFF2-40B4-BE49-F238E27FC236}">
                  <a16:creationId xmlns:a16="http://schemas.microsoft.com/office/drawing/2014/main" id="{C98BBF69-F78D-7FA0-A2E3-AE5F3EA35E8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46C57E06-7757-8E82-F0CE-14CB6BBFE223}"/>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10</a:t>
              </a:r>
              <a:endParaRPr lang="fr-FR" sz="900">
                <a:solidFill>
                  <a:schemeClr val="bg1"/>
                </a:solidFill>
              </a:endParaRPr>
            </a:p>
          </p:txBody>
        </p:sp>
      </p:grpSp>
      <p:grpSp>
        <p:nvGrpSpPr>
          <p:cNvPr id="28" name="Group 27">
            <a:extLst>
              <a:ext uri="{FF2B5EF4-FFF2-40B4-BE49-F238E27FC236}">
                <a16:creationId xmlns:a16="http://schemas.microsoft.com/office/drawing/2014/main" id="{E95C0E11-C020-1ECE-E887-D303A640E9C2}"/>
              </a:ext>
            </a:extLst>
          </p:cNvPr>
          <p:cNvGrpSpPr/>
          <p:nvPr/>
        </p:nvGrpSpPr>
        <p:grpSpPr>
          <a:xfrm>
            <a:off x="8587657" y="1998024"/>
            <a:ext cx="314325" cy="215444"/>
            <a:chOff x="7581899" y="1636710"/>
            <a:chExt cx="314325" cy="215444"/>
          </a:xfrm>
        </p:grpSpPr>
        <p:sp>
          <p:nvSpPr>
            <p:cNvPr id="29" name="Dodecagon 28">
              <a:extLst>
                <a:ext uri="{FF2B5EF4-FFF2-40B4-BE49-F238E27FC236}">
                  <a16:creationId xmlns:a16="http://schemas.microsoft.com/office/drawing/2014/main" id="{108E1AD8-14B1-1900-0CB9-20F4EFA8BB8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03738BD3-4271-3DCD-78C5-FE822D0537E8}"/>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11</a:t>
              </a:r>
              <a:endParaRPr lang="fr-FR" sz="900">
                <a:solidFill>
                  <a:schemeClr val="bg1"/>
                </a:solidFill>
              </a:endParaRPr>
            </a:p>
          </p:txBody>
        </p:sp>
      </p:grpSp>
      <p:grpSp>
        <p:nvGrpSpPr>
          <p:cNvPr id="31" name="Group 30">
            <a:extLst>
              <a:ext uri="{FF2B5EF4-FFF2-40B4-BE49-F238E27FC236}">
                <a16:creationId xmlns:a16="http://schemas.microsoft.com/office/drawing/2014/main" id="{73917EFB-37B4-0C4A-9A42-FA628BDA2EB7}"/>
              </a:ext>
            </a:extLst>
          </p:cNvPr>
          <p:cNvGrpSpPr/>
          <p:nvPr/>
        </p:nvGrpSpPr>
        <p:grpSpPr>
          <a:xfrm>
            <a:off x="8915305" y="2002556"/>
            <a:ext cx="314325" cy="215444"/>
            <a:chOff x="7581899" y="1636710"/>
            <a:chExt cx="314325" cy="215444"/>
          </a:xfrm>
        </p:grpSpPr>
        <p:sp>
          <p:nvSpPr>
            <p:cNvPr id="32" name="Dodecagon 31">
              <a:extLst>
                <a:ext uri="{FF2B5EF4-FFF2-40B4-BE49-F238E27FC236}">
                  <a16:creationId xmlns:a16="http://schemas.microsoft.com/office/drawing/2014/main" id="{650DEC50-4D6C-9043-D5B3-23FFBAE10E1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3" name="TextBox 32">
              <a:extLst>
                <a:ext uri="{FF2B5EF4-FFF2-40B4-BE49-F238E27FC236}">
                  <a16:creationId xmlns:a16="http://schemas.microsoft.com/office/drawing/2014/main" id="{355B2293-1442-5506-5491-639390DE73C4}"/>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12</a:t>
              </a:r>
              <a:endParaRPr lang="fr-FR" sz="900">
                <a:solidFill>
                  <a:schemeClr val="bg1"/>
                </a:solidFill>
              </a:endParaRPr>
            </a:p>
          </p:txBody>
        </p:sp>
      </p:grpSp>
      <p:grpSp>
        <p:nvGrpSpPr>
          <p:cNvPr id="34" name="Group 33">
            <a:extLst>
              <a:ext uri="{FF2B5EF4-FFF2-40B4-BE49-F238E27FC236}">
                <a16:creationId xmlns:a16="http://schemas.microsoft.com/office/drawing/2014/main" id="{0C67297F-753B-ED5C-DDC3-689FAAAA94F9}"/>
              </a:ext>
            </a:extLst>
          </p:cNvPr>
          <p:cNvGrpSpPr/>
          <p:nvPr/>
        </p:nvGrpSpPr>
        <p:grpSpPr>
          <a:xfrm>
            <a:off x="6044392" y="2322951"/>
            <a:ext cx="314325" cy="215444"/>
            <a:chOff x="7581899" y="1636710"/>
            <a:chExt cx="314325" cy="215444"/>
          </a:xfrm>
        </p:grpSpPr>
        <p:sp>
          <p:nvSpPr>
            <p:cNvPr id="35" name="Dodecagon 34">
              <a:extLst>
                <a:ext uri="{FF2B5EF4-FFF2-40B4-BE49-F238E27FC236}">
                  <a16:creationId xmlns:a16="http://schemas.microsoft.com/office/drawing/2014/main" id="{2E596EB1-DFCF-4C1A-5AD6-6DDBB773BA5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6" name="TextBox 35">
              <a:extLst>
                <a:ext uri="{FF2B5EF4-FFF2-40B4-BE49-F238E27FC236}">
                  <a16:creationId xmlns:a16="http://schemas.microsoft.com/office/drawing/2014/main" id="{7C1AD058-85A6-AA1F-99D0-D9E6A8C81D8A}"/>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13</a:t>
              </a:r>
              <a:endParaRPr lang="fr-FR" sz="900">
                <a:solidFill>
                  <a:schemeClr val="bg1"/>
                </a:solidFill>
              </a:endParaRPr>
            </a:p>
          </p:txBody>
        </p:sp>
      </p:grpSp>
      <p:grpSp>
        <p:nvGrpSpPr>
          <p:cNvPr id="37" name="Group 36">
            <a:extLst>
              <a:ext uri="{FF2B5EF4-FFF2-40B4-BE49-F238E27FC236}">
                <a16:creationId xmlns:a16="http://schemas.microsoft.com/office/drawing/2014/main" id="{DF2D6E5F-8790-96C5-3A1D-D6F2F9C7ECF4}"/>
              </a:ext>
            </a:extLst>
          </p:cNvPr>
          <p:cNvGrpSpPr/>
          <p:nvPr/>
        </p:nvGrpSpPr>
        <p:grpSpPr>
          <a:xfrm>
            <a:off x="8541178" y="2699690"/>
            <a:ext cx="314325" cy="215444"/>
            <a:chOff x="7581899" y="1636710"/>
            <a:chExt cx="314325" cy="215444"/>
          </a:xfrm>
        </p:grpSpPr>
        <p:sp>
          <p:nvSpPr>
            <p:cNvPr id="38" name="Dodecagon 37">
              <a:extLst>
                <a:ext uri="{FF2B5EF4-FFF2-40B4-BE49-F238E27FC236}">
                  <a16:creationId xmlns:a16="http://schemas.microsoft.com/office/drawing/2014/main" id="{54EE6FBE-8615-6B25-5141-E1FA257DE5F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9" name="TextBox 38">
              <a:extLst>
                <a:ext uri="{FF2B5EF4-FFF2-40B4-BE49-F238E27FC236}">
                  <a16:creationId xmlns:a16="http://schemas.microsoft.com/office/drawing/2014/main" id="{F5F9DF44-3819-BA55-098B-D4916E173FBC}"/>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14</a:t>
              </a:r>
              <a:endParaRPr lang="fr-FR" sz="900">
                <a:solidFill>
                  <a:schemeClr val="bg1"/>
                </a:solidFill>
              </a:endParaRPr>
            </a:p>
          </p:txBody>
        </p:sp>
      </p:grpSp>
      <p:sp>
        <p:nvSpPr>
          <p:cNvPr id="16" name="Dodecagon 15">
            <a:extLst>
              <a:ext uri="{FF2B5EF4-FFF2-40B4-BE49-F238E27FC236}">
                <a16:creationId xmlns:a16="http://schemas.microsoft.com/office/drawing/2014/main" id="{10B7BB48-3688-C26C-67D1-7D21C566040D}"/>
              </a:ext>
            </a:extLst>
          </p:cNvPr>
          <p:cNvSpPr/>
          <p:nvPr/>
        </p:nvSpPr>
        <p:spPr>
          <a:xfrm>
            <a:off x="6733079" y="196082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endParaRPr lang="fr-FR" sz="1200"/>
          </a:p>
        </p:txBody>
      </p:sp>
      <p:sp>
        <p:nvSpPr>
          <p:cNvPr id="22" name="Dodecagon 21">
            <a:extLst>
              <a:ext uri="{FF2B5EF4-FFF2-40B4-BE49-F238E27FC236}">
                <a16:creationId xmlns:a16="http://schemas.microsoft.com/office/drawing/2014/main" id="{0B467631-58BD-CC9F-2241-74554B8D47AA}"/>
              </a:ext>
            </a:extLst>
          </p:cNvPr>
          <p:cNvSpPr/>
          <p:nvPr/>
        </p:nvSpPr>
        <p:spPr>
          <a:xfrm>
            <a:off x="5900512" y="2042018"/>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8</a:t>
            </a:r>
            <a:endParaRPr lang="fr-FR" sz="1200"/>
          </a:p>
        </p:txBody>
      </p:sp>
      <p:sp>
        <p:nvSpPr>
          <p:cNvPr id="42" name="Dodecagon 41">
            <a:extLst>
              <a:ext uri="{FF2B5EF4-FFF2-40B4-BE49-F238E27FC236}">
                <a16:creationId xmlns:a16="http://schemas.microsoft.com/office/drawing/2014/main" id="{33C2C41D-3984-74E5-660E-9E18C1101DF4}"/>
              </a:ext>
            </a:extLst>
          </p:cNvPr>
          <p:cNvSpPr/>
          <p:nvPr/>
        </p:nvSpPr>
        <p:spPr>
          <a:xfrm>
            <a:off x="5202555" y="216406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9</a:t>
            </a:r>
            <a:endParaRPr lang="fr-FR" sz="1200"/>
          </a:p>
        </p:txBody>
      </p:sp>
      <p:grpSp>
        <p:nvGrpSpPr>
          <p:cNvPr id="3" name="Group 2">
            <a:extLst>
              <a:ext uri="{FF2B5EF4-FFF2-40B4-BE49-F238E27FC236}">
                <a16:creationId xmlns:a16="http://schemas.microsoft.com/office/drawing/2014/main" id="{B4A1559A-E975-7420-5F63-E36ABE5F3641}"/>
              </a:ext>
            </a:extLst>
          </p:cNvPr>
          <p:cNvGrpSpPr/>
          <p:nvPr/>
        </p:nvGrpSpPr>
        <p:grpSpPr>
          <a:xfrm>
            <a:off x="6044392" y="2552867"/>
            <a:ext cx="314325" cy="215444"/>
            <a:chOff x="7581899" y="1636710"/>
            <a:chExt cx="314325" cy="215444"/>
          </a:xfrm>
        </p:grpSpPr>
        <p:sp>
          <p:nvSpPr>
            <p:cNvPr id="6" name="Dodecagon 5">
              <a:extLst>
                <a:ext uri="{FF2B5EF4-FFF2-40B4-BE49-F238E27FC236}">
                  <a16:creationId xmlns:a16="http://schemas.microsoft.com/office/drawing/2014/main" id="{6866D3CD-5C95-DA67-4AB6-4BBB76A9D55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8" name="TextBox 7">
              <a:extLst>
                <a:ext uri="{FF2B5EF4-FFF2-40B4-BE49-F238E27FC236}">
                  <a16:creationId xmlns:a16="http://schemas.microsoft.com/office/drawing/2014/main" id="{69872688-8712-C798-8C76-F20C5818F236}"/>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15</a:t>
              </a:r>
              <a:endParaRPr lang="fr-FR" sz="900">
                <a:solidFill>
                  <a:schemeClr val="bg1"/>
                </a:solidFill>
              </a:endParaRPr>
            </a:p>
          </p:txBody>
        </p:sp>
      </p:grpSp>
    </p:spTree>
    <p:extLst>
      <p:ext uri="{BB962C8B-B14F-4D97-AF65-F5344CB8AC3E}">
        <p14:creationId xmlns:p14="http://schemas.microsoft.com/office/powerpoint/2010/main" val="1342947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253D6B-C1C3-8ED8-AA89-1CC23A3B6542}"/>
              </a:ext>
            </a:extLst>
          </p:cNvPr>
          <p:cNvPicPr>
            <a:picLocks noChangeAspect="1"/>
          </p:cNvPicPr>
          <p:nvPr/>
        </p:nvPicPr>
        <p:blipFill>
          <a:blip r:embed="rId2"/>
          <a:stretch>
            <a:fillRect/>
          </a:stretch>
        </p:blipFill>
        <p:spPr>
          <a:xfrm>
            <a:off x="4247879" y="1988577"/>
            <a:ext cx="4824588" cy="869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59B3E2A4-9E67-430C-849A-B4222A8906E1}"/>
              </a:ext>
            </a:extLst>
          </p:cNvPr>
          <p:cNvSpPr>
            <a:spLocks noGrp="1"/>
          </p:cNvSpPr>
          <p:nvPr>
            <p:ph type="title"/>
          </p:nvPr>
        </p:nvSpPr>
        <p:spPr>
          <a:xfrm>
            <a:off x="71533" y="59895"/>
            <a:ext cx="9024022" cy="869005"/>
          </a:xfrm>
        </p:spPr>
        <p:txBody>
          <a:bodyPr/>
          <a:lstStyle/>
          <a:p>
            <a:r>
              <a:rPr lang="en-US"/>
              <a:t>How to prescribe cardiac medication following the guidelines using the medication DSS?</a:t>
            </a:r>
            <a:endParaRPr lang="fi-FI"/>
          </a:p>
        </p:txBody>
      </p:sp>
      <p:sp>
        <p:nvSpPr>
          <p:cNvPr id="4" name="Footer Placeholder 3">
            <a:extLst>
              <a:ext uri="{FF2B5EF4-FFF2-40B4-BE49-F238E27FC236}">
                <a16:creationId xmlns:a16="http://schemas.microsoft.com/office/drawing/2014/main" id="{434F813E-BDE0-4328-844A-E81B420C84DB}"/>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D529ED7B-4704-4EBF-85CE-CA3E4FCDA522}"/>
              </a:ext>
            </a:extLst>
          </p:cNvPr>
          <p:cNvSpPr>
            <a:spLocks noGrp="1"/>
          </p:cNvSpPr>
          <p:nvPr>
            <p:ph type="sldNum" sz="quarter" idx="12"/>
          </p:nvPr>
        </p:nvSpPr>
        <p:spPr/>
        <p:txBody>
          <a:bodyPr/>
          <a:lstStyle/>
          <a:p>
            <a:fld id="{68A62F1A-42BD-014A-88BF-D3A572E205BD}" type="slidenum">
              <a:rPr lang="en-GR" smtClean="0"/>
              <a:pPr/>
              <a:t>61</a:t>
            </a:fld>
            <a:endParaRPr lang="en-GR"/>
          </a:p>
        </p:txBody>
      </p:sp>
      <p:sp>
        <p:nvSpPr>
          <p:cNvPr id="8" name="TextBox 7">
            <a:extLst>
              <a:ext uri="{FF2B5EF4-FFF2-40B4-BE49-F238E27FC236}">
                <a16:creationId xmlns:a16="http://schemas.microsoft.com/office/drawing/2014/main" id="{C79BD678-7182-4168-A136-46A4E94B5371}"/>
              </a:ext>
            </a:extLst>
          </p:cNvPr>
          <p:cNvSpPr txBox="1"/>
          <p:nvPr/>
        </p:nvSpPr>
        <p:spPr>
          <a:xfrm>
            <a:off x="71533" y="2202313"/>
            <a:ext cx="4288520" cy="430887"/>
          </a:xfrm>
          <a:prstGeom prst="rect">
            <a:avLst/>
          </a:prstGeom>
          <a:noFill/>
        </p:spPr>
        <p:txBody>
          <a:bodyPr wrap="square">
            <a:spAutoFit/>
          </a:bodyPr>
          <a:lstStyle/>
          <a:p>
            <a:r>
              <a:rPr lang="en-US" sz="1100" b="0" i="0" u="none" strike="noStrike">
                <a:solidFill>
                  <a:srgbClr val="000000"/>
                </a:solidFill>
                <a:effectLst/>
                <a:latin typeface="Calibri" panose="020F0502020204030204" pitchFamily="34" charset="0"/>
              </a:rPr>
              <a:t>10 If the drug was added to the medication prescription by the patient since last encounter, there is an icon indicating this.</a:t>
            </a:r>
          </a:p>
        </p:txBody>
      </p:sp>
      <p:pic>
        <p:nvPicPr>
          <p:cNvPr id="7" name="Picture 6">
            <a:extLst>
              <a:ext uri="{FF2B5EF4-FFF2-40B4-BE49-F238E27FC236}">
                <a16:creationId xmlns:a16="http://schemas.microsoft.com/office/drawing/2014/main" id="{B095BAD0-F081-9FF7-6C87-18321381751F}"/>
              </a:ext>
            </a:extLst>
          </p:cNvPr>
          <p:cNvPicPr>
            <a:picLocks noChangeAspect="1"/>
          </p:cNvPicPr>
          <p:nvPr/>
        </p:nvPicPr>
        <p:blipFill>
          <a:blip r:embed="rId3"/>
          <a:stretch>
            <a:fillRect/>
          </a:stretch>
        </p:blipFill>
        <p:spPr>
          <a:xfrm>
            <a:off x="4216001" y="1941102"/>
            <a:ext cx="4879553" cy="869006"/>
          </a:xfrm>
          <a:prstGeom prst="rect">
            <a:avLst/>
          </a:prstGeom>
        </p:spPr>
      </p:pic>
      <p:grpSp>
        <p:nvGrpSpPr>
          <p:cNvPr id="9" name="Group 8">
            <a:extLst>
              <a:ext uri="{FF2B5EF4-FFF2-40B4-BE49-F238E27FC236}">
                <a16:creationId xmlns:a16="http://schemas.microsoft.com/office/drawing/2014/main" id="{E18F7062-235A-2FCD-943D-3D191B350B35}"/>
              </a:ext>
            </a:extLst>
          </p:cNvPr>
          <p:cNvGrpSpPr/>
          <p:nvPr/>
        </p:nvGrpSpPr>
        <p:grpSpPr>
          <a:xfrm>
            <a:off x="8758142" y="2267883"/>
            <a:ext cx="314325" cy="215444"/>
            <a:chOff x="7581899" y="1636710"/>
            <a:chExt cx="314325" cy="215444"/>
          </a:xfrm>
        </p:grpSpPr>
        <p:sp>
          <p:nvSpPr>
            <p:cNvPr id="10" name="Dodecagon 9">
              <a:extLst>
                <a:ext uri="{FF2B5EF4-FFF2-40B4-BE49-F238E27FC236}">
                  <a16:creationId xmlns:a16="http://schemas.microsoft.com/office/drawing/2014/main" id="{594D68EB-997B-F490-71CD-500880DCB91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7DC75753-0127-52BF-D77E-62C7E3A1A0FD}"/>
                </a:ext>
              </a:extLst>
            </p:cNvPr>
            <p:cNvSpPr txBox="1"/>
            <p:nvPr/>
          </p:nvSpPr>
          <p:spPr>
            <a:xfrm>
              <a:off x="7581899" y="1636710"/>
              <a:ext cx="314325" cy="215444"/>
            </a:xfrm>
            <a:prstGeom prst="rect">
              <a:avLst/>
            </a:prstGeom>
            <a:noFill/>
          </p:spPr>
          <p:txBody>
            <a:bodyPr wrap="square" rtlCol="0">
              <a:spAutoFit/>
            </a:bodyPr>
            <a:lstStyle/>
            <a:p>
              <a:r>
                <a:rPr lang="en-US" sz="800">
                  <a:solidFill>
                    <a:schemeClr val="bg1"/>
                  </a:solidFill>
                </a:rPr>
                <a:t>10</a:t>
              </a:r>
              <a:endParaRPr lang="fr-FR" sz="900">
                <a:solidFill>
                  <a:schemeClr val="bg1"/>
                </a:solidFill>
              </a:endParaRPr>
            </a:p>
          </p:txBody>
        </p:sp>
      </p:grpSp>
    </p:spTree>
    <p:extLst>
      <p:ext uri="{BB962C8B-B14F-4D97-AF65-F5344CB8AC3E}">
        <p14:creationId xmlns:p14="http://schemas.microsoft.com/office/powerpoint/2010/main" val="240459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2B3D4B-6CE7-4695-1AB4-0EB04C670CF1}"/>
              </a:ext>
            </a:extLst>
          </p:cNvPr>
          <p:cNvPicPr>
            <a:picLocks noChangeAspect="1"/>
          </p:cNvPicPr>
          <p:nvPr/>
        </p:nvPicPr>
        <p:blipFill>
          <a:blip r:embed="rId2"/>
          <a:stretch>
            <a:fillRect/>
          </a:stretch>
        </p:blipFill>
        <p:spPr>
          <a:xfrm>
            <a:off x="3681058" y="1376680"/>
            <a:ext cx="5359995" cy="271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C75A4F0C-5A18-4CF1-9799-36DE0D8BAA24}"/>
              </a:ext>
            </a:extLst>
          </p:cNvPr>
          <p:cNvSpPr>
            <a:spLocks noGrp="1"/>
          </p:cNvSpPr>
          <p:nvPr>
            <p:ph type="title"/>
          </p:nvPr>
        </p:nvSpPr>
        <p:spPr>
          <a:xfrm>
            <a:off x="707372" y="120451"/>
            <a:ext cx="8333681" cy="869005"/>
          </a:xfrm>
        </p:spPr>
        <p:txBody>
          <a:bodyPr/>
          <a:lstStyle/>
          <a:p>
            <a:r>
              <a:rPr lang="en-US"/>
              <a:t>How to view the patient's allergies in the medication DSS?</a:t>
            </a:r>
            <a:endParaRPr lang="fi-FI"/>
          </a:p>
        </p:txBody>
      </p:sp>
      <p:sp>
        <p:nvSpPr>
          <p:cNvPr id="4" name="Footer Placeholder 3">
            <a:extLst>
              <a:ext uri="{FF2B5EF4-FFF2-40B4-BE49-F238E27FC236}">
                <a16:creationId xmlns:a16="http://schemas.microsoft.com/office/drawing/2014/main" id="{F65A8823-6F5A-4343-8A8B-18D65E87EAB0}"/>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9F1636E7-D7E4-4940-A1B9-1CA41E283D06}"/>
              </a:ext>
            </a:extLst>
          </p:cNvPr>
          <p:cNvSpPr>
            <a:spLocks noGrp="1"/>
          </p:cNvSpPr>
          <p:nvPr>
            <p:ph type="sldNum" sz="quarter" idx="12"/>
          </p:nvPr>
        </p:nvSpPr>
        <p:spPr/>
        <p:txBody>
          <a:bodyPr/>
          <a:lstStyle/>
          <a:p>
            <a:fld id="{68A62F1A-42BD-014A-88BF-D3A572E205BD}" type="slidenum">
              <a:rPr lang="en-GR" smtClean="0"/>
              <a:pPr/>
              <a:t>62</a:t>
            </a:fld>
            <a:endParaRPr lang="en-GR"/>
          </a:p>
        </p:txBody>
      </p:sp>
      <p:sp>
        <p:nvSpPr>
          <p:cNvPr id="8" name="TextBox 7">
            <a:extLst>
              <a:ext uri="{FF2B5EF4-FFF2-40B4-BE49-F238E27FC236}">
                <a16:creationId xmlns:a16="http://schemas.microsoft.com/office/drawing/2014/main" id="{2C3801FD-0A8C-4A04-9324-9D4500BE8EE0}"/>
              </a:ext>
            </a:extLst>
          </p:cNvPr>
          <p:cNvSpPr txBox="1"/>
          <p:nvPr/>
        </p:nvSpPr>
        <p:spPr>
          <a:xfrm>
            <a:off x="296726" y="2000740"/>
            <a:ext cx="3348763" cy="815608"/>
          </a:xfrm>
          <a:prstGeom prst="rect">
            <a:avLst/>
          </a:prstGeom>
          <a:noFill/>
        </p:spPr>
        <p:txBody>
          <a:bodyPr wrap="square">
            <a:spAutoFit/>
          </a:bodyPr>
          <a:lstStyle/>
          <a:p>
            <a:r>
              <a:rPr lang="en-US" sz="1100" b="0" i="0" u="none" strike="noStrike">
                <a:solidFill>
                  <a:srgbClr val="000000"/>
                </a:solidFill>
                <a:effectLst/>
                <a:latin typeface="Calibri" panose="020F0502020204030204" pitchFamily="34" charset="0"/>
              </a:rPr>
              <a:t>1</a:t>
            </a:r>
            <a:r>
              <a:rPr lang="en-US"/>
              <a:t> </a:t>
            </a:r>
            <a:r>
              <a:rPr lang="en-US" sz="1100" b="0" i="0" u="none" strike="noStrike">
                <a:solidFill>
                  <a:srgbClr val="000000"/>
                </a:solidFill>
                <a:effectLst/>
                <a:latin typeface="Calibri" panose="020F0502020204030204" pitchFamily="34" charset="0"/>
              </a:rPr>
              <a:t>In the "Allergies" tab, the medication allergies for the patient are shown. This includes aspirin and ACE inhibitor intolerance.</a:t>
            </a:r>
            <a:r>
              <a:rPr lang="en-US"/>
              <a:t> </a:t>
            </a:r>
            <a:endParaRPr lang="fi-FI"/>
          </a:p>
        </p:txBody>
      </p:sp>
      <p:grpSp>
        <p:nvGrpSpPr>
          <p:cNvPr id="11" name="Group 10">
            <a:extLst>
              <a:ext uri="{FF2B5EF4-FFF2-40B4-BE49-F238E27FC236}">
                <a16:creationId xmlns:a16="http://schemas.microsoft.com/office/drawing/2014/main" id="{53CE7C16-F00C-DCCA-4495-5498CA0B5817}"/>
              </a:ext>
            </a:extLst>
          </p:cNvPr>
          <p:cNvGrpSpPr/>
          <p:nvPr/>
        </p:nvGrpSpPr>
        <p:grpSpPr>
          <a:xfrm>
            <a:off x="3438662" y="2792134"/>
            <a:ext cx="314325" cy="215444"/>
            <a:chOff x="7581899" y="1636710"/>
            <a:chExt cx="314325" cy="215444"/>
          </a:xfrm>
        </p:grpSpPr>
        <p:sp>
          <p:nvSpPr>
            <p:cNvPr id="12" name="Dodecagon 11">
              <a:extLst>
                <a:ext uri="{FF2B5EF4-FFF2-40B4-BE49-F238E27FC236}">
                  <a16:creationId xmlns:a16="http://schemas.microsoft.com/office/drawing/2014/main" id="{9CAF8742-0B46-7210-C2E4-652370DE7B4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C0C84ED2-0E5D-1720-2E7F-3711A2E1644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spTree>
    <p:extLst>
      <p:ext uri="{BB962C8B-B14F-4D97-AF65-F5344CB8AC3E}">
        <p14:creationId xmlns:p14="http://schemas.microsoft.com/office/powerpoint/2010/main" val="1294502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0B8618-4190-6A81-3158-0BDCF61807E3}"/>
              </a:ext>
            </a:extLst>
          </p:cNvPr>
          <p:cNvPicPr>
            <a:picLocks noChangeAspect="1"/>
          </p:cNvPicPr>
          <p:nvPr/>
        </p:nvPicPr>
        <p:blipFill>
          <a:blip r:embed="rId2"/>
          <a:stretch>
            <a:fillRect/>
          </a:stretch>
        </p:blipFill>
        <p:spPr>
          <a:xfrm>
            <a:off x="3530299" y="1405911"/>
            <a:ext cx="5583488" cy="264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03E29CC3-32F2-43D2-9F77-A3DC9686F7E7}"/>
              </a:ext>
            </a:extLst>
          </p:cNvPr>
          <p:cNvSpPr>
            <a:spLocks noGrp="1"/>
          </p:cNvSpPr>
          <p:nvPr>
            <p:ph type="title"/>
          </p:nvPr>
        </p:nvSpPr>
        <p:spPr>
          <a:xfrm>
            <a:off x="728980" y="126506"/>
            <a:ext cx="7886700" cy="869005"/>
          </a:xfrm>
        </p:spPr>
        <p:txBody>
          <a:bodyPr/>
          <a:lstStyle/>
          <a:p>
            <a:r>
              <a:rPr lang="en-US"/>
              <a:t>How to view the patient's other (non-cardiac) drugs in the medication DSS?</a:t>
            </a:r>
            <a:endParaRPr lang="fi-FI"/>
          </a:p>
        </p:txBody>
      </p:sp>
      <p:sp>
        <p:nvSpPr>
          <p:cNvPr id="4" name="Footer Placeholder 3">
            <a:extLst>
              <a:ext uri="{FF2B5EF4-FFF2-40B4-BE49-F238E27FC236}">
                <a16:creationId xmlns:a16="http://schemas.microsoft.com/office/drawing/2014/main" id="{A406EC7B-A4A2-4178-8A2A-59CA26D7F6E6}"/>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56E3351C-0138-40D5-B22F-EA90239E0B97}"/>
              </a:ext>
            </a:extLst>
          </p:cNvPr>
          <p:cNvSpPr>
            <a:spLocks noGrp="1"/>
          </p:cNvSpPr>
          <p:nvPr>
            <p:ph type="sldNum" sz="quarter" idx="12"/>
          </p:nvPr>
        </p:nvSpPr>
        <p:spPr/>
        <p:txBody>
          <a:bodyPr/>
          <a:lstStyle/>
          <a:p>
            <a:fld id="{68A62F1A-42BD-014A-88BF-D3A572E205BD}" type="slidenum">
              <a:rPr lang="en-GR" smtClean="0"/>
              <a:pPr/>
              <a:t>63</a:t>
            </a:fld>
            <a:endParaRPr lang="en-GR"/>
          </a:p>
        </p:txBody>
      </p:sp>
      <p:graphicFrame>
        <p:nvGraphicFramePr>
          <p:cNvPr id="7" name="Table 6">
            <a:extLst>
              <a:ext uri="{FF2B5EF4-FFF2-40B4-BE49-F238E27FC236}">
                <a16:creationId xmlns:a16="http://schemas.microsoft.com/office/drawing/2014/main" id="{A1998886-9458-4DC5-AB98-B488937018BB}"/>
              </a:ext>
            </a:extLst>
          </p:cNvPr>
          <p:cNvGraphicFramePr>
            <a:graphicFrameLocks noGrp="1"/>
          </p:cNvGraphicFramePr>
          <p:nvPr>
            <p:extLst>
              <p:ext uri="{D42A27DB-BD31-4B8C-83A1-F6EECF244321}">
                <p14:modId xmlns:p14="http://schemas.microsoft.com/office/powerpoint/2010/main" val="801671115"/>
              </p:ext>
            </p:extLst>
          </p:nvPr>
        </p:nvGraphicFramePr>
        <p:xfrm>
          <a:off x="442355" y="1405910"/>
          <a:ext cx="2870073" cy="2769110"/>
        </p:xfrm>
        <a:graphic>
          <a:graphicData uri="http://schemas.openxmlformats.org/drawingml/2006/table">
            <a:tbl>
              <a:tblPr/>
              <a:tblGrid>
                <a:gridCol w="140306">
                  <a:extLst>
                    <a:ext uri="{9D8B030D-6E8A-4147-A177-3AD203B41FA5}">
                      <a16:colId xmlns:a16="http://schemas.microsoft.com/office/drawing/2014/main" val="3341615142"/>
                    </a:ext>
                  </a:extLst>
                </a:gridCol>
                <a:gridCol w="2729767">
                  <a:extLst>
                    <a:ext uri="{9D8B030D-6E8A-4147-A177-3AD203B41FA5}">
                      <a16:colId xmlns:a16="http://schemas.microsoft.com/office/drawing/2014/main" val="2491217853"/>
                    </a:ext>
                  </a:extLst>
                </a:gridCol>
              </a:tblGrid>
              <a:tr h="684595">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the "Other medication" tab, you can view the drugs that the patient has to take that are not related to his/her cardiac condition.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50416980"/>
                  </a:ext>
                </a:extLst>
              </a:tr>
              <a:tr h="459242">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way of administration (i.e. oral/pill or injection medication) of the drug.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13515000"/>
                  </a:ext>
                </a:extLst>
              </a:tr>
              <a:tr h="247547">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name of the drug.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21007207"/>
                  </a:ext>
                </a:extLst>
              </a:tr>
              <a:tr h="459242">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dosage of the drug (dose and unit).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87017086"/>
                  </a:ext>
                </a:extLst>
              </a:tr>
              <a:tr h="459242">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the frequency that the patient has to take the drug.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11431960"/>
                  </a:ext>
                </a:extLst>
              </a:tr>
              <a:tr h="459242">
                <a:tc>
                  <a:txBody>
                    <a:bodyPr/>
                    <a:lstStyle/>
                    <a:p>
                      <a:pPr algn="r"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view at what time(s) the patient has to take the drug.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29094587"/>
                  </a:ext>
                </a:extLst>
              </a:tr>
            </a:tbl>
          </a:graphicData>
        </a:graphic>
      </p:graphicFrame>
      <p:grpSp>
        <p:nvGrpSpPr>
          <p:cNvPr id="11" name="Group 10">
            <a:extLst>
              <a:ext uri="{FF2B5EF4-FFF2-40B4-BE49-F238E27FC236}">
                <a16:creationId xmlns:a16="http://schemas.microsoft.com/office/drawing/2014/main" id="{143E99A2-53FD-D513-C205-C19F3D4DA605}"/>
              </a:ext>
            </a:extLst>
          </p:cNvPr>
          <p:cNvGrpSpPr/>
          <p:nvPr/>
        </p:nvGrpSpPr>
        <p:grpSpPr>
          <a:xfrm>
            <a:off x="4613385" y="2238375"/>
            <a:ext cx="314325" cy="215444"/>
            <a:chOff x="7581899" y="1636710"/>
            <a:chExt cx="314325" cy="215444"/>
          </a:xfrm>
        </p:grpSpPr>
        <p:sp>
          <p:nvSpPr>
            <p:cNvPr id="12" name="Dodecagon 11">
              <a:extLst>
                <a:ext uri="{FF2B5EF4-FFF2-40B4-BE49-F238E27FC236}">
                  <a16:creationId xmlns:a16="http://schemas.microsoft.com/office/drawing/2014/main" id="{0EF354DE-C416-D32D-C760-AB7398F2D3C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8A3142C8-0625-9189-5168-5FB467B4246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7" name="Group 16">
            <a:extLst>
              <a:ext uri="{FF2B5EF4-FFF2-40B4-BE49-F238E27FC236}">
                <a16:creationId xmlns:a16="http://schemas.microsoft.com/office/drawing/2014/main" id="{1B608267-B684-A4B9-7DD9-716901C4121F}"/>
              </a:ext>
            </a:extLst>
          </p:cNvPr>
          <p:cNvGrpSpPr/>
          <p:nvPr/>
        </p:nvGrpSpPr>
        <p:grpSpPr>
          <a:xfrm>
            <a:off x="3438635" y="2682743"/>
            <a:ext cx="314325" cy="215444"/>
            <a:chOff x="7581899" y="1636710"/>
            <a:chExt cx="314325" cy="215444"/>
          </a:xfrm>
        </p:grpSpPr>
        <p:sp>
          <p:nvSpPr>
            <p:cNvPr id="18" name="Dodecagon 17">
              <a:extLst>
                <a:ext uri="{FF2B5EF4-FFF2-40B4-BE49-F238E27FC236}">
                  <a16:creationId xmlns:a16="http://schemas.microsoft.com/office/drawing/2014/main" id="{7D371027-BF16-20E7-CBC8-FB5B09D672A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AC401F80-9BAF-6E20-CD52-D58BB7FFCBC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0" name="Group 19">
            <a:extLst>
              <a:ext uri="{FF2B5EF4-FFF2-40B4-BE49-F238E27FC236}">
                <a16:creationId xmlns:a16="http://schemas.microsoft.com/office/drawing/2014/main" id="{0A0C5373-76FB-5700-ED11-8947B8815B01}"/>
              </a:ext>
            </a:extLst>
          </p:cNvPr>
          <p:cNvGrpSpPr/>
          <p:nvPr/>
        </p:nvGrpSpPr>
        <p:grpSpPr>
          <a:xfrm>
            <a:off x="4099035" y="2570489"/>
            <a:ext cx="314325" cy="215444"/>
            <a:chOff x="7581899" y="1636710"/>
            <a:chExt cx="314325" cy="215444"/>
          </a:xfrm>
        </p:grpSpPr>
        <p:sp>
          <p:nvSpPr>
            <p:cNvPr id="21" name="Dodecagon 20">
              <a:extLst>
                <a:ext uri="{FF2B5EF4-FFF2-40B4-BE49-F238E27FC236}">
                  <a16:creationId xmlns:a16="http://schemas.microsoft.com/office/drawing/2014/main" id="{5A84F38C-6C5B-2054-7CD2-A86F61C45C3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516FA8F8-D96E-B492-5C25-8B1F09A8002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3" name="Group 22">
            <a:extLst>
              <a:ext uri="{FF2B5EF4-FFF2-40B4-BE49-F238E27FC236}">
                <a16:creationId xmlns:a16="http://schemas.microsoft.com/office/drawing/2014/main" id="{F537EF92-FE49-CAF9-80E3-0A63A5FF38D4}"/>
              </a:ext>
            </a:extLst>
          </p:cNvPr>
          <p:cNvGrpSpPr/>
          <p:nvPr/>
        </p:nvGrpSpPr>
        <p:grpSpPr>
          <a:xfrm>
            <a:off x="4689507" y="2565957"/>
            <a:ext cx="314325" cy="215444"/>
            <a:chOff x="7581899" y="1636710"/>
            <a:chExt cx="314325" cy="215444"/>
          </a:xfrm>
        </p:grpSpPr>
        <p:sp>
          <p:nvSpPr>
            <p:cNvPr id="24" name="Dodecagon 23">
              <a:extLst>
                <a:ext uri="{FF2B5EF4-FFF2-40B4-BE49-F238E27FC236}">
                  <a16:creationId xmlns:a16="http://schemas.microsoft.com/office/drawing/2014/main" id="{06DD717A-ECBF-B979-0851-2FC988FBFF6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539FE5FE-007F-8D86-B16B-E480944317B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6" name="Group 25">
            <a:extLst>
              <a:ext uri="{FF2B5EF4-FFF2-40B4-BE49-F238E27FC236}">
                <a16:creationId xmlns:a16="http://schemas.microsoft.com/office/drawing/2014/main" id="{A63B8428-C450-4F7D-20EB-D4DB231B4E3C}"/>
              </a:ext>
            </a:extLst>
          </p:cNvPr>
          <p:cNvGrpSpPr/>
          <p:nvPr/>
        </p:nvGrpSpPr>
        <p:grpSpPr>
          <a:xfrm>
            <a:off x="3440818" y="2972890"/>
            <a:ext cx="314325" cy="215444"/>
            <a:chOff x="7581899" y="1636710"/>
            <a:chExt cx="314325" cy="215444"/>
          </a:xfrm>
        </p:grpSpPr>
        <p:sp>
          <p:nvSpPr>
            <p:cNvPr id="27" name="Dodecagon 26">
              <a:extLst>
                <a:ext uri="{FF2B5EF4-FFF2-40B4-BE49-F238E27FC236}">
                  <a16:creationId xmlns:a16="http://schemas.microsoft.com/office/drawing/2014/main" id="{9FEB05E7-53E2-2037-CDF9-2100D146C7E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8" name="TextBox 27">
              <a:extLst>
                <a:ext uri="{FF2B5EF4-FFF2-40B4-BE49-F238E27FC236}">
                  <a16:creationId xmlns:a16="http://schemas.microsoft.com/office/drawing/2014/main" id="{98C72C30-AD70-0382-951B-B03CF304A73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9" name="Group 28">
            <a:extLst>
              <a:ext uri="{FF2B5EF4-FFF2-40B4-BE49-F238E27FC236}">
                <a16:creationId xmlns:a16="http://schemas.microsoft.com/office/drawing/2014/main" id="{39F5FF2D-35A6-78FE-CEB4-A4F0AFF8F092}"/>
              </a:ext>
            </a:extLst>
          </p:cNvPr>
          <p:cNvGrpSpPr/>
          <p:nvPr/>
        </p:nvGrpSpPr>
        <p:grpSpPr>
          <a:xfrm>
            <a:off x="4853209" y="3038310"/>
            <a:ext cx="314325" cy="215444"/>
            <a:chOff x="7581899" y="1636710"/>
            <a:chExt cx="314325" cy="215444"/>
          </a:xfrm>
        </p:grpSpPr>
        <p:sp>
          <p:nvSpPr>
            <p:cNvPr id="30" name="Dodecagon 29">
              <a:extLst>
                <a:ext uri="{FF2B5EF4-FFF2-40B4-BE49-F238E27FC236}">
                  <a16:creationId xmlns:a16="http://schemas.microsoft.com/office/drawing/2014/main" id="{F2D10640-406F-EEA9-7A5F-6A3C7CEE5D4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1" name="TextBox 30">
              <a:extLst>
                <a:ext uri="{FF2B5EF4-FFF2-40B4-BE49-F238E27FC236}">
                  <a16:creationId xmlns:a16="http://schemas.microsoft.com/office/drawing/2014/main" id="{81F3FCC1-3832-9EC9-7F03-A020538461E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Tree>
    <p:extLst>
      <p:ext uri="{BB962C8B-B14F-4D97-AF65-F5344CB8AC3E}">
        <p14:creationId xmlns:p14="http://schemas.microsoft.com/office/powerpoint/2010/main" val="949726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D44D8D-0845-5589-DDF6-F268CF79482B}"/>
              </a:ext>
            </a:extLst>
          </p:cNvPr>
          <p:cNvPicPr>
            <a:picLocks noChangeAspect="1"/>
          </p:cNvPicPr>
          <p:nvPr/>
        </p:nvPicPr>
        <p:blipFill>
          <a:blip r:embed="rId2"/>
          <a:stretch>
            <a:fillRect/>
          </a:stretch>
        </p:blipFill>
        <p:spPr>
          <a:xfrm>
            <a:off x="3147867" y="1098618"/>
            <a:ext cx="5864544" cy="2972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EF72390-7D50-4CB4-B05B-18BEDE7D36AE}"/>
              </a:ext>
            </a:extLst>
          </p:cNvPr>
          <p:cNvSpPr>
            <a:spLocks noGrp="1"/>
          </p:cNvSpPr>
          <p:nvPr>
            <p:ph type="title"/>
          </p:nvPr>
        </p:nvSpPr>
        <p:spPr>
          <a:xfrm>
            <a:off x="145335" y="96228"/>
            <a:ext cx="8913885" cy="869005"/>
          </a:xfrm>
        </p:spPr>
        <p:txBody>
          <a:bodyPr/>
          <a:lstStyle/>
          <a:p>
            <a:r>
              <a:rPr lang="en-US"/>
              <a:t>How to view and edit the patient's titration schemes in the medication DSS?</a:t>
            </a:r>
            <a:endParaRPr lang="fi-FI"/>
          </a:p>
        </p:txBody>
      </p:sp>
      <p:sp>
        <p:nvSpPr>
          <p:cNvPr id="4" name="Footer Placeholder 3">
            <a:extLst>
              <a:ext uri="{FF2B5EF4-FFF2-40B4-BE49-F238E27FC236}">
                <a16:creationId xmlns:a16="http://schemas.microsoft.com/office/drawing/2014/main" id="{79D2EBB2-DD77-4778-8AF8-EDA17468DFFE}"/>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785AAE7A-49A7-42FF-8D72-27A5AC329AC2}"/>
              </a:ext>
            </a:extLst>
          </p:cNvPr>
          <p:cNvSpPr>
            <a:spLocks noGrp="1"/>
          </p:cNvSpPr>
          <p:nvPr>
            <p:ph type="sldNum" sz="quarter" idx="12"/>
          </p:nvPr>
        </p:nvSpPr>
        <p:spPr/>
        <p:txBody>
          <a:bodyPr/>
          <a:lstStyle/>
          <a:p>
            <a:fld id="{68A62F1A-42BD-014A-88BF-D3A572E205BD}" type="slidenum">
              <a:rPr lang="en-GR" smtClean="0"/>
              <a:pPr/>
              <a:t>64</a:t>
            </a:fld>
            <a:endParaRPr lang="en-GR"/>
          </a:p>
        </p:txBody>
      </p:sp>
      <p:graphicFrame>
        <p:nvGraphicFramePr>
          <p:cNvPr id="7" name="Table 6">
            <a:extLst>
              <a:ext uri="{FF2B5EF4-FFF2-40B4-BE49-F238E27FC236}">
                <a16:creationId xmlns:a16="http://schemas.microsoft.com/office/drawing/2014/main" id="{4616E660-D19D-42CF-AFBC-C76B53A7A5C5}"/>
              </a:ext>
            </a:extLst>
          </p:cNvPr>
          <p:cNvGraphicFramePr>
            <a:graphicFrameLocks noGrp="1"/>
          </p:cNvGraphicFramePr>
          <p:nvPr>
            <p:extLst>
              <p:ext uri="{D42A27DB-BD31-4B8C-83A1-F6EECF244321}">
                <p14:modId xmlns:p14="http://schemas.microsoft.com/office/powerpoint/2010/main" val="1961737320"/>
              </p:ext>
            </p:extLst>
          </p:nvPr>
        </p:nvGraphicFramePr>
        <p:xfrm>
          <a:off x="339409" y="968571"/>
          <a:ext cx="2688405" cy="3384550"/>
        </p:xfrm>
        <a:graphic>
          <a:graphicData uri="http://schemas.openxmlformats.org/drawingml/2006/table">
            <a:tbl>
              <a:tblPr/>
              <a:tblGrid>
                <a:gridCol w="124736">
                  <a:extLst>
                    <a:ext uri="{9D8B030D-6E8A-4147-A177-3AD203B41FA5}">
                      <a16:colId xmlns:a16="http://schemas.microsoft.com/office/drawing/2014/main" val="1009935170"/>
                    </a:ext>
                  </a:extLst>
                </a:gridCol>
                <a:gridCol w="2563669">
                  <a:extLst>
                    <a:ext uri="{9D8B030D-6E8A-4147-A177-3AD203B41FA5}">
                      <a16:colId xmlns:a16="http://schemas.microsoft.com/office/drawing/2014/main" val="2675602261"/>
                    </a:ext>
                  </a:extLst>
                </a:gridCol>
              </a:tblGrid>
              <a:tr h="552450">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the tab "Titration schemes", you can define the titration schemes for medication that should be uptitrated. You can create two types of titration schemes: dosage titration schemes and drug addition titration schemes.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49455056"/>
                  </a:ext>
                </a:extLst>
              </a:tr>
              <a:tr h="368300">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create a new dosage titration scheme by clicking this button. A dosage titration scheme defines for a certain drug the start and target dosage.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49258210"/>
                  </a:ext>
                </a:extLst>
              </a:tr>
              <a:tr h="552450">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create a new drug addition titration scheme by clicking this button. A drug addition titration scheme defines a start medication class and medication classes that should be added based on the patient's parameter values.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4282917"/>
                  </a:ext>
                </a:extLst>
              </a:tr>
              <a:tr h="184150">
                <a:tc>
                  <a:txBody>
                    <a:bodyPr/>
                    <a:lstStyle/>
                    <a:p>
                      <a:pPr algn="r"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edit the titration scheme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98043707"/>
                  </a:ext>
                </a:extLst>
              </a:tr>
              <a:tr h="184150">
                <a:tc>
                  <a:txBody>
                    <a:bodyPr/>
                    <a:lstStyle/>
                    <a:p>
                      <a:pPr algn="r"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delete the titration scheme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32368449"/>
                  </a:ext>
                </a:extLst>
              </a:tr>
            </a:tbl>
          </a:graphicData>
        </a:graphic>
      </p:graphicFrame>
      <p:grpSp>
        <p:nvGrpSpPr>
          <p:cNvPr id="11" name="Group 10">
            <a:extLst>
              <a:ext uri="{FF2B5EF4-FFF2-40B4-BE49-F238E27FC236}">
                <a16:creationId xmlns:a16="http://schemas.microsoft.com/office/drawing/2014/main" id="{0A488B0D-C8D5-310F-A385-F4A4BF6A60C8}"/>
              </a:ext>
            </a:extLst>
          </p:cNvPr>
          <p:cNvGrpSpPr/>
          <p:nvPr/>
        </p:nvGrpSpPr>
        <p:grpSpPr>
          <a:xfrm>
            <a:off x="5445235" y="1412875"/>
            <a:ext cx="314325" cy="215444"/>
            <a:chOff x="7581899" y="1636710"/>
            <a:chExt cx="314325" cy="215444"/>
          </a:xfrm>
        </p:grpSpPr>
        <p:sp>
          <p:nvSpPr>
            <p:cNvPr id="12" name="Dodecagon 11">
              <a:extLst>
                <a:ext uri="{FF2B5EF4-FFF2-40B4-BE49-F238E27FC236}">
                  <a16:creationId xmlns:a16="http://schemas.microsoft.com/office/drawing/2014/main" id="{07242F6D-77AA-E597-AB4D-4BF52F00CE7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54C00A33-9009-FDA3-BDA4-E348B61FE76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4" name="Group 13">
            <a:extLst>
              <a:ext uri="{FF2B5EF4-FFF2-40B4-BE49-F238E27FC236}">
                <a16:creationId xmlns:a16="http://schemas.microsoft.com/office/drawing/2014/main" id="{F1FA09E4-5CA9-D6BD-C56D-A9E2FCD02321}"/>
              </a:ext>
            </a:extLst>
          </p:cNvPr>
          <p:cNvGrpSpPr/>
          <p:nvPr/>
        </p:nvGrpSpPr>
        <p:grpSpPr>
          <a:xfrm>
            <a:off x="8446988" y="2130653"/>
            <a:ext cx="314325" cy="215444"/>
            <a:chOff x="7581899" y="1636710"/>
            <a:chExt cx="314325" cy="215444"/>
          </a:xfrm>
        </p:grpSpPr>
        <p:sp>
          <p:nvSpPr>
            <p:cNvPr id="15" name="Dodecagon 14">
              <a:extLst>
                <a:ext uri="{FF2B5EF4-FFF2-40B4-BE49-F238E27FC236}">
                  <a16:creationId xmlns:a16="http://schemas.microsoft.com/office/drawing/2014/main" id="{C227CBC5-EE93-0D18-8EF0-C51B1085D08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8F537A4D-7EED-83E8-D5C3-ADC765DFD2F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17" name="Group 16">
            <a:extLst>
              <a:ext uri="{FF2B5EF4-FFF2-40B4-BE49-F238E27FC236}">
                <a16:creationId xmlns:a16="http://schemas.microsoft.com/office/drawing/2014/main" id="{F5866217-7509-758D-BF3F-533A5847F1FA}"/>
              </a:ext>
            </a:extLst>
          </p:cNvPr>
          <p:cNvGrpSpPr/>
          <p:nvPr/>
        </p:nvGrpSpPr>
        <p:grpSpPr>
          <a:xfrm>
            <a:off x="8682049" y="2126121"/>
            <a:ext cx="314325" cy="215444"/>
            <a:chOff x="7581899" y="1636710"/>
            <a:chExt cx="314325" cy="215444"/>
          </a:xfrm>
        </p:grpSpPr>
        <p:sp>
          <p:nvSpPr>
            <p:cNvPr id="18" name="Dodecagon 17">
              <a:extLst>
                <a:ext uri="{FF2B5EF4-FFF2-40B4-BE49-F238E27FC236}">
                  <a16:creationId xmlns:a16="http://schemas.microsoft.com/office/drawing/2014/main" id="{A846181D-3BAF-31BF-DE85-69D1688D8A0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9329561C-135B-61F3-BB76-ED8A93C1661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0" name="Group 19">
            <a:extLst>
              <a:ext uri="{FF2B5EF4-FFF2-40B4-BE49-F238E27FC236}">
                <a16:creationId xmlns:a16="http://schemas.microsoft.com/office/drawing/2014/main" id="{B8FC06A2-BC5A-A6EB-F4DE-CC538B1C7B32}"/>
              </a:ext>
            </a:extLst>
          </p:cNvPr>
          <p:cNvGrpSpPr/>
          <p:nvPr/>
        </p:nvGrpSpPr>
        <p:grpSpPr>
          <a:xfrm>
            <a:off x="7189688" y="4055926"/>
            <a:ext cx="314325" cy="215444"/>
            <a:chOff x="7581899" y="1636710"/>
            <a:chExt cx="314325" cy="215444"/>
          </a:xfrm>
        </p:grpSpPr>
        <p:sp>
          <p:nvSpPr>
            <p:cNvPr id="21" name="Dodecagon 20">
              <a:extLst>
                <a:ext uri="{FF2B5EF4-FFF2-40B4-BE49-F238E27FC236}">
                  <a16:creationId xmlns:a16="http://schemas.microsoft.com/office/drawing/2014/main" id="{5F50F6CE-827B-51B8-D0D7-7C4395014D5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C460DCE5-7D01-5A58-A206-80DB24AAC10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3" name="Group 22">
            <a:extLst>
              <a:ext uri="{FF2B5EF4-FFF2-40B4-BE49-F238E27FC236}">
                <a16:creationId xmlns:a16="http://schemas.microsoft.com/office/drawing/2014/main" id="{28C0D8DB-C888-B89B-5FD9-DE911931C08B}"/>
              </a:ext>
            </a:extLst>
          </p:cNvPr>
          <p:cNvGrpSpPr/>
          <p:nvPr/>
        </p:nvGrpSpPr>
        <p:grpSpPr>
          <a:xfrm>
            <a:off x="8267681" y="4055926"/>
            <a:ext cx="314325" cy="215444"/>
            <a:chOff x="7581899" y="1636710"/>
            <a:chExt cx="314325" cy="215444"/>
          </a:xfrm>
        </p:grpSpPr>
        <p:sp>
          <p:nvSpPr>
            <p:cNvPr id="24" name="Dodecagon 23">
              <a:extLst>
                <a:ext uri="{FF2B5EF4-FFF2-40B4-BE49-F238E27FC236}">
                  <a16:creationId xmlns:a16="http://schemas.microsoft.com/office/drawing/2014/main" id="{3790A13D-F5A3-3FA1-C62F-E43F4A26040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29C968DB-10E3-6D22-BF5D-45AF45F2344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Tree>
    <p:extLst>
      <p:ext uri="{BB962C8B-B14F-4D97-AF65-F5344CB8AC3E}">
        <p14:creationId xmlns:p14="http://schemas.microsoft.com/office/powerpoint/2010/main" val="37023231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513D61-288B-6506-33EE-BD8EDA3BA9DF}"/>
              </a:ext>
            </a:extLst>
          </p:cNvPr>
          <p:cNvPicPr>
            <a:picLocks noChangeAspect="1"/>
          </p:cNvPicPr>
          <p:nvPr/>
        </p:nvPicPr>
        <p:blipFill>
          <a:blip r:embed="rId2"/>
          <a:stretch>
            <a:fillRect/>
          </a:stretch>
        </p:blipFill>
        <p:spPr>
          <a:xfrm>
            <a:off x="4284416" y="2765908"/>
            <a:ext cx="4723328" cy="2104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5ACC335-58B6-959E-4AB1-331E2A83DC35}"/>
              </a:ext>
            </a:extLst>
          </p:cNvPr>
          <p:cNvPicPr>
            <a:picLocks noChangeAspect="1"/>
          </p:cNvPicPr>
          <p:nvPr/>
        </p:nvPicPr>
        <p:blipFill>
          <a:blip r:embed="rId3"/>
          <a:stretch>
            <a:fillRect/>
          </a:stretch>
        </p:blipFill>
        <p:spPr>
          <a:xfrm>
            <a:off x="4284416" y="492355"/>
            <a:ext cx="4723328" cy="1998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61DD63E6-B292-4B3A-911C-7701DD83FAF6}"/>
              </a:ext>
            </a:extLst>
          </p:cNvPr>
          <p:cNvSpPr>
            <a:spLocks noGrp="1"/>
          </p:cNvSpPr>
          <p:nvPr>
            <p:ph type="title"/>
          </p:nvPr>
        </p:nvSpPr>
        <p:spPr>
          <a:xfrm>
            <a:off x="132089" y="47783"/>
            <a:ext cx="3919127" cy="981674"/>
          </a:xfrm>
        </p:spPr>
        <p:txBody>
          <a:bodyPr>
            <a:normAutofit fontScale="90000"/>
          </a:bodyPr>
          <a:lstStyle/>
          <a:p>
            <a:r>
              <a:rPr lang="en-US"/>
              <a:t>How to save the changes to</a:t>
            </a:r>
            <a:br>
              <a:rPr lang="en-US"/>
            </a:br>
            <a:r>
              <a:rPr lang="en-US"/>
              <a:t>the patient's medication </a:t>
            </a:r>
            <a:br>
              <a:rPr lang="en-US"/>
            </a:br>
            <a:r>
              <a:rPr lang="en-US"/>
              <a:t>prescription?</a:t>
            </a:r>
            <a:endParaRPr lang="fi-FI"/>
          </a:p>
        </p:txBody>
      </p:sp>
      <p:sp>
        <p:nvSpPr>
          <p:cNvPr id="4" name="Footer Placeholder 3">
            <a:extLst>
              <a:ext uri="{FF2B5EF4-FFF2-40B4-BE49-F238E27FC236}">
                <a16:creationId xmlns:a16="http://schemas.microsoft.com/office/drawing/2014/main" id="{F6E48C13-3AEB-421C-979C-7D3A73ABE983}"/>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61F5D85C-598C-4382-8449-B8E99B4D4C3F}"/>
              </a:ext>
            </a:extLst>
          </p:cNvPr>
          <p:cNvSpPr>
            <a:spLocks noGrp="1"/>
          </p:cNvSpPr>
          <p:nvPr>
            <p:ph type="sldNum" sz="quarter" idx="12"/>
          </p:nvPr>
        </p:nvSpPr>
        <p:spPr/>
        <p:txBody>
          <a:bodyPr/>
          <a:lstStyle/>
          <a:p>
            <a:fld id="{68A62F1A-42BD-014A-88BF-D3A572E205BD}" type="slidenum">
              <a:rPr lang="en-GR" smtClean="0"/>
              <a:pPr/>
              <a:t>65</a:t>
            </a:fld>
            <a:endParaRPr lang="en-GR"/>
          </a:p>
        </p:txBody>
      </p:sp>
      <p:graphicFrame>
        <p:nvGraphicFramePr>
          <p:cNvPr id="12" name="Table 11">
            <a:extLst>
              <a:ext uri="{FF2B5EF4-FFF2-40B4-BE49-F238E27FC236}">
                <a16:creationId xmlns:a16="http://schemas.microsoft.com/office/drawing/2014/main" id="{1C250111-174F-43F2-B2CB-B93793B83053}"/>
              </a:ext>
            </a:extLst>
          </p:cNvPr>
          <p:cNvGraphicFramePr>
            <a:graphicFrameLocks noGrp="1"/>
          </p:cNvGraphicFramePr>
          <p:nvPr>
            <p:extLst>
              <p:ext uri="{D42A27DB-BD31-4B8C-83A1-F6EECF244321}">
                <p14:modId xmlns:p14="http://schemas.microsoft.com/office/powerpoint/2010/main" val="1166614427"/>
              </p:ext>
            </p:extLst>
          </p:nvPr>
        </p:nvGraphicFramePr>
        <p:xfrm>
          <a:off x="466578" y="1415687"/>
          <a:ext cx="3584638" cy="2581027"/>
        </p:xfrm>
        <a:graphic>
          <a:graphicData uri="http://schemas.openxmlformats.org/drawingml/2006/table">
            <a:tbl>
              <a:tblPr/>
              <a:tblGrid>
                <a:gridCol w="181183">
                  <a:extLst>
                    <a:ext uri="{9D8B030D-6E8A-4147-A177-3AD203B41FA5}">
                      <a16:colId xmlns:a16="http://schemas.microsoft.com/office/drawing/2014/main" val="2116076862"/>
                    </a:ext>
                  </a:extLst>
                </a:gridCol>
                <a:gridCol w="3403455">
                  <a:extLst>
                    <a:ext uri="{9D8B030D-6E8A-4147-A177-3AD203B41FA5}">
                      <a16:colId xmlns:a16="http://schemas.microsoft.com/office/drawing/2014/main" val="4283666245"/>
                    </a:ext>
                  </a:extLst>
                </a:gridCol>
              </a:tblGrid>
              <a:tr h="648269">
                <a:tc>
                  <a:txBody>
                    <a:bodyPr/>
                    <a:lstStyle/>
                    <a:p>
                      <a:pPr algn="r"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save the changes to the patient's medication prescription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05363308"/>
                  </a:ext>
                </a:extLst>
              </a:tr>
              <a:tr h="1284489">
                <a:tc>
                  <a:txBody>
                    <a:bodyPr/>
                    <a:lstStyle/>
                    <a:p>
                      <a:pPr algn="r"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After you clicked the "Save and close" button, you have an overview of the patient's medication prescription (cardiac and other medication) and the titration schemes.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18654828"/>
                  </a:ext>
                </a:extLst>
              </a:tr>
              <a:tr h="648269">
                <a:tc>
                  <a:txBody>
                    <a:bodyPr/>
                    <a:lstStyle/>
                    <a:p>
                      <a:pPr algn="r"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return to the medication DSS to edit the patient's prescription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235589"/>
                  </a:ext>
                </a:extLst>
              </a:tr>
            </a:tbl>
          </a:graphicData>
        </a:graphic>
      </p:graphicFrame>
      <p:grpSp>
        <p:nvGrpSpPr>
          <p:cNvPr id="10" name="Group 9">
            <a:extLst>
              <a:ext uri="{FF2B5EF4-FFF2-40B4-BE49-F238E27FC236}">
                <a16:creationId xmlns:a16="http://schemas.microsoft.com/office/drawing/2014/main" id="{3BB7BA7A-DA2B-D780-C339-6034F451C1E4}"/>
              </a:ext>
            </a:extLst>
          </p:cNvPr>
          <p:cNvGrpSpPr/>
          <p:nvPr/>
        </p:nvGrpSpPr>
        <p:grpSpPr>
          <a:xfrm>
            <a:off x="7011888" y="619353"/>
            <a:ext cx="314325" cy="215444"/>
            <a:chOff x="7581899" y="1636710"/>
            <a:chExt cx="314325" cy="215444"/>
          </a:xfrm>
        </p:grpSpPr>
        <p:sp>
          <p:nvSpPr>
            <p:cNvPr id="13" name="Dodecagon 12">
              <a:extLst>
                <a:ext uri="{FF2B5EF4-FFF2-40B4-BE49-F238E27FC236}">
                  <a16:creationId xmlns:a16="http://schemas.microsoft.com/office/drawing/2014/main" id="{CDB2DDE7-1F08-D404-E4B1-98BFE17E3DB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2F586D17-1122-AFE8-5F05-13B7795E088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7" name="Group 16">
            <a:extLst>
              <a:ext uri="{FF2B5EF4-FFF2-40B4-BE49-F238E27FC236}">
                <a16:creationId xmlns:a16="http://schemas.microsoft.com/office/drawing/2014/main" id="{715D75B2-49EF-F9E2-8F38-2AB3B72FAD7A}"/>
              </a:ext>
            </a:extLst>
          </p:cNvPr>
          <p:cNvGrpSpPr/>
          <p:nvPr/>
        </p:nvGrpSpPr>
        <p:grpSpPr>
          <a:xfrm>
            <a:off x="7011888" y="3268573"/>
            <a:ext cx="314325" cy="215444"/>
            <a:chOff x="7581899" y="1636710"/>
            <a:chExt cx="314325" cy="215444"/>
          </a:xfrm>
        </p:grpSpPr>
        <p:sp>
          <p:nvSpPr>
            <p:cNvPr id="18" name="Dodecagon 17">
              <a:extLst>
                <a:ext uri="{FF2B5EF4-FFF2-40B4-BE49-F238E27FC236}">
                  <a16:creationId xmlns:a16="http://schemas.microsoft.com/office/drawing/2014/main" id="{A76FDBE7-8A13-0255-27C6-11EF6362B15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CB2BE6BB-F983-F070-340B-F06AA643C6D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0" name="Group 19">
            <a:extLst>
              <a:ext uri="{FF2B5EF4-FFF2-40B4-BE49-F238E27FC236}">
                <a16:creationId xmlns:a16="http://schemas.microsoft.com/office/drawing/2014/main" id="{7037BA34-D3A9-B59A-23EF-095AA323D10E}"/>
              </a:ext>
            </a:extLst>
          </p:cNvPr>
          <p:cNvGrpSpPr/>
          <p:nvPr/>
        </p:nvGrpSpPr>
        <p:grpSpPr>
          <a:xfrm>
            <a:off x="4127253" y="3602727"/>
            <a:ext cx="314325" cy="215444"/>
            <a:chOff x="7581899" y="1636710"/>
            <a:chExt cx="314325" cy="215444"/>
          </a:xfrm>
        </p:grpSpPr>
        <p:sp>
          <p:nvSpPr>
            <p:cNvPr id="21" name="Dodecagon 20">
              <a:extLst>
                <a:ext uri="{FF2B5EF4-FFF2-40B4-BE49-F238E27FC236}">
                  <a16:creationId xmlns:a16="http://schemas.microsoft.com/office/drawing/2014/main" id="{44BAC99C-E754-646B-2AD0-8E6568E0396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44911E9B-994E-B65B-779C-E88D0CFFBEB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spTree>
    <p:extLst>
      <p:ext uri="{BB962C8B-B14F-4D97-AF65-F5344CB8AC3E}">
        <p14:creationId xmlns:p14="http://schemas.microsoft.com/office/powerpoint/2010/main" val="2118775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F9ACAD-D68C-BF6C-69C0-4977641A9DBC}"/>
              </a:ext>
            </a:extLst>
          </p:cNvPr>
          <p:cNvPicPr>
            <a:picLocks noChangeAspect="1"/>
          </p:cNvPicPr>
          <p:nvPr/>
        </p:nvPicPr>
        <p:blipFill>
          <a:blip r:embed="rId2"/>
          <a:stretch>
            <a:fillRect/>
          </a:stretch>
        </p:blipFill>
        <p:spPr>
          <a:xfrm>
            <a:off x="3471576" y="1209420"/>
            <a:ext cx="5562153" cy="2800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C330DB02-D96D-4065-9395-E97853780DF9}"/>
              </a:ext>
            </a:extLst>
          </p:cNvPr>
          <p:cNvSpPr>
            <a:spLocks noGrp="1"/>
          </p:cNvSpPr>
          <p:nvPr>
            <p:ph type="title"/>
          </p:nvPr>
        </p:nvSpPr>
        <p:spPr>
          <a:xfrm>
            <a:off x="459093" y="181967"/>
            <a:ext cx="8424516" cy="869005"/>
          </a:xfrm>
        </p:spPr>
        <p:txBody>
          <a:bodyPr/>
          <a:lstStyle/>
          <a:p>
            <a:r>
              <a:rPr lang="en-US"/>
              <a:t>How to save the changes to the patient's medication prescription?</a:t>
            </a:r>
            <a:endParaRPr lang="fi-FI"/>
          </a:p>
        </p:txBody>
      </p:sp>
      <p:sp>
        <p:nvSpPr>
          <p:cNvPr id="4" name="Footer Placeholder 3">
            <a:extLst>
              <a:ext uri="{FF2B5EF4-FFF2-40B4-BE49-F238E27FC236}">
                <a16:creationId xmlns:a16="http://schemas.microsoft.com/office/drawing/2014/main" id="{CB26B271-1F64-4913-B01C-CA01F76FBC27}"/>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4E6E781D-633E-45CB-B963-5F7129D1F6EC}"/>
              </a:ext>
            </a:extLst>
          </p:cNvPr>
          <p:cNvSpPr>
            <a:spLocks noGrp="1"/>
          </p:cNvSpPr>
          <p:nvPr>
            <p:ph type="sldNum" sz="quarter" idx="12"/>
          </p:nvPr>
        </p:nvSpPr>
        <p:spPr/>
        <p:txBody>
          <a:bodyPr/>
          <a:lstStyle/>
          <a:p>
            <a:fld id="{68A62F1A-42BD-014A-88BF-D3A572E205BD}" type="slidenum">
              <a:rPr lang="en-GR" smtClean="0"/>
              <a:pPr/>
              <a:t>66</a:t>
            </a:fld>
            <a:endParaRPr lang="en-GR"/>
          </a:p>
        </p:txBody>
      </p:sp>
      <p:sp>
        <p:nvSpPr>
          <p:cNvPr id="8" name="TextBox 7">
            <a:extLst>
              <a:ext uri="{FF2B5EF4-FFF2-40B4-BE49-F238E27FC236}">
                <a16:creationId xmlns:a16="http://schemas.microsoft.com/office/drawing/2014/main" id="{A9212952-E494-4450-BC61-FE59D2969922}"/>
              </a:ext>
            </a:extLst>
          </p:cNvPr>
          <p:cNvSpPr txBox="1"/>
          <p:nvPr/>
        </p:nvSpPr>
        <p:spPr>
          <a:xfrm>
            <a:off x="157446" y="2310071"/>
            <a:ext cx="3494098" cy="646331"/>
          </a:xfrm>
          <a:prstGeom prst="rect">
            <a:avLst/>
          </a:prstGeom>
          <a:noFill/>
        </p:spPr>
        <p:txBody>
          <a:bodyPr wrap="square">
            <a:spAutoFit/>
          </a:bodyPr>
          <a:lstStyle/>
          <a:p>
            <a:r>
              <a:rPr lang="en-US" sz="1100" b="0" i="0" u="none" strike="noStrike">
                <a:solidFill>
                  <a:srgbClr val="000000"/>
                </a:solidFill>
                <a:effectLst/>
                <a:latin typeface="Calibri" panose="020F0502020204030204" pitchFamily="34" charset="0"/>
              </a:rPr>
              <a:t>4</a:t>
            </a:r>
            <a:r>
              <a:rPr lang="en-US"/>
              <a:t> </a:t>
            </a:r>
            <a:r>
              <a:rPr lang="en-US" sz="1100" b="0" i="0" u="none" strike="noStrike">
                <a:solidFill>
                  <a:srgbClr val="000000"/>
                </a:solidFill>
                <a:effectLst/>
                <a:latin typeface="Calibri" panose="020F0502020204030204" pitchFamily="34" charset="0"/>
              </a:rPr>
              <a:t>You can return to the </a:t>
            </a:r>
            <a:r>
              <a:rPr lang="en-US" sz="1100" b="0" i="0" u="none" strike="noStrike" err="1">
                <a:solidFill>
                  <a:srgbClr val="000000"/>
                </a:solidFill>
                <a:effectLst/>
                <a:latin typeface="Calibri" panose="020F0502020204030204" pitchFamily="34" charset="0"/>
              </a:rPr>
              <a:t>CoroPrevention</a:t>
            </a:r>
            <a:r>
              <a:rPr lang="en-US" sz="1100" b="0" i="0" u="none" strike="noStrike">
                <a:solidFill>
                  <a:srgbClr val="000000"/>
                </a:solidFill>
                <a:effectLst/>
                <a:latin typeface="Calibri" panose="020F0502020204030204" pitchFamily="34" charset="0"/>
              </a:rPr>
              <a:t> caregiver dashboard by clicking this button.</a:t>
            </a:r>
            <a:r>
              <a:rPr lang="en-US"/>
              <a:t> </a:t>
            </a:r>
            <a:endParaRPr lang="fi-FI"/>
          </a:p>
        </p:txBody>
      </p:sp>
      <p:grpSp>
        <p:nvGrpSpPr>
          <p:cNvPr id="11" name="Group 10">
            <a:extLst>
              <a:ext uri="{FF2B5EF4-FFF2-40B4-BE49-F238E27FC236}">
                <a16:creationId xmlns:a16="http://schemas.microsoft.com/office/drawing/2014/main" id="{99FFF747-E3F3-1247-9183-9A400CD43066}"/>
              </a:ext>
            </a:extLst>
          </p:cNvPr>
          <p:cNvGrpSpPr/>
          <p:nvPr/>
        </p:nvGrpSpPr>
        <p:grpSpPr>
          <a:xfrm>
            <a:off x="8392819" y="3934080"/>
            <a:ext cx="314325" cy="215444"/>
            <a:chOff x="7581899" y="1636710"/>
            <a:chExt cx="314325" cy="215444"/>
          </a:xfrm>
        </p:grpSpPr>
        <p:sp>
          <p:nvSpPr>
            <p:cNvPr id="12" name="Dodecagon 11">
              <a:extLst>
                <a:ext uri="{FF2B5EF4-FFF2-40B4-BE49-F238E27FC236}">
                  <a16:creationId xmlns:a16="http://schemas.microsoft.com/office/drawing/2014/main" id="{FA955963-23B2-1F96-2C6E-76360410785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53271C85-04DA-4188-D975-07C22CCDF2D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spTree>
    <p:extLst>
      <p:ext uri="{BB962C8B-B14F-4D97-AF65-F5344CB8AC3E}">
        <p14:creationId xmlns:p14="http://schemas.microsoft.com/office/powerpoint/2010/main" val="25588555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a:t>Case nurse manual caregiver dashboard – start moving module</a:t>
            </a:r>
            <a:endParaRPr lang="fi-FI"/>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536951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4"/>
          <p:cNvSpPr txBox="1">
            <a:spLocks noGrp="1"/>
          </p:cNvSpPr>
          <p:nvPr>
            <p:ph type="title"/>
          </p:nvPr>
        </p:nvSpPr>
        <p:spPr>
          <a:xfrm>
            <a:off x="628650" y="399010"/>
            <a:ext cx="7886700" cy="86900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5D348D"/>
              </a:buClr>
              <a:buSzPct val="100000"/>
              <a:buFont typeface="Calibri"/>
              <a:buNone/>
            </a:pPr>
            <a:r>
              <a:rPr lang="en-US"/>
              <a:t>How to follow up on the patient's progress for physical activity?</a:t>
            </a:r>
            <a:endParaRPr/>
          </a:p>
        </p:txBody>
      </p:sp>
      <p:sp>
        <p:nvSpPr>
          <p:cNvPr id="424" name="Google Shape;424;p44"/>
          <p:cNvSpPr txBox="1">
            <a:spLocks noGrp="1"/>
          </p:cNvSpPr>
          <p:nvPr>
            <p:ph type="body" idx="1"/>
          </p:nvPr>
        </p:nvSpPr>
        <p:spPr>
          <a:xfrm>
            <a:off x="628650" y="1369225"/>
            <a:ext cx="3111300" cy="2999700"/>
          </a:xfrm>
          <a:prstGeom prst="rect">
            <a:avLst/>
          </a:prstGeom>
          <a:noFill/>
          <a:ln>
            <a:noFill/>
          </a:ln>
        </p:spPr>
        <p:txBody>
          <a:bodyPr spcFirstLastPara="1" wrap="square" lIns="91425" tIns="45700" rIns="91425" bIns="45700" anchor="t" anchorCtr="0">
            <a:normAutofit/>
          </a:bodyPr>
          <a:lstStyle/>
          <a:p>
            <a:pPr marL="171450" lvl="0" indent="-38100" algn="l" rtl="0">
              <a:lnSpc>
                <a:spcPct val="90000"/>
              </a:lnSpc>
              <a:spcBef>
                <a:spcPts val="0"/>
              </a:spcBef>
              <a:spcAft>
                <a:spcPts val="0"/>
              </a:spcAft>
              <a:buClr>
                <a:schemeClr val="dk1"/>
              </a:buClr>
              <a:buSzPts val="2100"/>
              <a:buNone/>
            </a:pPr>
            <a:r>
              <a:rPr lang="en-US" sz="1100">
                <a:highlight>
                  <a:srgbClr val="FFFFFF"/>
                </a:highlight>
              </a:rPr>
              <a:t>In “Status” / "Progress", you have an overview of the patient’s current physical activity, as reported in the ePRO application.</a:t>
            </a:r>
            <a:endParaRPr sz="1100">
              <a:highlight>
                <a:srgbClr val="FFFFFF"/>
              </a:highlight>
            </a:endParaRPr>
          </a:p>
        </p:txBody>
      </p:sp>
      <p:sp>
        <p:nvSpPr>
          <p:cNvPr id="425" name="Google Shape;425;p44"/>
          <p:cNvSpPr txBox="1">
            <a:spLocks noGrp="1"/>
          </p:cNvSpPr>
          <p:nvPr>
            <p:ph type="ftr" idx="11"/>
          </p:nvPr>
        </p:nvSpPr>
        <p:spPr>
          <a:xfrm>
            <a:off x="5538262" y="4687041"/>
            <a:ext cx="2763537"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sv-SE"/>
              <a:t>CoroPrevention Caregivver dasbhoard user guide_V4_17Aug2023</a:t>
            </a:r>
            <a:endParaRPr/>
          </a:p>
        </p:txBody>
      </p:sp>
      <p:sp>
        <p:nvSpPr>
          <p:cNvPr id="426" name="Google Shape;426;p44"/>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
        <p:nvSpPr>
          <p:cNvPr id="2" name="TextBox 1">
            <a:extLst>
              <a:ext uri="{FF2B5EF4-FFF2-40B4-BE49-F238E27FC236}">
                <a16:creationId xmlns:a16="http://schemas.microsoft.com/office/drawing/2014/main" id="{663B0B5F-CB12-84ED-D1ED-4F1466672D59}"/>
              </a:ext>
            </a:extLst>
          </p:cNvPr>
          <p:cNvSpPr txBox="1"/>
          <p:nvPr/>
        </p:nvSpPr>
        <p:spPr>
          <a:xfrm>
            <a:off x="602959" y="1352447"/>
            <a:ext cx="285225" cy="261610"/>
          </a:xfrm>
          <a:prstGeom prst="rect">
            <a:avLst/>
          </a:prstGeom>
          <a:noFill/>
        </p:spPr>
        <p:txBody>
          <a:bodyPr wrap="square" rtlCol="0">
            <a:spAutoFit/>
          </a:bodyPr>
          <a:lstStyle/>
          <a:p>
            <a:r>
              <a:rPr lang="en-BE" sz="1100"/>
              <a:t>1</a:t>
            </a:r>
          </a:p>
        </p:txBody>
      </p:sp>
      <p:pic>
        <p:nvPicPr>
          <p:cNvPr id="4" name="Picture 3">
            <a:extLst>
              <a:ext uri="{FF2B5EF4-FFF2-40B4-BE49-F238E27FC236}">
                <a16:creationId xmlns:a16="http://schemas.microsoft.com/office/drawing/2014/main" id="{8ABC3962-D84F-4351-0A7A-4231F0AB0D36}"/>
              </a:ext>
            </a:extLst>
          </p:cNvPr>
          <p:cNvPicPr>
            <a:picLocks noChangeAspect="1"/>
          </p:cNvPicPr>
          <p:nvPr/>
        </p:nvPicPr>
        <p:blipFill rotWithShape="1">
          <a:blip r:embed="rId3"/>
          <a:srcRect t="8721"/>
          <a:stretch/>
        </p:blipFill>
        <p:spPr>
          <a:xfrm>
            <a:off x="3815975" y="1369225"/>
            <a:ext cx="5249474" cy="2738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a:extLst>
              <a:ext uri="{FF2B5EF4-FFF2-40B4-BE49-F238E27FC236}">
                <a16:creationId xmlns:a16="http://schemas.microsoft.com/office/drawing/2014/main" id="{2EB2B061-9092-E1CC-6D87-7AE4DCB8C568}"/>
              </a:ext>
            </a:extLst>
          </p:cNvPr>
          <p:cNvGrpSpPr/>
          <p:nvPr/>
        </p:nvGrpSpPr>
        <p:grpSpPr>
          <a:xfrm>
            <a:off x="4257675" y="2003537"/>
            <a:ext cx="314325" cy="215444"/>
            <a:chOff x="7581899" y="1636710"/>
            <a:chExt cx="314325" cy="215444"/>
          </a:xfrm>
        </p:grpSpPr>
        <p:sp>
          <p:nvSpPr>
            <p:cNvPr id="6" name="Dodecagon 5">
              <a:extLst>
                <a:ext uri="{FF2B5EF4-FFF2-40B4-BE49-F238E27FC236}">
                  <a16:creationId xmlns:a16="http://schemas.microsoft.com/office/drawing/2014/main" id="{945BD8E4-A8BB-4CD6-27A5-D2708327881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7" name="TextBox 6">
              <a:extLst>
                <a:ext uri="{FF2B5EF4-FFF2-40B4-BE49-F238E27FC236}">
                  <a16:creationId xmlns:a16="http://schemas.microsoft.com/office/drawing/2014/main" id="{708995E7-200E-4AE4-5D31-64637081F33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1123419d1d_1_12"/>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5D348D"/>
              </a:buClr>
              <a:buSzPts val="2800"/>
              <a:buFont typeface="Calibri"/>
              <a:buNone/>
            </a:pPr>
            <a:r>
              <a:rPr lang="en-US"/>
              <a:t>How to view the patient's current status for physical activity?</a:t>
            </a:r>
            <a:endParaRPr/>
          </a:p>
        </p:txBody>
      </p:sp>
      <p:sp>
        <p:nvSpPr>
          <p:cNvPr id="434" name="Google Shape;434;g21123419d1d_1_12"/>
          <p:cNvSpPr txBox="1">
            <a:spLocks noGrp="1"/>
          </p:cNvSpPr>
          <p:nvPr>
            <p:ph type="body" idx="1"/>
          </p:nvPr>
        </p:nvSpPr>
        <p:spPr>
          <a:xfrm>
            <a:off x="628650" y="1369225"/>
            <a:ext cx="2658300" cy="2999700"/>
          </a:xfrm>
          <a:prstGeom prst="rect">
            <a:avLst/>
          </a:prstGeom>
        </p:spPr>
        <p:txBody>
          <a:bodyPr spcFirstLastPara="1" wrap="square" lIns="91425" tIns="45700" rIns="91425" bIns="45700" anchor="t" anchorCtr="0">
            <a:normAutofit/>
          </a:bodyPr>
          <a:lstStyle/>
          <a:p>
            <a:pPr marL="158750" lvl="0" indent="0" algn="l" rtl="0">
              <a:spcBef>
                <a:spcPts val="750"/>
              </a:spcBef>
              <a:spcAft>
                <a:spcPts val="0"/>
              </a:spcAft>
              <a:buSzPts val="1100"/>
              <a:buNone/>
            </a:pPr>
            <a:r>
              <a:rPr lang="en-US" sz="1100">
                <a:highlight>
                  <a:srgbClr val="FFFFFF"/>
                </a:highlight>
              </a:rPr>
              <a:t>In “Status” / “Progress”, you can see if the patient is currently doing a sufficient amount of physical activity. This mainly consists of the information that is reported by the patient in the ePRO application.</a:t>
            </a:r>
          </a:p>
          <a:p>
            <a:pPr marL="158750" lvl="0" indent="0" algn="l" rtl="0">
              <a:spcBef>
                <a:spcPts val="0"/>
              </a:spcBef>
              <a:spcAft>
                <a:spcPts val="0"/>
              </a:spcAft>
              <a:buSzPts val="1100"/>
              <a:buNone/>
            </a:pPr>
            <a:endParaRPr lang="en-US" sz="1100"/>
          </a:p>
          <a:p>
            <a:pPr marL="158750" lvl="0" indent="0" algn="l" rtl="0">
              <a:spcBef>
                <a:spcPts val="0"/>
              </a:spcBef>
              <a:spcAft>
                <a:spcPts val="0"/>
              </a:spcAft>
              <a:buSzPts val="1100"/>
              <a:buNone/>
            </a:pPr>
            <a:r>
              <a:rPr lang="en-US" sz="1100"/>
              <a:t>You can view how much the patient is moving globally.</a:t>
            </a:r>
          </a:p>
          <a:p>
            <a:pPr marL="158750" lvl="0" indent="0" algn="l" rtl="0">
              <a:spcBef>
                <a:spcPts val="0"/>
              </a:spcBef>
              <a:spcAft>
                <a:spcPts val="0"/>
              </a:spcAft>
              <a:buSzPts val="1100"/>
              <a:buNone/>
            </a:pPr>
            <a:endParaRPr lang="en-US" sz="11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a:p>
            <a:pPr marL="158750" lvl="0" indent="0" algn="l" rtl="0">
              <a:spcBef>
                <a:spcPts val="0"/>
              </a:spcBef>
              <a:spcAft>
                <a:spcPts val="0"/>
              </a:spcAft>
              <a:buSzPts val="1100"/>
              <a:buNone/>
            </a:pPr>
            <a:r>
              <a:rPr lang="en-US" sz="11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You have an overview of the results of the Rapid Assessment of Physical Activity (RAPA) questionnaire. This includes how active the patient is, if the patient performs strength exercises, and if the patient performs flexibility exercises.</a:t>
            </a:r>
            <a:endParaRPr lang="en-US" sz="1100"/>
          </a:p>
        </p:txBody>
      </p:sp>
      <p:sp>
        <p:nvSpPr>
          <p:cNvPr id="435" name="Google Shape;435;g21123419d1d_1_12"/>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pic>
        <p:nvPicPr>
          <p:cNvPr id="2" name="Picture 1">
            <a:extLst>
              <a:ext uri="{FF2B5EF4-FFF2-40B4-BE49-F238E27FC236}">
                <a16:creationId xmlns:a16="http://schemas.microsoft.com/office/drawing/2014/main" id="{7EDC1ED9-7535-638B-CA11-AEA048E64F68}"/>
              </a:ext>
            </a:extLst>
          </p:cNvPr>
          <p:cNvPicPr>
            <a:picLocks noChangeAspect="1"/>
          </p:cNvPicPr>
          <p:nvPr/>
        </p:nvPicPr>
        <p:blipFill rotWithShape="1">
          <a:blip r:embed="rId3"/>
          <a:srcRect t="8721"/>
          <a:stretch/>
        </p:blipFill>
        <p:spPr>
          <a:xfrm>
            <a:off x="3555916" y="1369225"/>
            <a:ext cx="5249474" cy="2738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243A8F4-65AE-27FB-435E-737DC24B7F3F}"/>
              </a:ext>
            </a:extLst>
          </p:cNvPr>
          <p:cNvSpPr txBox="1"/>
          <p:nvPr/>
        </p:nvSpPr>
        <p:spPr>
          <a:xfrm>
            <a:off x="486037" y="1469893"/>
            <a:ext cx="285225" cy="261610"/>
          </a:xfrm>
          <a:prstGeom prst="rect">
            <a:avLst/>
          </a:prstGeom>
          <a:noFill/>
        </p:spPr>
        <p:txBody>
          <a:bodyPr wrap="square" rtlCol="0">
            <a:spAutoFit/>
          </a:bodyPr>
          <a:lstStyle/>
          <a:p>
            <a:r>
              <a:rPr lang="en-BE" sz="1100"/>
              <a:t>1</a:t>
            </a:r>
          </a:p>
        </p:txBody>
      </p:sp>
      <p:sp>
        <p:nvSpPr>
          <p:cNvPr id="4" name="TextBox 3">
            <a:extLst>
              <a:ext uri="{FF2B5EF4-FFF2-40B4-BE49-F238E27FC236}">
                <a16:creationId xmlns:a16="http://schemas.microsoft.com/office/drawing/2014/main" id="{8288B1A0-9BF4-A0DB-A4EC-8C5AF2231182}"/>
              </a:ext>
            </a:extLst>
          </p:cNvPr>
          <p:cNvSpPr txBox="1"/>
          <p:nvPr/>
        </p:nvSpPr>
        <p:spPr>
          <a:xfrm>
            <a:off x="486037" y="2539556"/>
            <a:ext cx="285225" cy="261610"/>
          </a:xfrm>
          <a:prstGeom prst="rect">
            <a:avLst/>
          </a:prstGeom>
          <a:noFill/>
        </p:spPr>
        <p:txBody>
          <a:bodyPr wrap="square" rtlCol="0">
            <a:spAutoFit/>
          </a:bodyPr>
          <a:lstStyle/>
          <a:p>
            <a:r>
              <a:rPr lang="en-BE" sz="1100"/>
              <a:t>2</a:t>
            </a:r>
          </a:p>
        </p:txBody>
      </p:sp>
      <p:sp>
        <p:nvSpPr>
          <p:cNvPr id="5" name="TextBox 4">
            <a:extLst>
              <a:ext uri="{FF2B5EF4-FFF2-40B4-BE49-F238E27FC236}">
                <a16:creationId xmlns:a16="http://schemas.microsoft.com/office/drawing/2014/main" id="{42EC5D60-77AC-BED2-0232-0F15ED1B57D1}"/>
              </a:ext>
            </a:extLst>
          </p:cNvPr>
          <p:cNvSpPr txBox="1"/>
          <p:nvPr/>
        </p:nvSpPr>
        <p:spPr>
          <a:xfrm>
            <a:off x="486037" y="2981309"/>
            <a:ext cx="285225" cy="261610"/>
          </a:xfrm>
          <a:prstGeom prst="rect">
            <a:avLst/>
          </a:prstGeom>
          <a:noFill/>
        </p:spPr>
        <p:txBody>
          <a:bodyPr wrap="square" rtlCol="0">
            <a:spAutoFit/>
          </a:bodyPr>
          <a:lstStyle/>
          <a:p>
            <a:r>
              <a:rPr lang="en-BE" sz="1100"/>
              <a:t>3</a:t>
            </a:r>
          </a:p>
        </p:txBody>
      </p:sp>
      <p:grpSp>
        <p:nvGrpSpPr>
          <p:cNvPr id="6" name="Group 5">
            <a:extLst>
              <a:ext uri="{FF2B5EF4-FFF2-40B4-BE49-F238E27FC236}">
                <a16:creationId xmlns:a16="http://schemas.microsoft.com/office/drawing/2014/main" id="{F01D97B1-894B-EC25-A5CB-2D4A18C7B752}"/>
              </a:ext>
            </a:extLst>
          </p:cNvPr>
          <p:cNvGrpSpPr/>
          <p:nvPr/>
        </p:nvGrpSpPr>
        <p:grpSpPr>
          <a:xfrm>
            <a:off x="3905337" y="2062260"/>
            <a:ext cx="314325" cy="215444"/>
            <a:chOff x="7581899" y="1636710"/>
            <a:chExt cx="314325" cy="215444"/>
          </a:xfrm>
        </p:grpSpPr>
        <p:sp>
          <p:nvSpPr>
            <p:cNvPr id="7" name="Dodecagon 6">
              <a:extLst>
                <a:ext uri="{FF2B5EF4-FFF2-40B4-BE49-F238E27FC236}">
                  <a16:creationId xmlns:a16="http://schemas.microsoft.com/office/drawing/2014/main" id="{F544F337-0E02-B54B-BA45-65281BCEB27F}"/>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8" name="TextBox 7">
              <a:extLst>
                <a:ext uri="{FF2B5EF4-FFF2-40B4-BE49-F238E27FC236}">
                  <a16:creationId xmlns:a16="http://schemas.microsoft.com/office/drawing/2014/main" id="{0EAFC980-0832-97B4-0E59-16B9CC5B177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9" name="Group 8">
            <a:extLst>
              <a:ext uri="{FF2B5EF4-FFF2-40B4-BE49-F238E27FC236}">
                <a16:creationId xmlns:a16="http://schemas.microsoft.com/office/drawing/2014/main" id="{3E867664-C47D-6490-B54D-8F69D9AB02E7}"/>
              </a:ext>
            </a:extLst>
          </p:cNvPr>
          <p:cNvGrpSpPr/>
          <p:nvPr/>
        </p:nvGrpSpPr>
        <p:grpSpPr>
          <a:xfrm>
            <a:off x="3830836" y="2591190"/>
            <a:ext cx="314325" cy="215444"/>
            <a:chOff x="7581899" y="1636710"/>
            <a:chExt cx="314325" cy="215444"/>
          </a:xfrm>
        </p:grpSpPr>
        <p:sp>
          <p:nvSpPr>
            <p:cNvPr id="10" name="Dodecagon 9">
              <a:extLst>
                <a:ext uri="{FF2B5EF4-FFF2-40B4-BE49-F238E27FC236}">
                  <a16:creationId xmlns:a16="http://schemas.microsoft.com/office/drawing/2014/main" id="{EC4483CE-9F1C-45AC-7891-CF1F0AC7F69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94AB6052-1F21-2153-F9A7-A31ACDA919D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2" name="Group 11">
            <a:extLst>
              <a:ext uri="{FF2B5EF4-FFF2-40B4-BE49-F238E27FC236}">
                <a16:creationId xmlns:a16="http://schemas.microsoft.com/office/drawing/2014/main" id="{C0BB5450-F7FA-40ED-43A5-9961FF9663BE}"/>
              </a:ext>
            </a:extLst>
          </p:cNvPr>
          <p:cNvGrpSpPr/>
          <p:nvPr/>
        </p:nvGrpSpPr>
        <p:grpSpPr>
          <a:xfrm>
            <a:off x="3830836" y="2951495"/>
            <a:ext cx="314325" cy="215444"/>
            <a:chOff x="7581899" y="1636710"/>
            <a:chExt cx="314325" cy="215444"/>
          </a:xfrm>
        </p:grpSpPr>
        <p:sp>
          <p:nvSpPr>
            <p:cNvPr id="13" name="Dodecagon 12">
              <a:extLst>
                <a:ext uri="{FF2B5EF4-FFF2-40B4-BE49-F238E27FC236}">
                  <a16:creationId xmlns:a16="http://schemas.microsoft.com/office/drawing/2014/main" id="{560714AD-4271-1D63-1CA8-480689785C2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A2B11CE8-5B2A-14D7-3AAF-D6A3AC489D9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
        <p:nvSpPr>
          <p:cNvPr id="15" name="Footer Placeholder 14">
            <a:extLst>
              <a:ext uri="{FF2B5EF4-FFF2-40B4-BE49-F238E27FC236}">
                <a16:creationId xmlns:a16="http://schemas.microsoft.com/office/drawing/2014/main" id="{4FF67ECB-7E6B-0400-3EAD-084CE70CB625}"/>
              </a:ext>
            </a:extLst>
          </p:cNvPr>
          <p:cNvSpPr>
            <a:spLocks noGrp="1"/>
          </p:cNvSpPr>
          <p:nvPr>
            <p:ph type="ftr" sz="quarter" idx="11"/>
          </p:nvPr>
        </p:nvSpPr>
        <p:spPr/>
        <p:txBody>
          <a:bodyPr/>
          <a:lstStyle/>
          <a:p>
            <a:r>
              <a:rPr lang="sv-SE"/>
              <a:t>CoroPrevention Caregivver dasbhoard user guide_V4_17Aug2023</a:t>
            </a:r>
            <a:endParaRPr lang="en-G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869005"/>
          </a:xfrm>
        </p:spPr>
        <p:txBody>
          <a:bodyPr>
            <a:normAutofit/>
          </a:bodyPr>
          <a:lstStyle/>
          <a:p>
            <a:r>
              <a:rPr lang="en-US" dirty="0">
                <a:latin typeface="Calibri"/>
                <a:cs typeface="Calibri"/>
              </a:rPr>
              <a:t>Have visit 1 with the patient (EDC)</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7</a:t>
            </a:fld>
            <a:endParaRPr lang="en-GR"/>
          </a:p>
        </p:txBody>
      </p:sp>
      <p:graphicFrame>
        <p:nvGraphicFramePr>
          <p:cNvPr id="7" name="Table 6">
            <a:extLst>
              <a:ext uri="{FF2B5EF4-FFF2-40B4-BE49-F238E27FC236}">
                <a16:creationId xmlns:a16="http://schemas.microsoft.com/office/drawing/2014/main" id="{AE515E6D-58B8-4C32-8ED5-C60355C1B540}"/>
              </a:ext>
            </a:extLst>
          </p:cNvPr>
          <p:cNvGraphicFramePr>
            <a:graphicFrameLocks noGrp="1"/>
          </p:cNvGraphicFramePr>
          <p:nvPr>
            <p:extLst>
              <p:ext uri="{D42A27DB-BD31-4B8C-83A1-F6EECF244321}">
                <p14:modId xmlns:p14="http://schemas.microsoft.com/office/powerpoint/2010/main" val="886522263"/>
              </p:ext>
            </p:extLst>
          </p:nvPr>
        </p:nvGraphicFramePr>
        <p:xfrm>
          <a:off x="96873" y="893423"/>
          <a:ext cx="3706062" cy="1693977"/>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First, the patient has to complete the ePROs for visit 1. You can open the ePROs by navigating to “</a:t>
                      </a:r>
                      <a:r>
                        <a:rPr lang="en-US" sz="1100" b="0" i="0" u="none" strike="noStrike" dirty="0" err="1">
                          <a:solidFill>
                            <a:srgbClr val="000000"/>
                          </a:solidFill>
                          <a:effectLst/>
                          <a:latin typeface="Calibri"/>
                        </a:rPr>
                        <a:t>EproLink</a:t>
                      </a:r>
                      <a:r>
                        <a:rPr lang="en-US" sz="1100" b="0" i="0" u="none" strike="noStrike" dirty="0">
                          <a:solidFill>
                            <a:srgbClr val="000000"/>
                          </a:solidFill>
                          <a:effectLst/>
                          <a:latin typeface="Calibri"/>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Look up the patient by entering the subject ID.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2627065"/>
                  </a:ext>
                </a:extLst>
              </a:tr>
              <a:tr h="327457">
                <a:tc>
                  <a:txBody>
                    <a:bodyPr/>
                    <a:lstStyle/>
                    <a:p>
                      <a:pPr algn="r" fontAlgn="ctr"/>
                      <a:r>
                        <a:rPr lang="fi-FI" sz="1100" b="0" i="0" u="none" strike="noStrike" dirty="0">
                          <a:solidFill>
                            <a:srgbClr val="000000"/>
                          </a:solidFill>
                          <a:effectLst/>
                          <a:latin typeface="Calibri"/>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Click the button “Check available questionnaire links” to open the links for the ePROs.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13085752"/>
                  </a:ext>
                </a:extLst>
              </a:tr>
              <a:tr h="327457">
                <a:tc>
                  <a:txBody>
                    <a:bodyPr/>
                    <a:lstStyle/>
                    <a:p>
                      <a:pPr algn="r" fontAlgn="ctr"/>
                      <a:r>
                        <a:rPr lang="fi-FI" sz="1100" b="0" i="0" u="none" strike="noStrike" dirty="0">
                          <a:solidFill>
                            <a:srgbClr val="000000"/>
                          </a:solidFill>
                          <a:effectLst/>
                          <a:latin typeface="Calibri"/>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dirty="0">
                          <a:solidFill>
                            <a:srgbClr val="000000"/>
                          </a:solidFill>
                          <a:effectLst/>
                          <a:latin typeface="Calibri"/>
                        </a:rPr>
                        <a:t>Click on the “Link for subject” link to generate the QR code for the ePROs for visit 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67998451"/>
                  </a:ext>
                </a:extLst>
              </a:tr>
              <a:tr h="327457">
                <a:tc>
                  <a:txBody>
                    <a:bodyPr/>
                    <a:lstStyle/>
                    <a:p>
                      <a:pPr algn="r" fontAlgn="ctr"/>
                      <a:r>
                        <a:rPr lang="fi-FI" sz="1100" b="0" i="0" u="none" strike="noStrike" dirty="0">
                          <a:solidFill>
                            <a:srgbClr val="000000"/>
                          </a:solidFill>
                          <a:effectLst/>
                          <a:latin typeface="Calibri"/>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mn-lt"/>
                        </a:rPr>
                        <a:t>Scan the QR code with the tablet and hand the tablet over to the patient, so the patient can complete the ePROs.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9946363"/>
                  </a:ext>
                </a:extLst>
              </a:tr>
            </a:tbl>
          </a:graphicData>
        </a:graphic>
      </p:graphicFrame>
      <p:pic>
        <p:nvPicPr>
          <p:cNvPr id="10" name="Afbeelding 10" descr="Afbeelding met tekst, schermopname, software, scherm&#10;&#10;Automatisch gegenereerde beschrijving">
            <a:extLst>
              <a:ext uri="{FF2B5EF4-FFF2-40B4-BE49-F238E27FC236}">
                <a16:creationId xmlns:a16="http://schemas.microsoft.com/office/drawing/2014/main" id="{C44AE083-48C1-9B9D-5463-56BEC6C7C4B3}"/>
              </a:ext>
            </a:extLst>
          </p:cNvPr>
          <p:cNvPicPr>
            <a:picLocks noChangeAspect="1"/>
          </p:cNvPicPr>
          <p:nvPr/>
        </p:nvPicPr>
        <p:blipFill>
          <a:blip r:embed="rId2"/>
          <a:stretch>
            <a:fillRect/>
          </a:stretch>
        </p:blipFill>
        <p:spPr>
          <a:xfrm>
            <a:off x="5322628" y="283590"/>
            <a:ext cx="3288722" cy="1894003"/>
          </a:xfrm>
          <a:prstGeom prst="rect">
            <a:avLst/>
          </a:prstGeom>
          <a:ln w="3175">
            <a:solidFill>
              <a:schemeClr val="tx1">
                <a:lumMod val="50000"/>
                <a:lumOff val="50000"/>
              </a:schemeClr>
            </a:solidFill>
          </a:ln>
        </p:spPr>
      </p:pic>
      <p:pic>
        <p:nvPicPr>
          <p:cNvPr id="11" name="Afbeelding 11" descr="Afbeelding met tekst, schermopname, software, Computerpictogram&#10;&#10;Automatisch gegenereerde beschrijving">
            <a:extLst>
              <a:ext uri="{FF2B5EF4-FFF2-40B4-BE49-F238E27FC236}">
                <a16:creationId xmlns:a16="http://schemas.microsoft.com/office/drawing/2014/main" id="{3BD194CD-B1F0-F445-1486-E38E6BD179BC}"/>
              </a:ext>
            </a:extLst>
          </p:cNvPr>
          <p:cNvPicPr>
            <a:picLocks noChangeAspect="1"/>
          </p:cNvPicPr>
          <p:nvPr/>
        </p:nvPicPr>
        <p:blipFill>
          <a:blip r:embed="rId3"/>
          <a:stretch>
            <a:fillRect/>
          </a:stretch>
        </p:blipFill>
        <p:spPr>
          <a:xfrm>
            <a:off x="5322628" y="2258805"/>
            <a:ext cx="3293052" cy="1887790"/>
          </a:xfrm>
          <a:prstGeom prst="rect">
            <a:avLst/>
          </a:prstGeom>
          <a:ln w="3175">
            <a:solidFill>
              <a:schemeClr val="tx1">
                <a:lumMod val="50000"/>
                <a:lumOff val="50000"/>
              </a:schemeClr>
            </a:solidFill>
          </a:ln>
        </p:spPr>
      </p:pic>
      <p:sp>
        <p:nvSpPr>
          <p:cNvPr id="12" name="Dodecagon 2">
            <a:extLst>
              <a:ext uri="{FF2B5EF4-FFF2-40B4-BE49-F238E27FC236}">
                <a16:creationId xmlns:a16="http://schemas.microsoft.com/office/drawing/2014/main" id="{899C5728-6F92-A020-C025-1D4E36A9CC80}"/>
              </a:ext>
            </a:extLst>
          </p:cNvPr>
          <p:cNvSpPr/>
          <p:nvPr/>
        </p:nvSpPr>
        <p:spPr>
          <a:xfrm>
            <a:off x="6670340" y="98114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endParaRPr lang="fr-FR" sz="1200" dirty="0"/>
          </a:p>
        </p:txBody>
      </p:sp>
      <p:sp>
        <p:nvSpPr>
          <p:cNvPr id="3" name="Dodecagon 2">
            <a:extLst>
              <a:ext uri="{FF2B5EF4-FFF2-40B4-BE49-F238E27FC236}">
                <a16:creationId xmlns:a16="http://schemas.microsoft.com/office/drawing/2014/main" id="{03AB5615-2C14-A501-8ED0-751ACEB522DA}"/>
              </a:ext>
            </a:extLst>
          </p:cNvPr>
          <p:cNvSpPr/>
          <p:nvPr/>
        </p:nvSpPr>
        <p:spPr>
          <a:xfrm>
            <a:off x="7010920" y="333595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endParaRPr lang="fr-FR" sz="1200" dirty="0"/>
          </a:p>
        </p:txBody>
      </p:sp>
      <p:pic>
        <p:nvPicPr>
          <p:cNvPr id="1026" name="Picture 2">
            <a:extLst>
              <a:ext uri="{FF2B5EF4-FFF2-40B4-BE49-F238E27FC236}">
                <a16:creationId xmlns:a16="http://schemas.microsoft.com/office/drawing/2014/main" id="{D81E0D6A-5FB0-F7B0-6758-CE9F01BC5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727" y="2641111"/>
            <a:ext cx="1574324" cy="1887791"/>
          </a:xfrm>
          <a:prstGeom prst="rect">
            <a:avLst/>
          </a:prstGeom>
          <a:noFill/>
          <a:extLst>
            <a:ext uri="{909E8E84-426E-40DD-AFC4-6F175D3DCCD1}">
              <a14:hiddenFill xmlns:a14="http://schemas.microsoft.com/office/drawing/2010/main">
                <a:solidFill>
                  <a:srgbClr val="FFFFFF"/>
                </a:solidFill>
              </a14:hiddenFill>
            </a:ext>
          </a:extLst>
        </p:spPr>
      </p:pic>
      <p:sp>
        <p:nvSpPr>
          <p:cNvPr id="6" name="Dodecagon 5">
            <a:extLst>
              <a:ext uri="{FF2B5EF4-FFF2-40B4-BE49-F238E27FC236}">
                <a16:creationId xmlns:a16="http://schemas.microsoft.com/office/drawing/2014/main" id="{4FE90676-AC58-FDF8-4EF9-E0ABA65CDA66}"/>
              </a:ext>
            </a:extLst>
          </p:cNvPr>
          <p:cNvSpPr/>
          <p:nvPr/>
        </p:nvSpPr>
        <p:spPr>
          <a:xfrm>
            <a:off x="3010251" y="2737147"/>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endParaRPr lang="fr-FR" sz="1200" dirty="0"/>
          </a:p>
        </p:txBody>
      </p:sp>
    </p:spTree>
    <p:extLst>
      <p:ext uri="{BB962C8B-B14F-4D97-AF65-F5344CB8AC3E}">
        <p14:creationId xmlns:p14="http://schemas.microsoft.com/office/powerpoint/2010/main" val="8450615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21123419d1d_1_185"/>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Which types of physical activity goals can be set for the patient?</a:t>
            </a:r>
            <a:endParaRPr lang="en-US" sz="1100" b="0">
              <a:solidFill>
                <a:schemeClr val="dk1"/>
              </a:solidFill>
            </a:endParaRPr>
          </a:p>
        </p:txBody>
      </p:sp>
      <p:sp>
        <p:nvSpPr>
          <p:cNvPr id="576" name="Google Shape;576;g21123419d1d_1_185"/>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pic>
        <p:nvPicPr>
          <p:cNvPr id="5" name="Picture 4">
            <a:extLst>
              <a:ext uri="{FF2B5EF4-FFF2-40B4-BE49-F238E27FC236}">
                <a16:creationId xmlns:a16="http://schemas.microsoft.com/office/drawing/2014/main" id="{818EB724-2E79-6CEA-F2B6-DC8C36AFE5A7}"/>
              </a:ext>
            </a:extLst>
          </p:cNvPr>
          <p:cNvPicPr>
            <a:picLocks noChangeAspect="1"/>
          </p:cNvPicPr>
          <p:nvPr/>
        </p:nvPicPr>
        <p:blipFill>
          <a:blip r:embed="rId3"/>
          <a:stretch>
            <a:fillRect/>
          </a:stretch>
        </p:blipFill>
        <p:spPr>
          <a:xfrm>
            <a:off x="4009937" y="1391392"/>
            <a:ext cx="4920143" cy="2560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434;g21123419d1d_1_12">
            <a:extLst>
              <a:ext uri="{FF2B5EF4-FFF2-40B4-BE49-F238E27FC236}">
                <a16:creationId xmlns:a16="http://schemas.microsoft.com/office/drawing/2014/main" id="{412E4F79-96D2-EDDD-876F-B94D980C4491}"/>
              </a:ext>
            </a:extLst>
          </p:cNvPr>
          <p:cNvSpPr txBox="1">
            <a:spLocks/>
          </p:cNvSpPr>
          <p:nvPr/>
        </p:nvSpPr>
        <p:spPr>
          <a:xfrm>
            <a:off x="628650" y="1268110"/>
            <a:ext cx="2658300" cy="3320668"/>
          </a:xfrm>
          <a:prstGeom prst="rect">
            <a:avLst/>
          </a:prstGeom>
        </p:spPr>
        <p:txBody>
          <a:bodyPr spcFirstLastPara="1" vert="horz" wrap="square" lIns="91425" tIns="45700" rIns="91425" bIns="45700" rtlCol="0"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tx1"/>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tx1"/>
                </a:solidFill>
                <a:latin typeface="Calibri" panose="020F050202020403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solidFill>
                <a:latin typeface="Calibri" panose="020F050202020403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Calibri" panose="020F050202020403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Calibri" panose="020F05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8750" indent="0">
              <a:buSzPts val="1100"/>
              <a:buFont typeface="Arial" panose="020B0604020202020204" pitchFamily="34" charset="0"/>
              <a:buNone/>
            </a:pPr>
            <a:r>
              <a:rPr lang="en-US" sz="1100">
                <a:highlight>
                  <a:srgbClr val="FFFFFF"/>
                </a:highlight>
              </a:rPr>
              <a:t>In "Goal setting", you can set the patient's goals for physical activity. Two types of physical activity goals can be set: a) a weekly sports goal and b) a daily activity goal.</a:t>
            </a:r>
          </a:p>
          <a:p>
            <a:pPr marL="158750" indent="0">
              <a:buSzPts val="1100"/>
              <a:buFont typeface="Arial" panose="020B0604020202020204" pitchFamily="34" charset="0"/>
              <a:buNone/>
            </a:pPr>
            <a:endParaRPr lang="en-US" sz="1100">
              <a:highlight>
                <a:srgbClr val="FFFFFF"/>
              </a:highlight>
            </a:endParaRPr>
          </a:p>
          <a:p>
            <a:pPr marL="158750" indent="0">
              <a:buSzPts val="1100"/>
              <a:buFont typeface="Arial" panose="020B0604020202020204" pitchFamily="34" charset="0"/>
              <a:buNone/>
            </a:pPr>
            <a:r>
              <a:rPr lang="en-US" sz="1100">
                <a:highlight>
                  <a:srgbClr val="FFFFFF"/>
                </a:highlight>
              </a:rPr>
              <a:t>Note: </a:t>
            </a:r>
          </a:p>
          <a:p>
            <a:pPr marL="158750" indent="0">
              <a:buSzPts val="1100"/>
              <a:buFont typeface="Arial" panose="020B0604020202020204" pitchFamily="34" charset="0"/>
              <a:buNone/>
            </a:pPr>
            <a:r>
              <a:rPr lang="en-US" sz="1100">
                <a:highlight>
                  <a:srgbClr val="FFFFFF"/>
                </a:highlight>
              </a:rPr>
              <a:t>- When you edit the physical activity goals for the patient and the patient did not yet have a goal in “monitored action” for “Start moving”, the goal becomes applicable from the moment that you save the goal.</a:t>
            </a:r>
          </a:p>
          <a:p>
            <a:pPr marL="158750" indent="0">
              <a:buSzPts val="1100"/>
              <a:buFont typeface="Arial" panose="020B0604020202020204" pitchFamily="34" charset="0"/>
              <a:buNone/>
            </a:pPr>
            <a:r>
              <a:rPr lang="en-US" sz="1100">
                <a:highlight>
                  <a:srgbClr val="FFFFFF"/>
                </a:highlight>
              </a:rPr>
              <a:t>- When you edit the physical activity goals for the patient and the patient already has a goal for the ongoing week, the updated goal becomes applicable as of Monday (i.e. start of the new week).</a:t>
            </a:r>
            <a:endParaRPr lang="en-US" sz="1100"/>
          </a:p>
        </p:txBody>
      </p:sp>
      <p:sp>
        <p:nvSpPr>
          <p:cNvPr id="7" name="TextBox 6">
            <a:extLst>
              <a:ext uri="{FF2B5EF4-FFF2-40B4-BE49-F238E27FC236}">
                <a16:creationId xmlns:a16="http://schemas.microsoft.com/office/drawing/2014/main" id="{C43524E8-27D7-78DC-6DCE-E3C11FDF3A6D}"/>
              </a:ext>
            </a:extLst>
          </p:cNvPr>
          <p:cNvSpPr txBox="1"/>
          <p:nvPr/>
        </p:nvSpPr>
        <p:spPr>
          <a:xfrm>
            <a:off x="486037" y="1368778"/>
            <a:ext cx="285225" cy="261610"/>
          </a:xfrm>
          <a:prstGeom prst="rect">
            <a:avLst/>
          </a:prstGeom>
          <a:noFill/>
        </p:spPr>
        <p:txBody>
          <a:bodyPr wrap="square" rtlCol="0">
            <a:spAutoFit/>
          </a:bodyPr>
          <a:lstStyle/>
          <a:p>
            <a:r>
              <a:rPr lang="en-BE" sz="1100"/>
              <a:t>1</a:t>
            </a:r>
          </a:p>
        </p:txBody>
      </p:sp>
      <p:grpSp>
        <p:nvGrpSpPr>
          <p:cNvPr id="2" name="Group 1">
            <a:extLst>
              <a:ext uri="{FF2B5EF4-FFF2-40B4-BE49-F238E27FC236}">
                <a16:creationId xmlns:a16="http://schemas.microsoft.com/office/drawing/2014/main" id="{572BB468-5FD9-4B6E-DEA1-241564712615}"/>
              </a:ext>
            </a:extLst>
          </p:cNvPr>
          <p:cNvGrpSpPr/>
          <p:nvPr/>
        </p:nvGrpSpPr>
        <p:grpSpPr>
          <a:xfrm>
            <a:off x="5071407" y="1768645"/>
            <a:ext cx="314325" cy="215444"/>
            <a:chOff x="7581899" y="1636710"/>
            <a:chExt cx="314325" cy="215444"/>
          </a:xfrm>
        </p:grpSpPr>
        <p:sp>
          <p:nvSpPr>
            <p:cNvPr id="3" name="Dodecagon 2">
              <a:extLst>
                <a:ext uri="{FF2B5EF4-FFF2-40B4-BE49-F238E27FC236}">
                  <a16:creationId xmlns:a16="http://schemas.microsoft.com/office/drawing/2014/main" id="{D233792C-EF85-A4D0-125B-8E8EE988211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 name="TextBox 3">
              <a:extLst>
                <a:ext uri="{FF2B5EF4-FFF2-40B4-BE49-F238E27FC236}">
                  <a16:creationId xmlns:a16="http://schemas.microsoft.com/office/drawing/2014/main" id="{20989BE8-7FB7-AF9E-27C0-10BDFFD7AEB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8" name="Group 7">
            <a:extLst>
              <a:ext uri="{FF2B5EF4-FFF2-40B4-BE49-F238E27FC236}">
                <a16:creationId xmlns:a16="http://schemas.microsoft.com/office/drawing/2014/main" id="{9D8CFB3F-7562-610A-16CE-55CF31210E3D}"/>
              </a:ext>
            </a:extLst>
          </p:cNvPr>
          <p:cNvGrpSpPr/>
          <p:nvPr/>
        </p:nvGrpSpPr>
        <p:grpSpPr>
          <a:xfrm>
            <a:off x="4257675" y="2189493"/>
            <a:ext cx="314325" cy="215444"/>
            <a:chOff x="7581899" y="1636710"/>
            <a:chExt cx="314325" cy="215444"/>
          </a:xfrm>
        </p:grpSpPr>
        <p:sp>
          <p:nvSpPr>
            <p:cNvPr id="9" name="Dodecagon 8">
              <a:extLst>
                <a:ext uri="{FF2B5EF4-FFF2-40B4-BE49-F238E27FC236}">
                  <a16:creationId xmlns:a16="http://schemas.microsoft.com/office/drawing/2014/main" id="{E2E35982-FC97-6046-ECAB-C7BACC776DF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0" name="TextBox 9">
              <a:extLst>
                <a:ext uri="{FF2B5EF4-FFF2-40B4-BE49-F238E27FC236}">
                  <a16:creationId xmlns:a16="http://schemas.microsoft.com/office/drawing/2014/main" id="{29D2669F-322C-D021-BD99-99401DBBFF1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a</a:t>
              </a:r>
              <a:endParaRPr lang="fr-FR" sz="900">
                <a:solidFill>
                  <a:schemeClr val="bg1"/>
                </a:solidFill>
              </a:endParaRPr>
            </a:p>
          </p:txBody>
        </p:sp>
      </p:grpSp>
      <p:grpSp>
        <p:nvGrpSpPr>
          <p:cNvPr id="11" name="Group 10">
            <a:extLst>
              <a:ext uri="{FF2B5EF4-FFF2-40B4-BE49-F238E27FC236}">
                <a16:creationId xmlns:a16="http://schemas.microsoft.com/office/drawing/2014/main" id="{9077AF54-E55A-999E-36D5-E5FB67FB36E0}"/>
              </a:ext>
            </a:extLst>
          </p:cNvPr>
          <p:cNvGrpSpPr/>
          <p:nvPr/>
        </p:nvGrpSpPr>
        <p:grpSpPr>
          <a:xfrm>
            <a:off x="4819738" y="2184961"/>
            <a:ext cx="314325" cy="215444"/>
            <a:chOff x="7581899" y="1636710"/>
            <a:chExt cx="314325" cy="215444"/>
          </a:xfrm>
        </p:grpSpPr>
        <p:sp>
          <p:nvSpPr>
            <p:cNvPr id="12" name="Dodecagon 11">
              <a:extLst>
                <a:ext uri="{FF2B5EF4-FFF2-40B4-BE49-F238E27FC236}">
                  <a16:creationId xmlns:a16="http://schemas.microsoft.com/office/drawing/2014/main" id="{AE4A73C8-39AD-D832-59EF-99E248F56DD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6A3AFCD6-06ED-505F-3F08-A55C2C864BA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b</a:t>
              </a:r>
              <a:endParaRPr lang="fr-FR" sz="900">
                <a:solidFill>
                  <a:schemeClr val="bg1"/>
                </a:solidFill>
              </a:endParaRPr>
            </a:p>
          </p:txBody>
        </p:sp>
      </p:grpSp>
      <p:sp>
        <p:nvSpPr>
          <p:cNvPr id="14" name="Footer Placeholder 13">
            <a:extLst>
              <a:ext uri="{FF2B5EF4-FFF2-40B4-BE49-F238E27FC236}">
                <a16:creationId xmlns:a16="http://schemas.microsoft.com/office/drawing/2014/main" id="{D89DB1D0-CB83-253D-BE2B-B5ABE78E95D6}"/>
              </a:ext>
            </a:extLst>
          </p:cNvPr>
          <p:cNvSpPr>
            <a:spLocks noGrp="1"/>
          </p:cNvSpPr>
          <p:nvPr>
            <p:ph type="ftr" sz="quarter" idx="11"/>
          </p:nvPr>
        </p:nvSpPr>
        <p:spPr/>
        <p:txBody>
          <a:bodyPr/>
          <a:lstStyle/>
          <a:p>
            <a:r>
              <a:rPr lang="sv-SE"/>
              <a:t>CoroPrevention Caregivver dasbhoard user guide_V4_17Aug2023</a:t>
            </a:r>
            <a:endParaRPr lang="en-GR"/>
          </a:p>
        </p:txBody>
      </p:sp>
    </p:spTree>
    <p:extLst>
      <p:ext uri="{BB962C8B-B14F-4D97-AF65-F5344CB8AC3E}">
        <p14:creationId xmlns:p14="http://schemas.microsoft.com/office/powerpoint/2010/main" val="4010141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6" name="Google Shape;576;g21123419d1d_1_185"/>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pic>
        <p:nvPicPr>
          <p:cNvPr id="5" name="Picture 4">
            <a:extLst>
              <a:ext uri="{FF2B5EF4-FFF2-40B4-BE49-F238E27FC236}">
                <a16:creationId xmlns:a16="http://schemas.microsoft.com/office/drawing/2014/main" id="{818EB724-2E79-6CEA-F2B6-DC8C36AFE5A7}"/>
              </a:ext>
            </a:extLst>
          </p:cNvPr>
          <p:cNvPicPr>
            <a:picLocks noChangeAspect="1"/>
          </p:cNvPicPr>
          <p:nvPr/>
        </p:nvPicPr>
        <p:blipFill>
          <a:blip r:embed="rId3"/>
          <a:stretch>
            <a:fillRect/>
          </a:stretch>
        </p:blipFill>
        <p:spPr>
          <a:xfrm>
            <a:off x="4144161" y="1399781"/>
            <a:ext cx="4920143" cy="2560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0" name="Table 9">
            <a:extLst>
              <a:ext uri="{FF2B5EF4-FFF2-40B4-BE49-F238E27FC236}">
                <a16:creationId xmlns:a16="http://schemas.microsoft.com/office/drawing/2014/main" id="{338D4009-D605-F244-EC78-6D205704EF89}"/>
              </a:ext>
            </a:extLst>
          </p:cNvPr>
          <p:cNvGraphicFramePr>
            <a:graphicFrameLocks noGrp="1"/>
          </p:cNvGraphicFramePr>
          <p:nvPr>
            <p:extLst>
              <p:ext uri="{D42A27DB-BD31-4B8C-83A1-F6EECF244321}">
                <p14:modId xmlns:p14="http://schemas.microsoft.com/office/powerpoint/2010/main" val="1200434587"/>
              </p:ext>
            </p:extLst>
          </p:nvPr>
        </p:nvGraphicFramePr>
        <p:xfrm>
          <a:off x="8389" y="1181667"/>
          <a:ext cx="4047199" cy="3289171"/>
        </p:xfrm>
        <a:graphic>
          <a:graphicData uri="http://schemas.openxmlformats.org/drawingml/2006/table">
            <a:tbl>
              <a:tblPr/>
              <a:tblGrid>
                <a:gridCol w="134224">
                  <a:extLst>
                    <a:ext uri="{9D8B030D-6E8A-4147-A177-3AD203B41FA5}">
                      <a16:colId xmlns:a16="http://schemas.microsoft.com/office/drawing/2014/main" val="1700014964"/>
                    </a:ext>
                  </a:extLst>
                </a:gridCol>
                <a:gridCol w="3912975">
                  <a:extLst>
                    <a:ext uri="{9D8B030D-6E8A-4147-A177-3AD203B41FA5}">
                      <a16:colId xmlns:a16="http://schemas.microsoft.com/office/drawing/2014/main" val="3966903380"/>
                    </a:ext>
                  </a:extLst>
                </a:gridCol>
              </a:tblGrid>
              <a:tr h="243545">
                <a:tc>
                  <a:txBody>
                    <a:bodyPr/>
                    <a:lstStyle/>
                    <a:p>
                      <a:pPr algn="r" fontAlgn="ctr"/>
                      <a:r>
                        <a:rPr lang="en-BE" sz="1000" b="0" i="0" u="none" strike="noStrike">
                          <a:solidFill>
                            <a:srgbClr val="000000"/>
                          </a:solidFill>
                          <a:effectLst/>
                          <a:latin typeface="Calibri" panose="020F0502020204030204" pitchFamily="34" charset="0"/>
                        </a:rPr>
                        <a:t>1</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In the "Weekly sports goal" tab in "Goal setting", you can view the patient's weekly sports goal for next week.</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60796689"/>
                  </a:ext>
                </a:extLst>
              </a:tr>
              <a:tr h="570251">
                <a:tc>
                  <a:txBody>
                    <a:bodyPr/>
                    <a:lstStyle/>
                    <a:p>
                      <a:pPr algn="r" fontAlgn="ctr"/>
                      <a:r>
                        <a:rPr lang="en-BE" sz="1000" b="0" i="0" u="none" strike="noStrike">
                          <a:solidFill>
                            <a:srgbClr val="000000"/>
                          </a:solidFill>
                          <a:effectLst/>
                          <a:latin typeface="Calibri" panose="020F0502020204030204" pitchFamily="34" charset="0"/>
                        </a:rPr>
                        <a:t>2</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There is an overview of the patient's weekly sports goal, expressed in kcal. The flags denote the minimal and optimal goal for the weekly sports goal. The patient should strive to achieve at least the yellow flag, but aim for the finish flag. </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16666011"/>
                  </a:ext>
                </a:extLst>
              </a:tr>
              <a:tr h="570251">
                <a:tc>
                  <a:txBody>
                    <a:bodyPr/>
                    <a:lstStyle/>
                    <a:p>
                      <a:pPr algn="r" fontAlgn="ctr"/>
                      <a:r>
                        <a:rPr lang="en-BE" sz="1000" b="0" i="0" u="none" strike="noStrike">
                          <a:solidFill>
                            <a:srgbClr val="000000"/>
                          </a:solidFill>
                          <a:effectLst/>
                          <a:latin typeface="Calibri" panose="020F0502020204030204" pitchFamily="34" charset="0"/>
                        </a:rPr>
                        <a:t>3</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There is an overview of the exercise prescription, consisting of: the recommended exercise intensity, the recommended number of exercise sessions, the recommended session duration, and the recommended number of strength training sessions.</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01767718"/>
                  </a:ext>
                </a:extLst>
              </a:tr>
              <a:tr h="348091">
                <a:tc>
                  <a:txBody>
                    <a:bodyPr/>
                    <a:lstStyle/>
                    <a:p>
                      <a:pPr algn="r" fontAlgn="ctr"/>
                      <a:r>
                        <a:rPr lang="en-BE" sz="1000" b="0" i="0" u="none" strike="noStrike">
                          <a:solidFill>
                            <a:srgbClr val="000000"/>
                          </a:solidFill>
                          <a:effectLst/>
                          <a:latin typeface="Calibri" panose="020F0502020204030204" pitchFamily="34" charset="0"/>
                        </a:rPr>
                        <a:t>4</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The physical complaints that the patient indicated (in the ePRO application) that he/she suffers from are depicted. This information can be taken into account when setting the weekly sports goal.</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14124748"/>
                  </a:ext>
                </a:extLst>
              </a:tr>
              <a:tr h="243545">
                <a:tc>
                  <a:txBody>
                    <a:bodyPr/>
                    <a:lstStyle/>
                    <a:p>
                      <a:pPr algn="r" fontAlgn="ctr"/>
                      <a:r>
                        <a:rPr lang="en-BE" sz="1000" b="0" i="0" u="none" strike="noStrike">
                          <a:solidFill>
                            <a:srgbClr val="000000"/>
                          </a:solidFill>
                          <a:effectLst/>
                          <a:latin typeface="Calibri" panose="020F0502020204030204" pitchFamily="34" charset="0"/>
                        </a:rPr>
                        <a:t>5</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The patient's current favourite activities are depicted. This information can be taken into account when discussing how to achieve the weekly sports goal.</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91269305"/>
                  </a:ext>
                </a:extLst>
              </a:tr>
              <a:tr h="243545">
                <a:tc>
                  <a:txBody>
                    <a:bodyPr/>
                    <a:lstStyle/>
                    <a:p>
                      <a:pPr algn="r" fontAlgn="ctr"/>
                      <a:r>
                        <a:rPr lang="en-BE" sz="1000" b="0" i="0" u="none" strike="noStrike">
                          <a:solidFill>
                            <a:srgbClr val="000000"/>
                          </a:solidFill>
                          <a:effectLst/>
                          <a:latin typeface="Calibri" panose="020F0502020204030204" pitchFamily="34" charset="0"/>
                        </a:rPr>
                        <a:t>6</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The patient's favourite activities from childhood are depicted. These can be used to motivate the patient to possibly restart this activity.</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33985166"/>
                  </a:ext>
                </a:extLst>
              </a:tr>
              <a:tr h="243545">
                <a:tc>
                  <a:txBody>
                    <a:bodyPr/>
                    <a:lstStyle/>
                    <a:p>
                      <a:pPr algn="r" fontAlgn="ctr"/>
                      <a:r>
                        <a:rPr lang="en-BE" sz="1000" b="0" i="0" u="none" strike="noStrike">
                          <a:solidFill>
                            <a:srgbClr val="000000"/>
                          </a:solidFill>
                          <a:effectLst/>
                          <a:latin typeface="Calibri" panose="020F0502020204030204" pitchFamily="34" charset="0"/>
                        </a:rPr>
                        <a:t>7</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edit the patient's weekly sports goal (i.e., exercise prescription) in the EXPERT tool. You can open the EXPERT tool by clicking this button.</a:t>
                      </a:r>
                    </a:p>
                  </a:txBody>
                  <a:tcPr marL="5940" marR="5940" marT="5940" marB="2851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392004"/>
                  </a:ext>
                </a:extLst>
              </a:tr>
            </a:tbl>
          </a:graphicData>
        </a:graphic>
      </p:graphicFrame>
      <p:grpSp>
        <p:nvGrpSpPr>
          <p:cNvPr id="11" name="Group 10">
            <a:extLst>
              <a:ext uri="{FF2B5EF4-FFF2-40B4-BE49-F238E27FC236}">
                <a16:creationId xmlns:a16="http://schemas.microsoft.com/office/drawing/2014/main" id="{62CBC369-7945-165F-87A4-568E0BE787BD}"/>
              </a:ext>
            </a:extLst>
          </p:cNvPr>
          <p:cNvGrpSpPr/>
          <p:nvPr/>
        </p:nvGrpSpPr>
        <p:grpSpPr>
          <a:xfrm>
            <a:off x="5222409" y="1785423"/>
            <a:ext cx="314325" cy="215444"/>
            <a:chOff x="7581899" y="1636710"/>
            <a:chExt cx="314325" cy="215444"/>
          </a:xfrm>
        </p:grpSpPr>
        <p:sp>
          <p:nvSpPr>
            <p:cNvPr id="12" name="Dodecagon 11">
              <a:extLst>
                <a:ext uri="{FF2B5EF4-FFF2-40B4-BE49-F238E27FC236}">
                  <a16:creationId xmlns:a16="http://schemas.microsoft.com/office/drawing/2014/main" id="{8E923EA8-A932-6A85-B855-A04F9705DE4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0B51E33F-35A9-ED9F-D1BD-5D7F7B91C1A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4" name="Group 13">
            <a:extLst>
              <a:ext uri="{FF2B5EF4-FFF2-40B4-BE49-F238E27FC236}">
                <a16:creationId xmlns:a16="http://schemas.microsoft.com/office/drawing/2014/main" id="{D182F9E9-26F7-72FC-0C94-F4FB1A0C4BBE}"/>
              </a:ext>
            </a:extLst>
          </p:cNvPr>
          <p:cNvGrpSpPr/>
          <p:nvPr/>
        </p:nvGrpSpPr>
        <p:grpSpPr>
          <a:xfrm>
            <a:off x="4342963" y="2264994"/>
            <a:ext cx="314325" cy="215444"/>
            <a:chOff x="7581899" y="1636710"/>
            <a:chExt cx="314325" cy="215444"/>
          </a:xfrm>
        </p:grpSpPr>
        <p:sp>
          <p:nvSpPr>
            <p:cNvPr id="15" name="Dodecagon 14">
              <a:extLst>
                <a:ext uri="{FF2B5EF4-FFF2-40B4-BE49-F238E27FC236}">
                  <a16:creationId xmlns:a16="http://schemas.microsoft.com/office/drawing/2014/main" id="{FEED4B12-1866-9387-F63F-B7EB1A6F59A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D71A00B7-0919-0DE8-8BC3-AAC444C16A6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7" name="Group 16">
            <a:extLst>
              <a:ext uri="{FF2B5EF4-FFF2-40B4-BE49-F238E27FC236}">
                <a16:creationId xmlns:a16="http://schemas.microsoft.com/office/drawing/2014/main" id="{0F2293D1-235E-EED6-1B6A-D39A31350D45}"/>
              </a:ext>
            </a:extLst>
          </p:cNvPr>
          <p:cNvGrpSpPr/>
          <p:nvPr/>
        </p:nvGrpSpPr>
        <p:grpSpPr>
          <a:xfrm>
            <a:off x="4332148" y="2711489"/>
            <a:ext cx="314325" cy="215444"/>
            <a:chOff x="7581899" y="1636710"/>
            <a:chExt cx="314325" cy="215444"/>
          </a:xfrm>
        </p:grpSpPr>
        <p:sp>
          <p:nvSpPr>
            <p:cNvPr id="18" name="Dodecagon 17">
              <a:extLst>
                <a:ext uri="{FF2B5EF4-FFF2-40B4-BE49-F238E27FC236}">
                  <a16:creationId xmlns:a16="http://schemas.microsoft.com/office/drawing/2014/main" id="{296C0B13-CD18-480B-C4B7-26C4A4C8E75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7B59CFD2-26A0-8A16-EEBD-EB5BA4BF729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0" name="Group 19">
            <a:extLst>
              <a:ext uri="{FF2B5EF4-FFF2-40B4-BE49-F238E27FC236}">
                <a16:creationId xmlns:a16="http://schemas.microsoft.com/office/drawing/2014/main" id="{78BBBE5F-F95C-9486-86C4-6FAAB01A2DCA}"/>
              </a:ext>
            </a:extLst>
          </p:cNvPr>
          <p:cNvGrpSpPr/>
          <p:nvPr/>
        </p:nvGrpSpPr>
        <p:grpSpPr>
          <a:xfrm>
            <a:off x="4359741" y="2966923"/>
            <a:ext cx="314325" cy="215444"/>
            <a:chOff x="7581899" y="1636710"/>
            <a:chExt cx="314325" cy="215444"/>
          </a:xfrm>
        </p:grpSpPr>
        <p:sp>
          <p:nvSpPr>
            <p:cNvPr id="21" name="Dodecagon 20">
              <a:extLst>
                <a:ext uri="{FF2B5EF4-FFF2-40B4-BE49-F238E27FC236}">
                  <a16:creationId xmlns:a16="http://schemas.microsoft.com/office/drawing/2014/main" id="{B1819D6F-8AA7-42AC-13FB-B90A2F845F7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E962AC55-5EB6-752B-0180-81A44770EFB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3" name="Group 22">
            <a:extLst>
              <a:ext uri="{FF2B5EF4-FFF2-40B4-BE49-F238E27FC236}">
                <a16:creationId xmlns:a16="http://schemas.microsoft.com/office/drawing/2014/main" id="{704E1FE9-0465-1AC8-84AF-6A4E009F93DC}"/>
              </a:ext>
            </a:extLst>
          </p:cNvPr>
          <p:cNvGrpSpPr/>
          <p:nvPr/>
        </p:nvGrpSpPr>
        <p:grpSpPr>
          <a:xfrm>
            <a:off x="5305070" y="2962391"/>
            <a:ext cx="314325" cy="215444"/>
            <a:chOff x="7581899" y="1636710"/>
            <a:chExt cx="314325" cy="215444"/>
          </a:xfrm>
        </p:grpSpPr>
        <p:sp>
          <p:nvSpPr>
            <p:cNvPr id="24" name="Dodecagon 23">
              <a:extLst>
                <a:ext uri="{FF2B5EF4-FFF2-40B4-BE49-F238E27FC236}">
                  <a16:creationId xmlns:a16="http://schemas.microsoft.com/office/drawing/2014/main" id="{6F36948F-7C4C-3C80-A005-DD1F6557EE7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BC1D8094-6824-4CE5-21BB-77E20981D71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6" name="Group 25">
            <a:extLst>
              <a:ext uri="{FF2B5EF4-FFF2-40B4-BE49-F238E27FC236}">
                <a16:creationId xmlns:a16="http://schemas.microsoft.com/office/drawing/2014/main" id="{0566AE5D-7FD9-53B4-8195-F3AFC8BC1734}"/>
              </a:ext>
            </a:extLst>
          </p:cNvPr>
          <p:cNvGrpSpPr/>
          <p:nvPr/>
        </p:nvGrpSpPr>
        <p:grpSpPr>
          <a:xfrm>
            <a:off x="6239358" y="2962391"/>
            <a:ext cx="314325" cy="215444"/>
            <a:chOff x="7581899" y="1636710"/>
            <a:chExt cx="314325" cy="215444"/>
          </a:xfrm>
        </p:grpSpPr>
        <p:sp>
          <p:nvSpPr>
            <p:cNvPr id="27" name="Dodecagon 26">
              <a:extLst>
                <a:ext uri="{FF2B5EF4-FFF2-40B4-BE49-F238E27FC236}">
                  <a16:creationId xmlns:a16="http://schemas.microsoft.com/office/drawing/2014/main" id="{594C401B-FA4B-E1CF-90B8-3BE26EBE351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8" name="TextBox 27">
              <a:extLst>
                <a:ext uri="{FF2B5EF4-FFF2-40B4-BE49-F238E27FC236}">
                  <a16:creationId xmlns:a16="http://schemas.microsoft.com/office/drawing/2014/main" id="{025C2C0D-9C77-9DB5-181D-C35CCB62869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30" name="Group 29">
            <a:extLst>
              <a:ext uri="{FF2B5EF4-FFF2-40B4-BE49-F238E27FC236}">
                <a16:creationId xmlns:a16="http://schemas.microsoft.com/office/drawing/2014/main" id="{01A03AF4-59B7-73F7-0404-7AE26C4E07B6}"/>
              </a:ext>
            </a:extLst>
          </p:cNvPr>
          <p:cNvGrpSpPr/>
          <p:nvPr/>
        </p:nvGrpSpPr>
        <p:grpSpPr>
          <a:xfrm>
            <a:off x="6669038" y="2283536"/>
            <a:ext cx="314325" cy="215444"/>
            <a:chOff x="7581899" y="1636710"/>
            <a:chExt cx="314325" cy="215444"/>
          </a:xfrm>
        </p:grpSpPr>
        <p:sp>
          <p:nvSpPr>
            <p:cNvPr id="31" name="Dodecagon 30">
              <a:extLst>
                <a:ext uri="{FF2B5EF4-FFF2-40B4-BE49-F238E27FC236}">
                  <a16:creationId xmlns:a16="http://schemas.microsoft.com/office/drawing/2014/main" id="{730FBFD7-0A15-2C80-26C6-14AF2355E89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2" name="TextBox 31">
              <a:extLst>
                <a:ext uri="{FF2B5EF4-FFF2-40B4-BE49-F238E27FC236}">
                  <a16:creationId xmlns:a16="http://schemas.microsoft.com/office/drawing/2014/main" id="{DB4FFFD1-E626-9B2D-4DDE-7A9FCB91E6A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sp>
        <p:nvSpPr>
          <p:cNvPr id="33" name="Google Shape;433;g21123419d1d_1_12">
            <a:extLst>
              <a:ext uri="{FF2B5EF4-FFF2-40B4-BE49-F238E27FC236}">
                <a16:creationId xmlns:a16="http://schemas.microsoft.com/office/drawing/2014/main" id="{4EECAD6F-94A6-E741-AEA5-7A379C7B180C}"/>
              </a:ext>
            </a:extLst>
          </p:cNvPr>
          <p:cNvSpPr txBox="1">
            <a:spLocks/>
          </p:cNvSpPr>
          <p:nvPr/>
        </p:nvSpPr>
        <p:spPr>
          <a:xfrm>
            <a:off x="628650" y="399010"/>
            <a:ext cx="7886700" cy="869100"/>
          </a:xfrm>
          <a:prstGeom prst="rect">
            <a:avLst/>
          </a:prstGeom>
        </p:spPr>
        <p:txBody>
          <a:bodyPr spcFirstLastPara="1" vert="horz" wrap="square" lIns="91425" tIns="45700" rIns="91425" bIns="45700" rtlCol="0" anchor="ctr" anchorCtr="0">
            <a:normAutofit/>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a:spcBef>
                <a:spcPts val="0"/>
              </a:spcBef>
              <a:buClr>
                <a:srgbClr val="5D348D"/>
              </a:buClr>
              <a:buSzPts val="2800"/>
              <a:buFont typeface="Calibri"/>
              <a:buNone/>
            </a:pPr>
            <a:r>
              <a:rPr lang="en-US"/>
              <a:t>How to set the patient’s weekly sports goal?</a:t>
            </a:r>
          </a:p>
        </p:txBody>
      </p:sp>
      <p:sp>
        <p:nvSpPr>
          <p:cNvPr id="2" name="Footer Placeholder 1">
            <a:extLst>
              <a:ext uri="{FF2B5EF4-FFF2-40B4-BE49-F238E27FC236}">
                <a16:creationId xmlns:a16="http://schemas.microsoft.com/office/drawing/2014/main" id="{71911B1C-8B74-C803-2476-7A869117DAB9}"/>
              </a:ext>
            </a:extLst>
          </p:cNvPr>
          <p:cNvSpPr>
            <a:spLocks noGrp="1"/>
          </p:cNvSpPr>
          <p:nvPr>
            <p:ph type="ftr" sz="quarter" idx="11"/>
          </p:nvPr>
        </p:nvSpPr>
        <p:spPr/>
        <p:txBody>
          <a:bodyPr/>
          <a:lstStyle/>
          <a:p>
            <a:r>
              <a:rPr lang="sv-SE"/>
              <a:t>CoroPrevention Caregivver dasbhoard user guide_V4_17Aug2023</a:t>
            </a:r>
            <a:endParaRPr lang="en-GR"/>
          </a:p>
        </p:txBody>
      </p:sp>
    </p:spTree>
    <p:extLst>
      <p:ext uri="{BB962C8B-B14F-4D97-AF65-F5344CB8AC3E}">
        <p14:creationId xmlns:p14="http://schemas.microsoft.com/office/powerpoint/2010/main" val="4190796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g21123419d1d_1_175"/>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72</a:t>
            </a:fld>
            <a:endParaRPr/>
          </a:p>
        </p:txBody>
      </p:sp>
      <p:graphicFrame>
        <p:nvGraphicFramePr>
          <p:cNvPr id="4" name="Table 3">
            <a:extLst>
              <a:ext uri="{FF2B5EF4-FFF2-40B4-BE49-F238E27FC236}">
                <a16:creationId xmlns:a16="http://schemas.microsoft.com/office/drawing/2014/main" id="{1E0EC660-915E-A857-9B7D-D5017C8BCCC7}"/>
              </a:ext>
            </a:extLst>
          </p:cNvPr>
          <p:cNvGraphicFramePr>
            <a:graphicFrameLocks noGrp="1"/>
          </p:cNvGraphicFramePr>
          <p:nvPr>
            <p:extLst>
              <p:ext uri="{D42A27DB-BD31-4B8C-83A1-F6EECF244321}">
                <p14:modId xmlns:p14="http://schemas.microsoft.com/office/powerpoint/2010/main" val="3799914126"/>
              </p:ext>
            </p:extLst>
          </p:nvPr>
        </p:nvGraphicFramePr>
        <p:xfrm>
          <a:off x="130031" y="1021313"/>
          <a:ext cx="4061991" cy="3560274"/>
        </p:xfrm>
        <a:graphic>
          <a:graphicData uri="http://schemas.openxmlformats.org/drawingml/2006/table">
            <a:tbl>
              <a:tblPr/>
              <a:tblGrid>
                <a:gridCol w="171973">
                  <a:extLst>
                    <a:ext uri="{9D8B030D-6E8A-4147-A177-3AD203B41FA5}">
                      <a16:colId xmlns:a16="http://schemas.microsoft.com/office/drawing/2014/main" val="3309263838"/>
                    </a:ext>
                  </a:extLst>
                </a:gridCol>
                <a:gridCol w="3890018">
                  <a:extLst>
                    <a:ext uri="{9D8B030D-6E8A-4147-A177-3AD203B41FA5}">
                      <a16:colId xmlns:a16="http://schemas.microsoft.com/office/drawing/2014/main" val="3718280190"/>
                    </a:ext>
                  </a:extLst>
                </a:gridCol>
              </a:tblGrid>
              <a:tr h="244435">
                <a:tc>
                  <a:txBody>
                    <a:bodyPr/>
                    <a:lstStyle/>
                    <a:p>
                      <a:pPr algn="r" fontAlgn="ctr"/>
                      <a:r>
                        <a:rPr lang="en-BE" sz="1000" b="0" i="0" u="none" strike="noStrike">
                          <a:solidFill>
                            <a:srgbClr val="000000"/>
                          </a:solidFill>
                          <a:effectLst/>
                          <a:latin typeface="Calibri" panose="020F0502020204030204" pitchFamily="34" charset="0"/>
                        </a:rPr>
                        <a:t>1</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In the "Daily activity goal" tab in "Goal setting", you can set the patient's personalized daily activity goal for next week. The daily activity goal is expressed in steps.</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15533289"/>
                  </a:ext>
                </a:extLst>
              </a:tr>
              <a:tr h="349363">
                <a:tc>
                  <a:txBody>
                    <a:bodyPr/>
                    <a:lstStyle/>
                    <a:p>
                      <a:pPr algn="r" fontAlgn="ctr"/>
                      <a:r>
                        <a:rPr lang="en-BE" sz="1000" b="0" i="0" u="none" strike="noStrike">
                          <a:solidFill>
                            <a:srgbClr val="000000"/>
                          </a:solidFill>
                          <a:effectLst/>
                          <a:latin typeface="Calibri" panose="020F0502020204030204" pitchFamily="34" charset="0"/>
                        </a:rPr>
                        <a:t>2</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view the patient's current level for the daily activity goal. There are four levels of step goals: inactive (&lt; 2500 steps), beginner (2500-4999 steps), intermediate (5000-7500 steps) and advanced (&gt; 7500 steps). </a:t>
                      </a:r>
                    </a:p>
                  </a:txBody>
                  <a:tcPr marL="5962" marR="5962" marT="5962" marB="28617"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439620935"/>
                  </a:ext>
                </a:extLst>
              </a:tr>
              <a:tr h="139507">
                <a:tc>
                  <a:txBody>
                    <a:bodyPr/>
                    <a:lstStyle/>
                    <a:p>
                      <a:pPr algn="r" fontAlgn="ctr"/>
                      <a:r>
                        <a:rPr lang="en-BE" sz="1000" b="0" i="0" u="none" strike="noStrike">
                          <a:solidFill>
                            <a:srgbClr val="000000"/>
                          </a:solidFill>
                          <a:effectLst/>
                          <a:latin typeface="Calibri" panose="020F0502020204030204" pitchFamily="34" charset="0"/>
                        </a:rPr>
                        <a:t>3</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edit the patient's level for the daily activity goal by clicking this button.</a:t>
                      </a:r>
                    </a:p>
                  </a:txBody>
                  <a:tcPr marL="5962" marR="5962" marT="5962" marB="28617"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4588535"/>
                  </a:ext>
                </a:extLst>
              </a:tr>
              <a:tr h="685610">
                <a:tc>
                  <a:txBody>
                    <a:bodyPr/>
                    <a:lstStyle/>
                    <a:p>
                      <a:pPr algn="r" fontAlgn="ctr"/>
                      <a:r>
                        <a:rPr lang="en-BE" sz="1000" b="0" i="0" u="none" strike="noStrike">
                          <a:solidFill>
                            <a:srgbClr val="000000"/>
                          </a:solidFill>
                          <a:effectLst/>
                          <a:latin typeface="Calibri" panose="020F0502020204030204" pitchFamily="34" charset="0"/>
                        </a:rPr>
                        <a:t>4</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Based on the patient's achievement of the daily activity goal last week, there is a proposed daily activity goal no sport for next week. If the patient achieved the daily activity goal for that day on at least 5 out of the 7 days and the daily activity goal is not yet at least 7500 steps, the system proposes to increase the daily activity goal no sport by 10 percent. Otherwise, the system recommends that you keep the daily activity goal no sport the same as last week. You can discuss this proposal with the patient.</a:t>
                      </a:r>
                    </a:p>
                  </a:txBody>
                  <a:tcPr marL="5962" marR="5962" marT="5962" marB="28617"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055583958"/>
                  </a:ext>
                </a:extLst>
              </a:tr>
              <a:tr h="139507">
                <a:tc>
                  <a:txBody>
                    <a:bodyPr/>
                    <a:lstStyle/>
                    <a:p>
                      <a:pPr algn="r" fontAlgn="ctr"/>
                      <a:r>
                        <a:rPr lang="en-BE" sz="1000" b="0" i="0" u="none" strike="noStrike">
                          <a:solidFill>
                            <a:srgbClr val="000000"/>
                          </a:solidFill>
                          <a:effectLst/>
                          <a:latin typeface="Calibri" panose="020F0502020204030204" pitchFamily="34" charset="0"/>
                        </a:rPr>
                        <a:t>5</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edit the patient's daily activity goal no sport for next week.</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06169176"/>
                  </a:ext>
                </a:extLst>
              </a:tr>
              <a:tr h="349363">
                <a:tc>
                  <a:txBody>
                    <a:bodyPr/>
                    <a:lstStyle/>
                    <a:p>
                      <a:pPr algn="r" fontAlgn="ctr"/>
                      <a:r>
                        <a:rPr lang="en-BE" sz="1000" b="0" i="0" u="none" strike="noStrike">
                          <a:solidFill>
                            <a:srgbClr val="000000"/>
                          </a:solidFill>
                          <a:effectLst/>
                          <a:latin typeface="Calibri" panose="020F0502020204030204" pitchFamily="34" charset="0"/>
                        </a:rPr>
                        <a:t>6</a:t>
                      </a:r>
                    </a:p>
                  </a:txBody>
                  <a:tcPr marL="5962" marR="5962" marT="5962" marB="28617"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GB" sz="1000" b="0" i="0" u="none" strike="noStrike">
                          <a:solidFill>
                            <a:srgbClr val="000000"/>
                          </a:solidFill>
                          <a:effectLst/>
                          <a:latin typeface="Calibri" panose="020F0502020204030204" pitchFamily="34" charset="0"/>
                        </a:rPr>
                        <a:t>The patient's daily activity goal is different depending on whether the patient performs sports or not. When the patient performs a sports activity, the patient has to do fewer steps during the day. Therefore, the patient's daily activity goal is lowered automatically on days that he/she reports sports.</a:t>
                      </a:r>
                    </a:p>
                  </a:txBody>
                  <a:tcPr marL="5962" marR="5962" marT="5962" marB="28617"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183589"/>
                  </a:ext>
                </a:extLst>
              </a:tr>
            </a:tbl>
          </a:graphicData>
        </a:graphic>
      </p:graphicFrame>
      <p:pic>
        <p:nvPicPr>
          <p:cNvPr id="6" name="Picture 5">
            <a:extLst>
              <a:ext uri="{FF2B5EF4-FFF2-40B4-BE49-F238E27FC236}">
                <a16:creationId xmlns:a16="http://schemas.microsoft.com/office/drawing/2014/main" id="{424AEFF3-2223-E363-CBD3-864F3A6A3EF4}"/>
              </a:ext>
            </a:extLst>
          </p:cNvPr>
          <p:cNvPicPr>
            <a:picLocks noChangeAspect="1"/>
          </p:cNvPicPr>
          <p:nvPr/>
        </p:nvPicPr>
        <p:blipFill>
          <a:blip r:embed="rId3"/>
          <a:stretch>
            <a:fillRect/>
          </a:stretch>
        </p:blipFill>
        <p:spPr>
          <a:xfrm>
            <a:off x="4205624" y="1675993"/>
            <a:ext cx="4825124" cy="2023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6">
            <a:extLst>
              <a:ext uri="{FF2B5EF4-FFF2-40B4-BE49-F238E27FC236}">
                <a16:creationId xmlns:a16="http://schemas.microsoft.com/office/drawing/2014/main" id="{E0088F1B-FA48-EAF1-234A-FA8A8B4FDA33}"/>
              </a:ext>
            </a:extLst>
          </p:cNvPr>
          <p:cNvGrpSpPr/>
          <p:nvPr/>
        </p:nvGrpSpPr>
        <p:grpSpPr>
          <a:xfrm>
            <a:off x="5348244" y="2137761"/>
            <a:ext cx="314325" cy="215444"/>
            <a:chOff x="7581899" y="1636710"/>
            <a:chExt cx="314325" cy="215444"/>
          </a:xfrm>
        </p:grpSpPr>
        <p:sp>
          <p:nvSpPr>
            <p:cNvPr id="8" name="Dodecagon 7">
              <a:extLst>
                <a:ext uri="{FF2B5EF4-FFF2-40B4-BE49-F238E27FC236}">
                  <a16:creationId xmlns:a16="http://schemas.microsoft.com/office/drawing/2014/main" id="{D61EC648-F8BF-2A50-3CB4-D498D35A82B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 name="TextBox 8">
              <a:extLst>
                <a:ext uri="{FF2B5EF4-FFF2-40B4-BE49-F238E27FC236}">
                  <a16:creationId xmlns:a16="http://schemas.microsoft.com/office/drawing/2014/main" id="{DEB510DD-4EBA-E239-C6FB-FC560F7D980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sp>
        <p:nvSpPr>
          <p:cNvPr id="17" name="Google Shape;433;g21123419d1d_1_12">
            <a:extLst>
              <a:ext uri="{FF2B5EF4-FFF2-40B4-BE49-F238E27FC236}">
                <a16:creationId xmlns:a16="http://schemas.microsoft.com/office/drawing/2014/main" id="{2B2F1A51-2206-30F3-FCBA-4E7F3EAB51FF}"/>
              </a:ext>
            </a:extLst>
          </p:cNvPr>
          <p:cNvSpPr txBox="1">
            <a:spLocks/>
          </p:cNvSpPr>
          <p:nvPr/>
        </p:nvSpPr>
        <p:spPr>
          <a:xfrm>
            <a:off x="628650" y="399010"/>
            <a:ext cx="7886700" cy="869100"/>
          </a:xfrm>
          <a:prstGeom prst="rect">
            <a:avLst/>
          </a:prstGeom>
        </p:spPr>
        <p:txBody>
          <a:bodyPr spcFirstLastPara="1" vert="horz" wrap="square" lIns="91425" tIns="45700" rIns="91425" bIns="45700" rtlCol="0" anchor="ctr" anchorCtr="0">
            <a:normAutofit/>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a:spcBef>
                <a:spcPts val="0"/>
              </a:spcBef>
              <a:buClr>
                <a:srgbClr val="5D348D"/>
              </a:buClr>
              <a:buSzPts val="2800"/>
              <a:buFont typeface="Calibri"/>
              <a:buNone/>
            </a:pPr>
            <a:r>
              <a:rPr lang="en-US"/>
              <a:t>How to set the patient's daily activity goal?</a:t>
            </a:r>
          </a:p>
        </p:txBody>
      </p:sp>
      <p:grpSp>
        <p:nvGrpSpPr>
          <p:cNvPr id="18" name="Group 17">
            <a:extLst>
              <a:ext uri="{FF2B5EF4-FFF2-40B4-BE49-F238E27FC236}">
                <a16:creationId xmlns:a16="http://schemas.microsoft.com/office/drawing/2014/main" id="{FE533ED8-5DD0-702C-8F53-25E821E3E1B7}"/>
              </a:ext>
            </a:extLst>
          </p:cNvPr>
          <p:cNvGrpSpPr/>
          <p:nvPr/>
        </p:nvGrpSpPr>
        <p:grpSpPr>
          <a:xfrm>
            <a:off x="4368130" y="2662601"/>
            <a:ext cx="314325" cy="215444"/>
            <a:chOff x="7581899" y="1636710"/>
            <a:chExt cx="314325" cy="215444"/>
          </a:xfrm>
        </p:grpSpPr>
        <p:sp>
          <p:nvSpPr>
            <p:cNvPr id="19" name="Dodecagon 18">
              <a:extLst>
                <a:ext uri="{FF2B5EF4-FFF2-40B4-BE49-F238E27FC236}">
                  <a16:creationId xmlns:a16="http://schemas.microsoft.com/office/drawing/2014/main" id="{F61C4570-834E-42E7-3D88-2BF01E9FFAC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213E6BD9-0FF1-8A0A-06B7-408395A5798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2" name="Group 21">
            <a:extLst>
              <a:ext uri="{FF2B5EF4-FFF2-40B4-BE49-F238E27FC236}">
                <a16:creationId xmlns:a16="http://schemas.microsoft.com/office/drawing/2014/main" id="{FA7B5BEE-41D8-51FD-5B4D-1359C6E1C773}"/>
              </a:ext>
            </a:extLst>
          </p:cNvPr>
          <p:cNvGrpSpPr/>
          <p:nvPr/>
        </p:nvGrpSpPr>
        <p:grpSpPr>
          <a:xfrm>
            <a:off x="5938269" y="2604298"/>
            <a:ext cx="314325" cy="215444"/>
            <a:chOff x="7581899" y="1636710"/>
            <a:chExt cx="314325" cy="215444"/>
          </a:xfrm>
        </p:grpSpPr>
        <p:sp>
          <p:nvSpPr>
            <p:cNvPr id="23" name="Dodecagon 22">
              <a:extLst>
                <a:ext uri="{FF2B5EF4-FFF2-40B4-BE49-F238E27FC236}">
                  <a16:creationId xmlns:a16="http://schemas.microsoft.com/office/drawing/2014/main" id="{1C85B6D0-F121-CD36-9F6F-90A9B9173C9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4" name="TextBox 23">
              <a:extLst>
                <a:ext uri="{FF2B5EF4-FFF2-40B4-BE49-F238E27FC236}">
                  <a16:creationId xmlns:a16="http://schemas.microsoft.com/office/drawing/2014/main" id="{45176B37-9889-68DF-A4A0-59ABFDFFF1D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5" name="Group 24">
            <a:extLst>
              <a:ext uri="{FF2B5EF4-FFF2-40B4-BE49-F238E27FC236}">
                <a16:creationId xmlns:a16="http://schemas.microsoft.com/office/drawing/2014/main" id="{52D048F6-F195-650C-D3BB-4359A610BBE5}"/>
              </a:ext>
            </a:extLst>
          </p:cNvPr>
          <p:cNvGrpSpPr/>
          <p:nvPr/>
        </p:nvGrpSpPr>
        <p:grpSpPr>
          <a:xfrm>
            <a:off x="4373343" y="2829226"/>
            <a:ext cx="314325" cy="215444"/>
            <a:chOff x="7581899" y="1636710"/>
            <a:chExt cx="314325" cy="215444"/>
          </a:xfrm>
        </p:grpSpPr>
        <p:sp>
          <p:nvSpPr>
            <p:cNvPr id="26" name="Dodecagon 25">
              <a:extLst>
                <a:ext uri="{FF2B5EF4-FFF2-40B4-BE49-F238E27FC236}">
                  <a16:creationId xmlns:a16="http://schemas.microsoft.com/office/drawing/2014/main" id="{2E3678EC-E055-9CEC-E5E2-2020F31C7F1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7" name="TextBox 26">
              <a:extLst>
                <a:ext uri="{FF2B5EF4-FFF2-40B4-BE49-F238E27FC236}">
                  <a16:creationId xmlns:a16="http://schemas.microsoft.com/office/drawing/2014/main" id="{78C988DA-1BFA-59BA-35A6-C22458046C7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8" name="Group 27">
            <a:extLst>
              <a:ext uri="{FF2B5EF4-FFF2-40B4-BE49-F238E27FC236}">
                <a16:creationId xmlns:a16="http://schemas.microsoft.com/office/drawing/2014/main" id="{61BCBACF-9BA6-E8F7-2CBC-C1C45C4CD32C}"/>
              </a:ext>
            </a:extLst>
          </p:cNvPr>
          <p:cNvGrpSpPr/>
          <p:nvPr/>
        </p:nvGrpSpPr>
        <p:grpSpPr>
          <a:xfrm>
            <a:off x="6303861" y="3011686"/>
            <a:ext cx="314325" cy="215444"/>
            <a:chOff x="7581899" y="1636710"/>
            <a:chExt cx="314325" cy="215444"/>
          </a:xfrm>
        </p:grpSpPr>
        <p:sp>
          <p:nvSpPr>
            <p:cNvPr id="29" name="Dodecagon 28">
              <a:extLst>
                <a:ext uri="{FF2B5EF4-FFF2-40B4-BE49-F238E27FC236}">
                  <a16:creationId xmlns:a16="http://schemas.microsoft.com/office/drawing/2014/main" id="{C34CC985-44A5-584A-2D7F-0A942457FE5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0" name="TextBox 29">
              <a:extLst>
                <a:ext uri="{FF2B5EF4-FFF2-40B4-BE49-F238E27FC236}">
                  <a16:creationId xmlns:a16="http://schemas.microsoft.com/office/drawing/2014/main" id="{7290D123-3AF5-2917-CC38-39B0559664C5}"/>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31" name="Group 30">
            <a:extLst>
              <a:ext uri="{FF2B5EF4-FFF2-40B4-BE49-F238E27FC236}">
                <a16:creationId xmlns:a16="http://schemas.microsoft.com/office/drawing/2014/main" id="{E65E4EA9-E9BF-7DE2-C801-02E0073D599C}"/>
              </a:ext>
            </a:extLst>
          </p:cNvPr>
          <p:cNvGrpSpPr/>
          <p:nvPr/>
        </p:nvGrpSpPr>
        <p:grpSpPr>
          <a:xfrm>
            <a:off x="4378680" y="3210199"/>
            <a:ext cx="314325" cy="215444"/>
            <a:chOff x="7581899" y="1636710"/>
            <a:chExt cx="314325" cy="215444"/>
          </a:xfrm>
        </p:grpSpPr>
        <p:sp>
          <p:nvSpPr>
            <p:cNvPr id="32" name="Dodecagon 31">
              <a:extLst>
                <a:ext uri="{FF2B5EF4-FFF2-40B4-BE49-F238E27FC236}">
                  <a16:creationId xmlns:a16="http://schemas.microsoft.com/office/drawing/2014/main" id="{B98BA31F-263D-6103-F22A-B3969D57E09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3" name="TextBox 32">
              <a:extLst>
                <a:ext uri="{FF2B5EF4-FFF2-40B4-BE49-F238E27FC236}">
                  <a16:creationId xmlns:a16="http://schemas.microsoft.com/office/drawing/2014/main" id="{5FE6D82D-0C5B-6B53-D109-687B1D3FED0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2" name="Footer Placeholder 1">
            <a:extLst>
              <a:ext uri="{FF2B5EF4-FFF2-40B4-BE49-F238E27FC236}">
                <a16:creationId xmlns:a16="http://schemas.microsoft.com/office/drawing/2014/main" id="{F34A2E11-9C12-CC50-295B-F54671FFA753}"/>
              </a:ext>
            </a:extLst>
          </p:cNvPr>
          <p:cNvSpPr>
            <a:spLocks noGrp="1"/>
          </p:cNvSpPr>
          <p:nvPr>
            <p:ph type="ftr" sz="quarter" idx="11"/>
          </p:nvPr>
        </p:nvSpPr>
        <p:spPr/>
        <p:txBody>
          <a:bodyPr/>
          <a:lstStyle/>
          <a:p>
            <a:r>
              <a:rPr lang="sv-SE"/>
              <a:t>CoroPrevention Caregivver dasbhoard user guide_V4_17Aug2023</a:t>
            </a:r>
            <a:endParaRPr lang="en-G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74590" cy="2246840"/>
          </a:xfrm>
        </p:spPr>
        <p:txBody>
          <a:bodyPr>
            <a:normAutofit fontScale="90000"/>
          </a:bodyPr>
          <a:lstStyle/>
          <a:p>
            <a:r>
              <a:rPr lang="en-US" dirty="0"/>
              <a:t>Case nurse manual caregiver dashboard – Physical activity module (EXPERT tool)</a:t>
            </a:r>
            <a:endParaRPr lang="fi-FI" dirty="0"/>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2672072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4" name="Google Shape;624;p46"/>
          <p:cNvSpPr txBox="1">
            <a:spLocks noGrp="1"/>
          </p:cNvSpPr>
          <p:nvPr>
            <p:ph type="body" idx="1"/>
          </p:nvPr>
        </p:nvSpPr>
        <p:spPr>
          <a:xfrm>
            <a:off x="628650" y="1369225"/>
            <a:ext cx="3372899" cy="2999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100"/>
              <a:buNone/>
            </a:pPr>
            <a:r>
              <a:rPr lang="en-US" sz="1100"/>
              <a:t>In the "Start moving" module, you can go to "Goal setting". You can click on this button to edit the patient's weekly sports goal (or exercise prescription). When you click this button, the Exercise Prescription in Everyday practice &amp; Rehabilitation Training (EXPERT) tool is opened. </a:t>
            </a:r>
            <a:endParaRPr/>
          </a:p>
        </p:txBody>
      </p:sp>
      <p:sp>
        <p:nvSpPr>
          <p:cNvPr id="625" name="Google Shape;625;p46"/>
          <p:cNvSpPr txBox="1">
            <a:spLocks noGrp="1"/>
          </p:cNvSpPr>
          <p:nvPr>
            <p:ph type="ftr" idx="11"/>
          </p:nvPr>
        </p:nvSpPr>
        <p:spPr>
          <a:xfrm>
            <a:off x="5538262" y="4687041"/>
            <a:ext cx="2763537"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sv-SE"/>
              <a:t>CoroPrevention Caregivver dasbhoard user guide_V4_17Aug2023</a:t>
            </a:r>
            <a:endParaRPr/>
          </a:p>
        </p:txBody>
      </p:sp>
      <p:sp>
        <p:nvSpPr>
          <p:cNvPr id="626" name="Google Shape;626;p46"/>
          <p:cNvSpPr txBox="1">
            <a:spLocks noGrp="1"/>
          </p:cNvSpPr>
          <p:nvPr>
            <p:ph type="sldNum" idx="12"/>
          </p:nvPr>
        </p:nvSpPr>
        <p:spPr>
          <a:xfrm>
            <a:off x="8278296" y="4687041"/>
            <a:ext cx="337384" cy="27384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74</a:t>
            </a:fld>
            <a:endParaRPr/>
          </a:p>
        </p:txBody>
      </p:sp>
      <p:sp>
        <p:nvSpPr>
          <p:cNvPr id="2" name="Google Shape;433;g21123419d1d_1_12">
            <a:extLst>
              <a:ext uri="{FF2B5EF4-FFF2-40B4-BE49-F238E27FC236}">
                <a16:creationId xmlns:a16="http://schemas.microsoft.com/office/drawing/2014/main" id="{6E7A71FC-C9D1-AA35-A5A1-BA23364F7552}"/>
              </a:ext>
            </a:extLst>
          </p:cNvPr>
          <p:cNvSpPr txBox="1">
            <a:spLocks/>
          </p:cNvSpPr>
          <p:nvPr/>
        </p:nvSpPr>
        <p:spPr>
          <a:xfrm>
            <a:off x="628650" y="399010"/>
            <a:ext cx="7886700" cy="869100"/>
          </a:xfrm>
          <a:prstGeom prst="rect">
            <a:avLst/>
          </a:prstGeom>
        </p:spPr>
        <p:txBody>
          <a:bodyPr spcFirstLastPara="1" vert="horz" wrap="square" lIns="91425" tIns="45700" rIns="91425" bIns="45700" rtlCol="0" anchor="ctr" anchorCtr="0">
            <a:normAutofit/>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a:spcBef>
                <a:spcPts val="0"/>
              </a:spcBef>
              <a:buClr>
                <a:srgbClr val="5D348D"/>
              </a:buClr>
              <a:buSzPts val="2800"/>
              <a:buFont typeface="Calibri"/>
              <a:buNone/>
            </a:pPr>
            <a:r>
              <a:rPr lang="en-US"/>
              <a:t>How to open the EXPERT tool to edit the patient's weekly sports goal (or exercise prescription)?</a:t>
            </a:r>
          </a:p>
        </p:txBody>
      </p:sp>
      <p:sp>
        <p:nvSpPr>
          <p:cNvPr id="6" name="TextBox 5">
            <a:extLst>
              <a:ext uri="{FF2B5EF4-FFF2-40B4-BE49-F238E27FC236}">
                <a16:creationId xmlns:a16="http://schemas.microsoft.com/office/drawing/2014/main" id="{26452CEB-4FCC-A852-DABC-5BC247961AAA}"/>
              </a:ext>
            </a:extLst>
          </p:cNvPr>
          <p:cNvSpPr txBox="1"/>
          <p:nvPr/>
        </p:nvSpPr>
        <p:spPr>
          <a:xfrm>
            <a:off x="434481" y="1343963"/>
            <a:ext cx="285225" cy="261610"/>
          </a:xfrm>
          <a:prstGeom prst="rect">
            <a:avLst/>
          </a:prstGeom>
          <a:noFill/>
        </p:spPr>
        <p:txBody>
          <a:bodyPr wrap="square" rtlCol="0">
            <a:spAutoFit/>
          </a:bodyPr>
          <a:lstStyle/>
          <a:p>
            <a:r>
              <a:rPr lang="en-BE" sz="1100"/>
              <a:t>1</a:t>
            </a:r>
          </a:p>
        </p:txBody>
      </p:sp>
      <p:pic>
        <p:nvPicPr>
          <p:cNvPr id="7" name="Picture 6">
            <a:extLst>
              <a:ext uri="{FF2B5EF4-FFF2-40B4-BE49-F238E27FC236}">
                <a16:creationId xmlns:a16="http://schemas.microsoft.com/office/drawing/2014/main" id="{439981B6-DF2F-A8A5-3B0C-F0BE5A53B481}"/>
              </a:ext>
            </a:extLst>
          </p:cNvPr>
          <p:cNvPicPr>
            <a:picLocks noChangeAspect="1"/>
          </p:cNvPicPr>
          <p:nvPr/>
        </p:nvPicPr>
        <p:blipFill>
          <a:blip r:embed="rId3"/>
          <a:stretch>
            <a:fillRect/>
          </a:stretch>
        </p:blipFill>
        <p:spPr>
          <a:xfrm>
            <a:off x="4144161" y="1399781"/>
            <a:ext cx="4920143" cy="2560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439CB951-D4BF-C40A-3B2E-D76477BBFC38}"/>
              </a:ext>
            </a:extLst>
          </p:cNvPr>
          <p:cNvGrpSpPr/>
          <p:nvPr/>
        </p:nvGrpSpPr>
        <p:grpSpPr>
          <a:xfrm>
            <a:off x="6669038" y="2283536"/>
            <a:ext cx="314325" cy="215444"/>
            <a:chOff x="7581899" y="1636710"/>
            <a:chExt cx="314325" cy="215444"/>
          </a:xfrm>
        </p:grpSpPr>
        <p:sp>
          <p:nvSpPr>
            <p:cNvPr id="9" name="Dodecagon 8">
              <a:extLst>
                <a:ext uri="{FF2B5EF4-FFF2-40B4-BE49-F238E27FC236}">
                  <a16:creationId xmlns:a16="http://schemas.microsoft.com/office/drawing/2014/main" id="{CE43F4CA-9AA3-34B0-0291-B01831B6B7A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0" name="TextBox 9">
              <a:extLst>
                <a:ext uri="{FF2B5EF4-FFF2-40B4-BE49-F238E27FC236}">
                  <a16:creationId xmlns:a16="http://schemas.microsoft.com/office/drawing/2014/main" id="{DCA42C17-DDA6-91D7-B0FB-6DBDE5BB89F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6" name="Google Shape;636;g21123419d1d_1_270"/>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
        <p:nvSpPr>
          <p:cNvPr id="5" name="Google Shape;433;g21123419d1d_1_12">
            <a:extLst>
              <a:ext uri="{FF2B5EF4-FFF2-40B4-BE49-F238E27FC236}">
                <a16:creationId xmlns:a16="http://schemas.microsoft.com/office/drawing/2014/main" id="{A8061666-91D6-BA06-C3A3-203F350760C9}"/>
              </a:ext>
            </a:extLst>
          </p:cNvPr>
          <p:cNvSpPr txBox="1">
            <a:spLocks/>
          </p:cNvSpPr>
          <p:nvPr/>
        </p:nvSpPr>
        <p:spPr>
          <a:xfrm>
            <a:off x="628650" y="399010"/>
            <a:ext cx="7886700" cy="869100"/>
          </a:xfrm>
          <a:prstGeom prst="rect">
            <a:avLst/>
          </a:prstGeom>
        </p:spPr>
        <p:txBody>
          <a:bodyPr spcFirstLastPara="1" vert="horz" wrap="square" lIns="91425" tIns="45700" rIns="91425" bIns="45700" rtlCol="0" anchor="ctr" anchorCtr="0">
            <a:normAutofit/>
          </a:bodyPr>
          <a:lstStyle>
            <a:lvl1pPr algn="l" defTabSz="685800" rtl="0" eaLnBrk="1" latinLnBrk="0" hangingPunct="1">
              <a:lnSpc>
                <a:spcPct val="90000"/>
              </a:lnSpc>
              <a:spcBef>
                <a:spcPct val="0"/>
              </a:spcBef>
              <a:buNone/>
              <a:defRPr sz="2800" b="1" i="0" kern="1200" baseline="0">
                <a:solidFill>
                  <a:srgbClr val="5D348D"/>
                </a:solidFill>
                <a:latin typeface="Calibri" panose="020F0502020204030204" pitchFamily="34" charset="0"/>
                <a:ea typeface="+mj-ea"/>
                <a:cs typeface="+mj-cs"/>
              </a:defRPr>
            </a:lvl1pPr>
          </a:lstStyle>
          <a:p>
            <a:pPr>
              <a:spcBef>
                <a:spcPts val="0"/>
              </a:spcBef>
              <a:buClr>
                <a:srgbClr val="5D348D"/>
              </a:buClr>
              <a:buSzPts val="2800"/>
              <a:buFont typeface="Calibri"/>
              <a:buNone/>
            </a:pPr>
            <a:r>
              <a:rPr lang="en-US"/>
              <a:t>How to navigate in the EXPERT tool?</a:t>
            </a:r>
          </a:p>
        </p:txBody>
      </p:sp>
      <p:graphicFrame>
        <p:nvGraphicFramePr>
          <p:cNvPr id="8" name="Table 7">
            <a:extLst>
              <a:ext uri="{FF2B5EF4-FFF2-40B4-BE49-F238E27FC236}">
                <a16:creationId xmlns:a16="http://schemas.microsoft.com/office/drawing/2014/main" id="{3136CC2E-C4D3-9B99-9986-E21E04220BBB}"/>
              </a:ext>
            </a:extLst>
          </p:cNvPr>
          <p:cNvGraphicFramePr>
            <a:graphicFrameLocks noGrp="1"/>
          </p:cNvGraphicFramePr>
          <p:nvPr>
            <p:extLst>
              <p:ext uri="{D42A27DB-BD31-4B8C-83A1-F6EECF244321}">
                <p14:modId xmlns:p14="http://schemas.microsoft.com/office/powerpoint/2010/main" val="3516067147"/>
              </p:ext>
            </p:extLst>
          </p:nvPr>
        </p:nvGraphicFramePr>
        <p:xfrm>
          <a:off x="1" y="1268110"/>
          <a:ext cx="3791824" cy="2922270"/>
        </p:xfrm>
        <a:graphic>
          <a:graphicData uri="http://schemas.openxmlformats.org/drawingml/2006/table">
            <a:tbl>
              <a:tblPr/>
              <a:tblGrid>
                <a:gridCol w="231388">
                  <a:extLst>
                    <a:ext uri="{9D8B030D-6E8A-4147-A177-3AD203B41FA5}">
                      <a16:colId xmlns:a16="http://schemas.microsoft.com/office/drawing/2014/main" val="3396842911"/>
                    </a:ext>
                  </a:extLst>
                </a:gridCol>
                <a:gridCol w="3560436">
                  <a:extLst>
                    <a:ext uri="{9D8B030D-6E8A-4147-A177-3AD203B41FA5}">
                      <a16:colId xmlns:a16="http://schemas.microsoft.com/office/drawing/2014/main" val="420749082"/>
                    </a:ext>
                  </a:extLst>
                </a:gridCol>
              </a:tblGrid>
              <a:tr h="180975">
                <a:tc>
                  <a:txBody>
                    <a:bodyPr/>
                    <a:lstStyle/>
                    <a:p>
                      <a:pPr algn="r" fontAlgn="ctr"/>
                      <a:r>
                        <a:rPr lang="en-BE" sz="1000" b="0" i="0" u="none" strike="noStrike">
                          <a:solidFill>
                            <a:srgbClr val="000000"/>
                          </a:solidFill>
                          <a:effectLst/>
                          <a:latin typeface="Calibri" panose="020F050202020403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There are two tabs in the EXPERT tool: a) weekly sports goal and b) safety precautions.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066040"/>
                  </a:ext>
                </a:extLst>
              </a:tr>
              <a:tr h="733425">
                <a:tc>
                  <a:txBody>
                    <a:bodyPr/>
                    <a:lstStyle/>
                    <a:p>
                      <a:pPr algn="r" fontAlgn="ctr"/>
                      <a:r>
                        <a:rPr lang="en-BE" sz="1000" b="0" i="0" u="none" strike="noStrike">
                          <a:solidFill>
                            <a:srgbClr val="000000"/>
                          </a:solidFill>
                          <a:effectLst/>
                          <a:latin typeface="Calibri" panose="020F050202020403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save the weekly sports goal and close the EXPERT tool by clicking this button. After saving the weekly sports goal, the changes are automatically made to the patient's weekly sports goal on his/her smartphone. You cannot leave the EXPERT tool when the weekly sports goal is incomplete or when you did not save the exercise prescription (i.e., accept/reject/change the recommendation).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69315388"/>
                  </a:ext>
                </a:extLst>
              </a:tr>
              <a:tr h="552450">
                <a:tc>
                  <a:txBody>
                    <a:bodyPr/>
                    <a:lstStyle/>
                    <a:p>
                      <a:pPr algn="r" fontAlgn="ctr"/>
                      <a:r>
                        <a:rPr lang="en-BE" sz="1000" b="0" i="0" u="none" strike="noStrike">
                          <a:solidFill>
                            <a:srgbClr val="000000"/>
                          </a:solidFill>
                          <a:effectLst/>
                          <a:latin typeface="Calibri" panose="020F0502020204030204" pitchFamily="34" charset="0"/>
                        </a:rPr>
                        <a:t>3</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print the weekly sports goal or safety precautions by clicking this button. Depending on the tab where you click this button, the weekly sports goal (i.e., exercise prescription) or safety precautions are printed.</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5781933"/>
                  </a:ext>
                </a:extLst>
              </a:tr>
              <a:tr h="180975">
                <a:tc>
                  <a:txBody>
                    <a:bodyPr/>
                    <a:lstStyle/>
                    <a:p>
                      <a:pPr algn="r" fontAlgn="ctr"/>
                      <a:r>
                        <a:rPr lang="en-BE" sz="1000" b="0" i="0" u="none" strike="noStrike">
                          <a:solidFill>
                            <a:srgbClr val="000000"/>
                          </a:solidFill>
                          <a:effectLst/>
                          <a:latin typeface="Calibri" panose="020F0502020204030204" pitchFamily="34" charset="0"/>
                        </a:rPr>
                        <a:t>4</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view the patient's gender and age.</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26317371"/>
                  </a:ext>
                </a:extLst>
              </a:tr>
              <a:tr h="180975">
                <a:tc>
                  <a:txBody>
                    <a:bodyPr/>
                    <a:lstStyle/>
                    <a:p>
                      <a:pPr algn="r" fontAlgn="ctr"/>
                      <a:r>
                        <a:rPr lang="en-BE" sz="1000" b="0" i="0" u="none" strike="noStrike">
                          <a:solidFill>
                            <a:srgbClr val="000000"/>
                          </a:solidFill>
                          <a:effectLst/>
                          <a:latin typeface="Calibri" panose="020F0502020204030204" pitchFamily="34" charset="0"/>
                        </a:rPr>
                        <a:t>5</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view the patient's pulse rate in rest.</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71210512"/>
                  </a:ext>
                </a:extLst>
              </a:tr>
              <a:tr h="180975">
                <a:tc>
                  <a:txBody>
                    <a:bodyPr/>
                    <a:lstStyle/>
                    <a:p>
                      <a:pPr algn="r" fontAlgn="ctr"/>
                      <a:r>
                        <a:rPr lang="en-BE" sz="1000" b="0" i="0" u="none" strike="noStrike">
                          <a:solidFill>
                            <a:srgbClr val="000000"/>
                          </a:solidFill>
                          <a:effectLst/>
                          <a:latin typeface="Calibri" panose="020F0502020204030204" pitchFamily="34" charset="0"/>
                        </a:rPr>
                        <a:t>6</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view the distance that the patient walked in his/her most recent Six-Minute Walk Test.</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99373504"/>
                  </a:ext>
                </a:extLst>
              </a:tr>
            </a:tbl>
          </a:graphicData>
        </a:graphic>
      </p:graphicFrame>
      <p:pic>
        <p:nvPicPr>
          <p:cNvPr id="10" name="Picture 9">
            <a:extLst>
              <a:ext uri="{FF2B5EF4-FFF2-40B4-BE49-F238E27FC236}">
                <a16:creationId xmlns:a16="http://schemas.microsoft.com/office/drawing/2014/main" id="{9F6DD40F-04DA-96C5-71DE-1B675520C76F}"/>
              </a:ext>
            </a:extLst>
          </p:cNvPr>
          <p:cNvPicPr>
            <a:picLocks noChangeAspect="1"/>
          </p:cNvPicPr>
          <p:nvPr/>
        </p:nvPicPr>
        <p:blipFill rotWithShape="1">
          <a:blip r:embed="rId3"/>
          <a:srcRect t="8953"/>
          <a:stretch/>
        </p:blipFill>
        <p:spPr>
          <a:xfrm>
            <a:off x="3920820" y="1345174"/>
            <a:ext cx="5138214" cy="2682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C2467A11-3DE5-1449-53CE-8E654D3D7930}"/>
              </a:ext>
            </a:extLst>
          </p:cNvPr>
          <p:cNvGrpSpPr/>
          <p:nvPr/>
        </p:nvGrpSpPr>
        <p:grpSpPr>
          <a:xfrm>
            <a:off x="4339355" y="1754979"/>
            <a:ext cx="314325" cy="215444"/>
            <a:chOff x="7581899" y="1636710"/>
            <a:chExt cx="314325" cy="215444"/>
          </a:xfrm>
        </p:grpSpPr>
        <p:sp>
          <p:nvSpPr>
            <p:cNvPr id="12" name="Dodecagon 11">
              <a:extLst>
                <a:ext uri="{FF2B5EF4-FFF2-40B4-BE49-F238E27FC236}">
                  <a16:creationId xmlns:a16="http://schemas.microsoft.com/office/drawing/2014/main" id="{BC1CAA70-938C-33C8-35CE-7568DF48C59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C3C8742C-AEC1-A5E1-4725-481FCBCD1D3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4" name="Group 13">
            <a:extLst>
              <a:ext uri="{FF2B5EF4-FFF2-40B4-BE49-F238E27FC236}">
                <a16:creationId xmlns:a16="http://schemas.microsoft.com/office/drawing/2014/main" id="{2884BDDE-89CA-EA09-15D3-D5AE99346A76}"/>
              </a:ext>
            </a:extLst>
          </p:cNvPr>
          <p:cNvGrpSpPr/>
          <p:nvPr/>
        </p:nvGrpSpPr>
        <p:grpSpPr>
          <a:xfrm>
            <a:off x="4136607" y="2019760"/>
            <a:ext cx="314325" cy="215444"/>
            <a:chOff x="7581899" y="1636710"/>
            <a:chExt cx="314325" cy="215444"/>
          </a:xfrm>
        </p:grpSpPr>
        <p:sp>
          <p:nvSpPr>
            <p:cNvPr id="15" name="Dodecagon 14">
              <a:extLst>
                <a:ext uri="{FF2B5EF4-FFF2-40B4-BE49-F238E27FC236}">
                  <a16:creationId xmlns:a16="http://schemas.microsoft.com/office/drawing/2014/main" id="{215C0F93-6B7D-C38D-D211-C9C8F82A60C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7BFE4E0C-0DFB-DFC8-106E-89A91DDFFD9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a</a:t>
              </a:r>
              <a:endParaRPr lang="fr-FR" sz="900">
                <a:solidFill>
                  <a:schemeClr val="bg1"/>
                </a:solidFill>
              </a:endParaRPr>
            </a:p>
          </p:txBody>
        </p:sp>
      </p:grpSp>
      <p:grpSp>
        <p:nvGrpSpPr>
          <p:cNvPr id="17" name="Group 16">
            <a:extLst>
              <a:ext uri="{FF2B5EF4-FFF2-40B4-BE49-F238E27FC236}">
                <a16:creationId xmlns:a16="http://schemas.microsoft.com/office/drawing/2014/main" id="{DC283F26-778C-1846-36BF-F8148426CB5A}"/>
              </a:ext>
            </a:extLst>
          </p:cNvPr>
          <p:cNvGrpSpPr/>
          <p:nvPr/>
        </p:nvGrpSpPr>
        <p:grpSpPr>
          <a:xfrm>
            <a:off x="4859458" y="2042952"/>
            <a:ext cx="314325" cy="215444"/>
            <a:chOff x="7581899" y="1636710"/>
            <a:chExt cx="314325" cy="215444"/>
          </a:xfrm>
        </p:grpSpPr>
        <p:sp>
          <p:nvSpPr>
            <p:cNvPr id="18" name="Dodecagon 17">
              <a:extLst>
                <a:ext uri="{FF2B5EF4-FFF2-40B4-BE49-F238E27FC236}">
                  <a16:creationId xmlns:a16="http://schemas.microsoft.com/office/drawing/2014/main" id="{17C11A09-7BE1-4DE2-B807-BC84564CA9F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E9820EFE-7316-A956-0F3F-C5087428909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b</a:t>
              </a:r>
              <a:endParaRPr lang="fr-FR" sz="900">
                <a:solidFill>
                  <a:schemeClr val="bg1"/>
                </a:solidFill>
              </a:endParaRPr>
            </a:p>
          </p:txBody>
        </p:sp>
      </p:grpSp>
      <p:grpSp>
        <p:nvGrpSpPr>
          <p:cNvPr id="20" name="Group 19">
            <a:extLst>
              <a:ext uri="{FF2B5EF4-FFF2-40B4-BE49-F238E27FC236}">
                <a16:creationId xmlns:a16="http://schemas.microsoft.com/office/drawing/2014/main" id="{FBAD09AB-7215-24F8-2C43-357DC00EE3CC}"/>
              </a:ext>
            </a:extLst>
          </p:cNvPr>
          <p:cNvGrpSpPr/>
          <p:nvPr/>
        </p:nvGrpSpPr>
        <p:grpSpPr>
          <a:xfrm>
            <a:off x="7963971" y="1785654"/>
            <a:ext cx="314325" cy="215444"/>
            <a:chOff x="7581899" y="1636710"/>
            <a:chExt cx="314325" cy="215444"/>
          </a:xfrm>
        </p:grpSpPr>
        <p:sp>
          <p:nvSpPr>
            <p:cNvPr id="21" name="Dodecagon 20">
              <a:extLst>
                <a:ext uri="{FF2B5EF4-FFF2-40B4-BE49-F238E27FC236}">
                  <a16:creationId xmlns:a16="http://schemas.microsoft.com/office/drawing/2014/main" id="{B2686954-36BE-B718-3889-A5F76452BDA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3DF358EE-56B2-03B4-14C3-30A9826DF74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3" name="Group 22">
            <a:extLst>
              <a:ext uri="{FF2B5EF4-FFF2-40B4-BE49-F238E27FC236}">
                <a16:creationId xmlns:a16="http://schemas.microsoft.com/office/drawing/2014/main" id="{F22E394A-D314-E999-C709-B61AFA1BC6BD}"/>
              </a:ext>
            </a:extLst>
          </p:cNvPr>
          <p:cNvGrpSpPr/>
          <p:nvPr/>
        </p:nvGrpSpPr>
        <p:grpSpPr>
          <a:xfrm>
            <a:off x="8586828" y="1785654"/>
            <a:ext cx="314325" cy="215444"/>
            <a:chOff x="7581899" y="1636710"/>
            <a:chExt cx="314325" cy="215444"/>
          </a:xfrm>
        </p:grpSpPr>
        <p:sp>
          <p:nvSpPr>
            <p:cNvPr id="24" name="Dodecagon 23">
              <a:extLst>
                <a:ext uri="{FF2B5EF4-FFF2-40B4-BE49-F238E27FC236}">
                  <a16:creationId xmlns:a16="http://schemas.microsoft.com/office/drawing/2014/main" id="{DE91530D-D1B2-7CC7-F64B-8DCAC19F73F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D5E51918-1ACC-0A7E-CA08-30D07C9507D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6" name="Group 25">
            <a:extLst>
              <a:ext uri="{FF2B5EF4-FFF2-40B4-BE49-F238E27FC236}">
                <a16:creationId xmlns:a16="http://schemas.microsoft.com/office/drawing/2014/main" id="{4C979E89-929B-E467-0E99-55A2A8461A25}"/>
              </a:ext>
            </a:extLst>
          </p:cNvPr>
          <p:cNvGrpSpPr/>
          <p:nvPr/>
        </p:nvGrpSpPr>
        <p:grpSpPr>
          <a:xfrm>
            <a:off x="3813073" y="1546640"/>
            <a:ext cx="314325" cy="215444"/>
            <a:chOff x="7581899" y="1636710"/>
            <a:chExt cx="314325" cy="215444"/>
          </a:xfrm>
        </p:grpSpPr>
        <p:sp>
          <p:nvSpPr>
            <p:cNvPr id="27" name="Dodecagon 26">
              <a:extLst>
                <a:ext uri="{FF2B5EF4-FFF2-40B4-BE49-F238E27FC236}">
                  <a16:creationId xmlns:a16="http://schemas.microsoft.com/office/drawing/2014/main" id="{56C46D25-992D-BA95-90ED-BBD0B94B8FCD}"/>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8" name="TextBox 27">
              <a:extLst>
                <a:ext uri="{FF2B5EF4-FFF2-40B4-BE49-F238E27FC236}">
                  <a16:creationId xmlns:a16="http://schemas.microsoft.com/office/drawing/2014/main" id="{C21CD238-D5FB-A508-4F41-AE38194A303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9" name="Group 28">
            <a:extLst>
              <a:ext uri="{FF2B5EF4-FFF2-40B4-BE49-F238E27FC236}">
                <a16:creationId xmlns:a16="http://schemas.microsoft.com/office/drawing/2014/main" id="{07690421-D1F7-26E0-7EB1-01843C1E622D}"/>
              </a:ext>
            </a:extLst>
          </p:cNvPr>
          <p:cNvGrpSpPr/>
          <p:nvPr/>
        </p:nvGrpSpPr>
        <p:grpSpPr>
          <a:xfrm>
            <a:off x="4372973" y="1564105"/>
            <a:ext cx="314325" cy="215444"/>
            <a:chOff x="7581899" y="1636710"/>
            <a:chExt cx="314325" cy="215444"/>
          </a:xfrm>
        </p:grpSpPr>
        <p:sp>
          <p:nvSpPr>
            <p:cNvPr id="30" name="Dodecagon 29">
              <a:extLst>
                <a:ext uri="{FF2B5EF4-FFF2-40B4-BE49-F238E27FC236}">
                  <a16:creationId xmlns:a16="http://schemas.microsoft.com/office/drawing/2014/main" id="{D91D1E6B-36A4-1669-D712-E0290F1C1C9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1" name="TextBox 30">
              <a:extLst>
                <a:ext uri="{FF2B5EF4-FFF2-40B4-BE49-F238E27FC236}">
                  <a16:creationId xmlns:a16="http://schemas.microsoft.com/office/drawing/2014/main" id="{E8D64508-A145-4866-45BC-9CE72ED1B455}"/>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32" name="Group 31">
            <a:extLst>
              <a:ext uri="{FF2B5EF4-FFF2-40B4-BE49-F238E27FC236}">
                <a16:creationId xmlns:a16="http://schemas.microsoft.com/office/drawing/2014/main" id="{76A71AC0-FB08-2466-5E71-129B516EF825}"/>
              </a:ext>
            </a:extLst>
          </p:cNvPr>
          <p:cNvGrpSpPr/>
          <p:nvPr/>
        </p:nvGrpSpPr>
        <p:grpSpPr>
          <a:xfrm>
            <a:off x="4755168" y="1581570"/>
            <a:ext cx="314325" cy="215444"/>
            <a:chOff x="7581899" y="1636710"/>
            <a:chExt cx="314325" cy="215444"/>
          </a:xfrm>
        </p:grpSpPr>
        <p:sp>
          <p:nvSpPr>
            <p:cNvPr id="33" name="Dodecagon 32">
              <a:extLst>
                <a:ext uri="{FF2B5EF4-FFF2-40B4-BE49-F238E27FC236}">
                  <a16:creationId xmlns:a16="http://schemas.microsoft.com/office/drawing/2014/main" id="{D270F62E-BE14-8C47-6580-FA83392D8BD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4" name="TextBox 33">
              <a:extLst>
                <a:ext uri="{FF2B5EF4-FFF2-40B4-BE49-F238E27FC236}">
                  <a16:creationId xmlns:a16="http://schemas.microsoft.com/office/drawing/2014/main" id="{58F589A0-7403-050E-2082-1CEF5E61827B}"/>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2" name="Footer Placeholder 1">
            <a:extLst>
              <a:ext uri="{FF2B5EF4-FFF2-40B4-BE49-F238E27FC236}">
                <a16:creationId xmlns:a16="http://schemas.microsoft.com/office/drawing/2014/main" id="{57B7ADEB-7C21-C998-3519-8E9BD37D05A1}"/>
              </a:ext>
            </a:extLst>
          </p:cNvPr>
          <p:cNvSpPr>
            <a:spLocks noGrp="1"/>
          </p:cNvSpPr>
          <p:nvPr>
            <p:ph type="ftr" sz="quarter" idx="11"/>
          </p:nvPr>
        </p:nvSpPr>
        <p:spPr/>
        <p:txBody>
          <a:bodyPr/>
          <a:lstStyle/>
          <a:p>
            <a:r>
              <a:rPr lang="sv-SE"/>
              <a:t>CoroPrevention Caregivver dasbhoard user guide_V4_17Aug2023</a:t>
            </a:r>
            <a:endParaRPr lang="en-G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How to define the patient's weekly sports goal (or exercise prescription)?</a:t>
            </a:r>
            <a:endParaRPr/>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4058131969"/>
              </p:ext>
            </p:extLst>
          </p:nvPr>
        </p:nvGraphicFramePr>
        <p:xfrm>
          <a:off x="29764" y="2104101"/>
          <a:ext cx="3653635" cy="1268732"/>
        </p:xfrm>
        <a:graphic>
          <a:graphicData uri="http://schemas.openxmlformats.org/drawingml/2006/table">
            <a:tbl>
              <a:tblPr/>
              <a:tblGrid>
                <a:gridCol w="187485">
                  <a:extLst>
                    <a:ext uri="{9D8B030D-6E8A-4147-A177-3AD203B41FA5}">
                      <a16:colId xmlns:a16="http://schemas.microsoft.com/office/drawing/2014/main" val="1805500869"/>
                    </a:ext>
                  </a:extLst>
                </a:gridCol>
                <a:gridCol w="3466150">
                  <a:extLst>
                    <a:ext uri="{9D8B030D-6E8A-4147-A177-3AD203B41FA5}">
                      <a16:colId xmlns:a16="http://schemas.microsoft.com/office/drawing/2014/main" val="1673779881"/>
                    </a:ext>
                  </a:extLst>
                </a:gridCol>
              </a:tblGrid>
              <a:tr h="175072">
                <a:tc>
                  <a:txBody>
                    <a:bodyPr/>
                    <a:lstStyle/>
                    <a:p>
                      <a:pPr algn="r" fontAlgn="ctr"/>
                      <a:r>
                        <a:rPr lang="en-BE" sz="1000" b="0" i="0" u="none" strike="noStrike">
                          <a:solidFill>
                            <a:srgbClr val="000000"/>
                          </a:solidFill>
                          <a:effectLst/>
                          <a:latin typeface="Calibri" panose="020F0502020204030204" pitchFamily="34" charset="0"/>
                        </a:rPr>
                        <a:t>1</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In the "Weekly sports goal" tab, you can view and edit the patient's weekly sports goal. The patient's weekly sports goal is represented as the exercise prescription.</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6041625"/>
                  </a:ext>
                </a:extLst>
              </a:tr>
              <a:tr h="328793">
                <a:tc>
                  <a:txBody>
                    <a:bodyPr/>
                    <a:lstStyle/>
                    <a:p>
                      <a:pPr algn="r" fontAlgn="ctr"/>
                      <a:r>
                        <a:rPr lang="en-BE" sz="1000" b="0" i="0" u="none" strike="noStrike">
                          <a:solidFill>
                            <a:srgbClr val="000000"/>
                          </a:solidFill>
                          <a:effectLst/>
                          <a:latin typeface="Calibri" panose="020F0502020204030204" pitchFamily="34" charset="0"/>
                        </a:rPr>
                        <a:t>2</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view the boxes with all the parameters related to cardiovascular diseases. There are five boxes, one for each of the categories included in the EXPERT tool algorithm: primary indications, key risk factors, exercise modifier, anomalies, and medication. You can open each box by clicking on the box.</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9514722"/>
                  </a:ext>
                </a:extLst>
              </a:tr>
            </a:tbl>
          </a:graphicData>
        </a:graphic>
      </p:graphicFrame>
      <p:pic>
        <p:nvPicPr>
          <p:cNvPr id="5" name="Picture 4">
            <a:extLst>
              <a:ext uri="{FF2B5EF4-FFF2-40B4-BE49-F238E27FC236}">
                <a16:creationId xmlns:a16="http://schemas.microsoft.com/office/drawing/2014/main" id="{031896E7-D4A7-544E-009D-62B369264572}"/>
              </a:ext>
            </a:extLst>
          </p:cNvPr>
          <p:cNvPicPr>
            <a:picLocks noChangeAspect="1"/>
          </p:cNvPicPr>
          <p:nvPr/>
        </p:nvPicPr>
        <p:blipFill rotWithShape="1">
          <a:blip r:embed="rId3"/>
          <a:srcRect t="8953"/>
          <a:stretch/>
        </p:blipFill>
        <p:spPr>
          <a:xfrm>
            <a:off x="3863177" y="1336785"/>
            <a:ext cx="5138214" cy="2682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EEA9CF7D-B173-7E07-482D-EBC1E0B27207}"/>
              </a:ext>
            </a:extLst>
          </p:cNvPr>
          <p:cNvGrpSpPr/>
          <p:nvPr/>
        </p:nvGrpSpPr>
        <p:grpSpPr>
          <a:xfrm>
            <a:off x="3763819" y="1941739"/>
            <a:ext cx="314325" cy="215444"/>
            <a:chOff x="7581899" y="1636710"/>
            <a:chExt cx="314325" cy="215444"/>
          </a:xfrm>
        </p:grpSpPr>
        <p:sp>
          <p:nvSpPr>
            <p:cNvPr id="7" name="Dodecagon 6">
              <a:extLst>
                <a:ext uri="{FF2B5EF4-FFF2-40B4-BE49-F238E27FC236}">
                  <a16:creationId xmlns:a16="http://schemas.microsoft.com/office/drawing/2014/main" id="{E99606F4-6DE0-02C8-0F14-8D0A7FA8F5C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8" name="TextBox 7">
              <a:extLst>
                <a:ext uri="{FF2B5EF4-FFF2-40B4-BE49-F238E27FC236}">
                  <a16:creationId xmlns:a16="http://schemas.microsoft.com/office/drawing/2014/main" id="{BE6A7C01-13DD-1BDF-FC54-026AA1E8F82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9" name="Group 8">
            <a:extLst>
              <a:ext uri="{FF2B5EF4-FFF2-40B4-BE49-F238E27FC236}">
                <a16:creationId xmlns:a16="http://schemas.microsoft.com/office/drawing/2014/main" id="{95FE09F5-8411-02CC-3B7C-B64F49D50F51}"/>
              </a:ext>
            </a:extLst>
          </p:cNvPr>
          <p:cNvGrpSpPr/>
          <p:nvPr/>
        </p:nvGrpSpPr>
        <p:grpSpPr>
          <a:xfrm>
            <a:off x="8481795" y="2173961"/>
            <a:ext cx="314325" cy="215444"/>
            <a:chOff x="7581899" y="1636710"/>
            <a:chExt cx="314325" cy="215444"/>
          </a:xfrm>
        </p:grpSpPr>
        <p:sp>
          <p:nvSpPr>
            <p:cNvPr id="10" name="Dodecagon 9">
              <a:extLst>
                <a:ext uri="{FF2B5EF4-FFF2-40B4-BE49-F238E27FC236}">
                  <a16:creationId xmlns:a16="http://schemas.microsoft.com/office/drawing/2014/main" id="{A36667C4-0C4A-2913-7535-0BCB6D9DBA2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5F416E5B-95A6-9F12-C5A1-D07D088F867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2" name="Group 11">
            <a:extLst>
              <a:ext uri="{FF2B5EF4-FFF2-40B4-BE49-F238E27FC236}">
                <a16:creationId xmlns:a16="http://schemas.microsoft.com/office/drawing/2014/main" id="{683BB33F-CD2D-68EE-6A35-F6EC361DFD45}"/>
              </a:ext>
            </a:extLst>
          </p:cNvPr>
          <p:cNvGrpSpPr/>
          <p:nvPr/>
        </p:nvGrpSpPr>
        <p:grpSpPr>
          <a:xfrm>
            <a:off x="8482692" y="2394231"/>
            <a:ext cx="314325" cy="215444"/>
            <a:chOff x="7581899" y="1636710"/>
            <a:chExt cx="314325" cy="215444"/>
          </a:xfrm>
        </p:grpSpPr>
        <p:sp>
          <p:nvSpPr>
            <p:cNvPr id="13" name="Dodecagon 12">
              <a:extLst>
                <a:ext uri="{FF2B5EF4-FFF2-40B4-BE49-F238E27FC236}">
                  <a16:creationId xmlns:a16="http://schemas.microsoft.com/office/drawing/2014/main" id="{3107341D-C775-2A7D-6A30-ED113806F7C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A5923F59-4EDA-6981-1739-7B8479D6EAC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5" name="Group 14">
            <a:extLst>
              <a:ext uri="{FF2B5EF4-FFF2-40B4-BE49-F238E27FC236}">
                <a16:creationId xmlns:a16="http://schemas.microsoft.com/office/drawing/2014/main" id="{D2D8AFB8-FB2A-6D1D-164A-92342F1F8C12}"/>
              </a:ext>
            </a:extLst>
          </p:cNvPr>
          <p:cNvGrpSpPr/>
          <p:nvPr/>
        </p:nvGrpSpPr>
        <p:grpSpPr>
          <a:xfrm>
            <a:off x="8482625" y="2635277"/>
            <a:ext cx="314325" cy="215444"/>
            <a:chOff x="7581899" y="1636710"/>
            <a:chExt cx="314325" cy="215444"/>
          </a:xfrm>
        </p:grpSpPr>
        <p:sp>
          <p:nvSpPr>
            <p:cNvPr id="16" name="Dodecagon 15">
              <a:extLst>
                <a:ext uri="{FF2B5EF4-FFF2-40B4-BE49-F238E27FC236}">
                  <a16:creationId xmlns:a16="http://schemas.microsoft.com/office/drawing/2014/main" id="{CF0AC013-C350-E67B-5660-85367630A3B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F5D480E1-849A-C54A-049B-236CD7E712B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8" name="Group 17">
            <a:extLst>
              <a:ext uri="{FF2B5EF4-FFF2-40B4-BE49-F238E27FC236}">
                <a16:creationId xmlns:a16="http://schemas.microsoft.com/office/drawing/2014/main" id="{2E533D84-63E0-6834-977F-AD16F22DFE84}"/>
              </a:ext>
            </a:extLst>
          </p:cNvPr>
          <p:cNvGrpSpPr/>
          <p:nvPr/>
        </p:nvGrpSpPr>
        <p:grpSpPr>
          <a:xfrm>
            <a:off x="8481794" y="2847590"/>
            <a:ext cx="314325" cy="215444"/>
            <a:chOff x="7581899" y="1636710"/>
            <a:chExt cx="314325" cy="215444"/>
          </a:xfrm>
        </p:grpSpPr>
        <p:sp>
          <p:nvSpPr>
            <p:cNvPr id="19" name="Dodecagon 18">
              <a:extLst>
                <a:ext uri="{FF2B5EF4-FFF2-40B4-BE49-F238E27FC236}">
                  <a16:creationId xmlns:a16="http://schemas.microsoft.com/office/drawing/2014/main" id="{542A4226-BF7A-24B7-30D4-CE2E845AFA8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F662413E-0778-4791-CD1F-48E6B803358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1" name="Group 20">
            <a:extLst>
              <a:ext uri="{FF2B5EF4-FFF2-40B4-BE49-F238E27FC236}">
                <a16:creationId xmlns:a16="http://schemas.microsoft.com/office/drawing/2014/main" id="{F09AF244-232F-82DB-6E38-2CB9181621E5}"/>
              </a:ext>
            </a:extLst>
          </p:cNvPr>
          <p:cNvGrpSpPr/>
          <p:nvPr/>
        </p:nvGrpSpPr>
        <p:grpSpPr>
          <a:xfrm>
            <a:off x="8481794" y="3050439"/>
            <a:ext cx="314325" cy="215444"/>
            <a:chOff x="7581899" y="1636710"/>
            <a:chExt cx="314325" cy="215444"/>
          </a:xfrm>
        </p:grpSpPr>
        <p:sp>
          <p:nvSpPr>
            <p:cNvPr id="22" name="Dodecagon 21">
              <a:extLst>
                <a:ext uri="{FF2B5EF4-FFF2-40B4-BE49-F238E27FC236}">
                  <a16:creationId xmlns:a16="http://schemas.microsoft.com/office/drawing/2014/main" id="{70774AC3-FD83-3183-049C-A49ADF6AAFA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3" name="TextBox 22">
              <a:extLst>
                <a:ext uri="{FF2B5EF4-FFF2-40B4-BE49-F238E27FC236}">
                  <a16:creationId xmlns:a16="http://schemas.microsoft.com/office/drawing/2014/main" id="{64B93D49-7F0C-26AD-D385-2958C53B274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sp>
        <p:nvSpPr>
          <p:cNvPr id="2" name="Footer Placeholder 1">
            <a:extLst>
              <a:ext uri="{FF2B5EF4-FFF2-40B4-BE49-F238E27FC236}">
                <a16:creationId xmlns:a16="http://schemas.microsoft.com/office/drawing/2014/main" id="{422AFD8B-2C57-D248-8C8E-F527CF89E5AE}"/>
              </a:ext>
            </a:extLst>
          </p:cNvPr>
          <p:cNvSpPr>
            <a:spLocks noGrp="1"/>
          </p:cNvSpPr>
          <p:nvPr>
            <p:ph type="ftr" sz="quarter" idx="11"/>
          </p:nvPr>
        </p:nvSpPr>
        <p:spPr/>
        <p:txBody>
          <a:bodyPr/>
          <a:lstStyle/>
          <a:p>
            <a:r>
              <a:rPr lang="sv-SE"/>
              <a:t>CoroPrevention Caregivver dasbhoard user guide_V4_17Aug2023</a:t>
            </a:r>
            <a:endParaRPr lang="en-G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How to define the patient's weekly sports goal (or exercise prescription)?</a:t>
            </a:r>
            <a:endParaRPr/>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753422318"/>
              </p:ext>
            </p:extLst>
          </p:nvPr>
        </p:nvGraphicFramePr>
        <p:xfrm>
          <a:off x="108645" y="1956059"/>
          <a:ext cx="3393576" cy="1548766"/>
        </p:xfrm>
        <a:graphic>
          <a:graphicData uri="http://schemas.openxmlformats.org/drawingml/2006/table">
            <a:tbl>
              <a:tblPr/>
              <a:tblGrid>
                <a:gridCol w="174140">
                  <a:extLst>
                    <a:ext uri="{9D8B030D-6E8A-4147-A177-3AD203B41FA5}">
                      <a16:colId xmlns:a16="http://schemas.microsoft.com/office/drawing/2014/main" val="1805500869"/>
                    </a:ext>
                  </a:extLst>
                </a:gridCol>
                <a:gridCol w="3219436">
                  <a:extLst>
                    <a:ext uri="{9D8B030D-6E8A-4147-A177-3AD203B41FA5}">
                      <a16:colId xmlns:a16="http://schemas.microsoft.com/office/drawing/2014/main" val="1673779881"/>
                    </a:ext>
                  </a:extLst>
                </a:gridCol>
              </a:tblGrid>
              <a:tr h="593536">
                <a:tc>
                  <a:txBody>
                    <a:bodyPr/>
                    <a:lstStyle/>
                    <a:p>
                      <a:pPr algn="r" fontAlgn="ctr"/>
                      <a:r>
                        <a:rPr lang="en-BE" sz="1000" b="0" i="0" u="none" strike="noStrike">
                          <a:solidFill>
                            <a:srgbClr val="000000"/>
                          </a:solidFill>
                          <a:effectLst/>
                          <a:latin typeface="Calibri" panose="020F0502020204030204" pitchFamily="34" charset="0"/>
                        </a:rPr>
                        <a:t>3</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Within each category, you should select all the conditions that are applicable for the patient by clicking on the corresponding checkmark. The EXPERT tool also automatically selects some risk factors based on the patient’s information, e.g., when the patient’s BMI is too high, the system will select obesity. Anomalies and medication do not have an individual exercise recommendation, but choices made in these two lists are considered in the final exercise recommendation. For some cases in the "Anomalies" category, you have to define the heart rate at which the patient experienced the anomaly.</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32189368"/>
                  </a:ext>
                </a:extLst>
              </a:tr>
            </a:tbl>
          </a:graphicData>
        </a:graphic>
      </p:graphicFrame>
      <p:pic>
        <p:nvPicPr>
          <p:cNvPr id="3" name="Picture 2">
            <a:extLst>
              <a:ext uri="{FF2B5EF4-FFF2-40B4-BE49-F238E27FC236}">
                <a16:creationId xmlns:a16="http://schemas.microsoft.com/office/drawing/2014/main" id="{ED7D32EE-37C5-0F40-0817-A08147182DC4}"/>
              </a:ext>
            </a:extLst>
          </p:cNvPr>
          <p:cNvPicPr>
            <a:picLocks noChangeAspect="1"/>
          </p:cNvPicPr>
          <p:nvPr/>
        </p:nvPicPr>
        <p:blipFill>
          <a:blip r:embed="rId3"/>
          <a:stretch>
            <a:fillRect/>
          </a:stretch>
        </p:blipFill>
        <p:spPr>
          <a:xfrm>
            <a:off x="3765224" y="1382388"/>
            <a:ext cx="5173245" cy="2696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D2778E1C-9228-3F01-F87C-9DA6B2677A3D}"/>
              </a:ext>
            </a:extLst>
          </p:cNvPr>
          <p:cNvGrpSpPr/>
          <p:nvPr/>
        </p:nvGrpSpPr>
        <p:grpSpPr>
          <a:xfrm>
            <a:off x="4291231" y="2881378"/>
            <a:ext cx="314325" cy="215444"/>
            <a:chOff x="7581899" y="1636710"/>
            <a:chExt cx="314325" cy="215444"/>
          </a:xfrm>
        </p:grpSpPr>
        <p:sp>
          <p:nvSpPr>
            <p:cNvPr id="7" name="Dodecagon 6">
              <a:extLst>
                <a:ext uri="{FF2B5EF4-FFF2-40B4-BE49-F238E27FC236}">
                  <a16:creationId xmlns:a16="http://schemas.microsoft.com/office/drawing/2014/main" id="{560EDC19-37D3-0B56-CA5F-1B2E68C51AE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8" name="TextBox 7">
              <a:extLst>
                <a:ext uri="{FF2B5EF4-FFF2-40B4-BE49-F238E27FC236}">
                  <a16:creationId xmlns:a16="http://schemas.microsoft.com/office/drawing/2014/main" id="{4E5D3EC6-13F8-34FD-8A23-7F21AEB2630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
        <p:nvSpPr>
          <p:cNvPr id="2" name="Footer Placeholder 1">
            <a:extLst>
              <a:ext uri="{FF2B5EF4-FFF2-40B4-BE49-F238E27FC236}">
                <a16:creationId xmlns:a16="http://schemas.microsoft.com/office/drawing/2014/main" id="{EB055F1C-8B42-DA13-F542-20236C729B41}"/>
              </a:ext>
            </a:extLst>
          </p:cNvPr>
          <p:cNvSpPr>
            <a:spLocks noGrp="1"/>
          </p:cNvSpPr>
          <p:nvPr>
            <p:ph type="ftr" sz="quarter" idx="11"/>
          </p:nvPr>
        </p:nvSpPr>
        <p:spPr/>
        <p:txBody>
          <a:bodyPr/>
          <a:lstStyle/>
          <a:p>
            <a:r>
              <a:rPr lang="sv-SE"/>
              <a:t>CoroPrevention Caregivver dasbhoard user guide_V4_17Aug2023</a:t>
            </a:r>
            <a:endParaRPr lang="en-GR"/>
          </a:p>
        </p:txBody>
      </p:sp>
    </p:spTree>
    <p:extLst>
      <p:ext uri="{BB962C8B-B14F-4D97-AF65-F5344CB8AC3E}">
        <p14:creationId xmlns:p14="http://schemas.microsoft.com/office/powerpoint/2010/main" val="32265933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How to define the patient's weekly sports goal (or exercise prescription)?</a:t>
            </a:r>
            <a:endParaRPr/>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893375792"/>
              </p:ext>
            </p:extLst>
          </p:nvPr>
        </p:nvGraphicFramePr>
        <p:xfrm>
          <a:off x="87855" y="1503724"/>
          <a:ext cx="3620079" cy="2665098"/>
        </p:xfrm>
        <a:graphic>
          <a:graphicData uri="http://schemas.openxmlformats.org/drawingml/2006/table">
            <a:tbl>
              <a:tblPr/>
              <a:tblGrid>
                <a:gridCol w="185763">
                  <a:extLst>
                    <a:ext uri="{9D8B030D-6E8A-4147-A177-3AD203B41FA5}">
                      <a16:colId xmlns:a16="http://schemas.microsoft.com/office/drawing/2014/main" val="1805500869"/>
                    </a:ext>
                  </a:extLst>
                </a:gridCol>
                <a:gridCol w="3434316">
                  <a:extLst>
                    <a:ext uri="{9D8B030D-6E8A-4147-A177-3AD203B41FA5}">
                      <a16:colId xmlns:a16="http://schemas.microsoft.com/office/drawing/2014/main" val="1673779881"/>
                    </a:ext>
                  </a:extLst>
                </a:gridCol>
              </a:tblGrid>
              <a:tr h="109332">
                <a:tc>
                  <a:txBody>
                    <a:bodyPr/>
                    <a:lstStyle/>
                    <a:p>
                      <a:pPr algn="r" fontAlgn="ctr"/>
                      <a:r>
                        <a:rPr lang="en-BE" sz="1000" b="0" i="0" u="none" strike="noStrike">
                          <a:solidFill>
                            <a:srgbClr val="000000"/>
                          </a:solidFill>
                          <a:effectLst/>
                          <a:latin typeface="Calibri" panose="020F0502020204030204" pitchFamily="34" charset="0"/>
                        </a:rPr>
                        <a:t>4</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When you open the EXPERT tool, it automatically suggests a recommendation (indicated by a thick border around the box). Every time you change the disease-related selections, the recommendation is updated automatically. The suggestion is based on all the selected diseases and the patient’s information. Make sure you check that this recommendation is suited for the patient.</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2460242"/>
                  </a:ext>
                </a:extLst>
              </a:tr>
              <a:tr h="109332">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5</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If you agree with the automatically generated recommendation, you can accept the recommendation and save it to the patient record by clicking this button.</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45431027"/>
                  </a:ext>
                </a:extLst>
              </a:tr>
              <a:tr h="409924">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6</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If you wish to modify the generated recommendation, you can click this button. You may choose to modify either some or all the fields in the generated recommendation. We advise you to formulate the reason why you have changed the recommendation. This extra information can serve as a future reference when analysing the data of the patient or for other members of the team when accessing the patient’s record. </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65232878"/>
                  </a:ext>
                </a:extLst>
              </a:tr>
            </a:tbl>
          </a:graphicData>
        </a:graphic>
      </p:graphicFrame>
      <p:pic>
        <p:nvPicPr>
          <p:cNvPr id="2" name="Picture 1">
            <a:extLst>
              <a:ext uri="{FF2B5EF4-FFF2-40B4-BE49-F238E27FC236}">
                <a16:creationId xmlns:a16="http://schemas.microsoft.com/office/drawing/2014/main" id="{2C533686-8B32-B6AC-C52D-63D6D7270004}"/>
              </a:ext>
            </a:extLst>
          </p:cNvPr>
          <p:cNvPicPr>
            <a:picLocks noChangeAspect="1"/>
          </p:cNvPicPr>
          <p:nvPr/>
        </p:nvPicPr>
        <p:blipFill rotWithShape="1">
          <a:blip r:embed="rId3"/>
          <a:srcRect t="8953"/>
          <a:stretch/>
        </p:blipFill>
        <p:spPr>
          <a:xfrm>
            <a:off x="3863177" y="1336785"/>
            <a:ext cx="5138214" cy="2682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F55B1CD0-C287-DEA4-F27F-66DB4E8613BF}"/>
              </a:ext>
            </a:extLst>
          </p:cNvPr>
          <p:cNvGrpSpPr/>
          <p:nvPr/>
        </p:nvGrpSpPr>
        <p:grpSpPr>
          <a:xfrm>
            <a:off x="4333176" y="3493774"/>
            <a:ext cx="314325" cy="215444"/>
            <a:chOff x="7581899" y="1636710"/>
            <a:chExt cx="314325" cy="215444"/>
          </a:xfrm>
        </p:grpSpPr>
        <p:sp>
          <p:nvSpPr>
            <p:cNvPr id="5" name="Dodecagon 4">
              <a:extLst>
                <a:ext uri="{FF2B5EF4-FFF2-40B4-BE49-F238E27FC236}">
                  <a16:creationId xmlns:a16="http://schemas.microsoft.com/office/drawing/2014/main" id="{6D71F5CF-7E55-524B-2F5A-E056624F6C3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6" name="TextBox 5">
              <a:extLst>
                <a:ext uri="{FF2B5EF4-FFF2-40B4-BE49-F238E27FC236}">
                  <a16:creationId xmlns:a16="http://schemas.microsoft.com/office/drawing/2014/main" id="{D75C421F-88DC-EE1D-159A-2E8444872F7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7" name="Group 6">
            <a:extLst>
              <a:ext uri="{FF2B5EF4-FFF2-40B4-BE49-F238E27FC236}">
                <a16:creationId xmlns:a16="http://schemas.microsoft.com/office/drawing/2014/main" id="{49689C93-A490-7306-BAAC-12CBC8631F83}"/>
              </a:ext>
            </a:extLst>
          </p:cNvPr>
          <p:cNvGrpSpPr/>
          <p:nvPr/>
        </p:nvGrpSpPr>
        <p:grpSpPr>
          <a:xfrm>
            <a:off x="8475411" y="3403517"/>
            <a:ext cx="314325" cy="215444"/>
            <a:chOff x="7581899" y="1636710"/>
            <a:chExt cx="314325" cy="215444"/>
          </a:xfrm>
        </p:grpSpPr>
        <p:sp>
          <p:nvSpPr>
            <p:cNvPr id="8" name="Dodecagon 7">
              <a:extLst>
                <a:ext uri="{FF2B5EF4-FFF2-40B4-BE49-F238E27FC236}">
                  <a16:creationId xmlns:a16="http://schemas.microsoft.com/office/drawing/2014/main" id="{E41205E0-B531-21C0-DCFF-E53FF99D6F2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 name="TextBox 8">
              <a:extLst>
                <a:ext uri="{FF2B5EF4-FFF2-40B4-BE49-F238E27FC236}">
                  <a16:creationId xmlns:a16="http://schemas.microsoft.com/office/drawing/2014/main" id="{2DB9ED05-6721-69AB-87CA-A4AE4CAE3AA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10" name="Group 9">
            <a:extLst>
              <a:ext uri="{FF2B5EF4-FFF2-40B4-BE49-F238E27FC236}">
                <a16:creationId xmlns:a16="http://schemas.microsoft.com/office/drawing/2014/main" id="{28DA4188-16A3-2B5E-5704-F10716FF59A5}"/>
              </a:ext>
            </a:extLst>
          </p:cNvPr>
          <p:cNvGrpSpPr/>
          <p:nvPr/>
        </p:nvGrpSpPr>
        <p:grpSpPr>
          <a:xfrm>
            <a:off x="8694529" y="3420982"/>
            <a:ext cx="314325" cy="215444"/>
            <a:chOff x="7581899" y="1636710"/>
            <a:chExt cx="314325" cy="215444"/>
          </a:xfrm>
        </p:grpSpPr>
        <p:sp>
          <p:nvSpPr>
            <p:cNvPr id="11" name="Dodecagon 10">
              <a:extLst>
                <a:ext uri="{FF2B5EF4-FFF2-40B4-BE49-F238E27FC236}">
                  <a16:creationId xmlns:a16="http://schemas.microsoft.com/office/drawing/2014/main" id="{B1F8B53A-E204-AA15-FF64-612A2469283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 name="TextBox 11">
              <a:extLst>
                <a:ext uri="{FF2B5EF4-FFF2-40B4-BE49-F238E27FC236}">
                  <a16:creationId xmlns:a16="http://schemas.microsoft.com/office/drawing/2014/main" id="{ADB7F765-A642-1324-EBA8-FB3ABCCC770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
        <p:nvSpPr>
          <p:cNvPr id="13" name="Footer Placeholder 12">
            <a:extLst>
              <a:ext uri="{FF2B5EF4-FFF2-40B4-BE49-F238E27FC236}">
                <a16:creationId xmlns:a16="http://schemas.microsoft.com/office/drawing/2014/main" id="{C25941C7-7F61-6B25-8260-86F9D4116E84}"/>
              </a:ext>
            </a:extLst>
          </p:cNvPr>
          <p:cNvSpPr>
            <a:spLocks noGrp="1"/>
          </p:cNvSpPr>
          <p:nvPr>
            <p:ph type="ftr" sz="quarter" idx="11"/>
          </p:nvPr>
        </p:nvSpPr>
        <p:spPr/>
        <p:txBody>
          <a:bodyPr/>
          <a:lstStyle/>
          <a:p>
            <a:r>
              <a:rPr lang="sv-SE"/>
              <a:t>CoroPrevention Caregivver dasbhoard user guide_V4_17Aug2023</a:t>
            </a:r>
            <a:endParaRPr lang="en-GR"/>
          </a:p>
        </p:txBody>
      </p:sp>
    </p:spTree>
    <p:extLst>
      <p:ext uri="{BB962C8B-B14F-4D97-AF65-F5344CB8AC3E}">
        <p14:creationId xmlns:p14="http://schemas.microsoft.com/office/powerpoint/2010/main" val="11041316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How to define the patient's weekly sports goal (or exercise prescription)?</a:t>
            </a:r>
            <a:endParaRPr/>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1362968732"/>
              </p:ext>
            </p:extLst>
          </p:nvPr>
        </p:nvGraphicFramePr>
        <p:xfrm>
          <a:off x="87854" y="1285610"/>
          <a:ext cx="3762693" cy="2923490"/>
        </p:xfrm>
        <a:graphic>
          <a:graphicData uri="http://schemas.openxmlformats.org/drawingml/2006/table">
            <a:tbl>
              <a:tblPr/>
              <a:tblGrid>
                <a:gridCol w="193081">
                  <a:extLst>
                    <a:ext uri="{9D8B030D-6E8A-4147-A177-3AD203B41FA5}">
                      <a16:colId xmlns:a16="http://schemas.microsoft.com/office/drawing/2014/main" val="1805500869"/>
                    </a:ext>
                  </a:extLst>
                </a:gridCol>
                <a:gridCol w="3569612">
                  <a:extLst>
                    <a:ext uri="{9D8B030D-6E8A-4147-A177-3AD203B41FA5}">
                      <a16:colId xmlns:a16="http://schemas.microsoft.com/office/drawing/2014/main" val="1673779881"/>
                    </a:ext>
                  </a:extLst>
                </a:gridCol>
              </a:tblGrid>
              <a:tr h="883721">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6</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You may choose to modify either some or all the fields in the generated recommendation. We advise you to formulate the reason why you have changed the recommendation. This extra information can serve as a future reference when analysing the data of the patient or for other members of the team when accessing the patient’s record. </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65232878"/>
                  </a:ext>
                </a:extLst>
              </a:tr>
              <a:tr h="370179">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7</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You can click the undo button if you want to undo your changes in the recommendation.</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52885524"/>
                  </a:ext>
                </a:extLst>
              </a:tr>
              <a:tr h="1226082">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8</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You can save the modified recommendation by clicking this button. From the second time onwards, when you save a recommendation for a certain patient, you will have to choose between starting a new training program or a follow up recommendation that is considered part of the last (ongoing) training program. This decision will not have any influence on the exercise training recommendation as such. Considering a recommendation as the beginning of a training program or not has only informative purposes.</a:t>
                      </a:r>
                    </a:p>
                  </a:txBody>
                  <a:tcPr marL="4270" marR="4270" marT="4270" marB="20496" anchor="ctr">
                    <a:lnL w="635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523288485"/>
                  </a:ext>
                </a:extLst>
              </a:tr>
              <a:tr h="370179">
                <a:tc>
                  <a:txBody>
                    <a:bodyPr/>
                    <a:lstStyle/>
                    <a:p>
                      <a:pPr algn="r" fontAlgn="ctr"/>
                      <a:r>
                        <a:rPr lang="en-BE" sz="1000" b="0" i="0" u="none" strike="noStrike" kern="1200">
                          <a:solidFill>
                            <a:srgbClr val="000000"/>
                          </a:solidFill>
                          <a:effectLst/>
                          <a:latin typeface="Calibri" panose="020F0502020204030204" pitchFamily="34" charset="0"/>
                          <a:ea typeface="+mn-ea"/>
                          <a:cs typeface="+mn-cs"/>
                        </a:rPr>
                        <a:t>9</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kern="1200">
                          <a:solidFill>
                            <a:srgbClr val="000000"/>
                          </a:solidFill>
                          <a:effectLst/>
                          <a:latin typeface="Calibri" panose="020F0502020204030204" pitchFamily="34" charset="0"/>
                          <a:ea typeface="+mn-ea"/>
                          <a:cs typeface="+mn-cs"/>
                        </a:rPr>
                        <a:t>You can go back to the initial recommendation and collapse the recommendation box by clicking this button.</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5525921"/>
                  </a:ext>
                </a:extLst>
              </a:tr>
            </a:tbl>
          </a:graphicData>
        </a:graphic>
      </p:graphicFrame>
      <p:pic>
        <p:nvPicPr>
          <p:cNvPr id="6" name="Picture 5">
            <a:extLst>
              <a:ext uri="{FF2B5EF4-FFF2-40B4-BE49-F238E27FC236}">
                <a16:creationId xmlns:a16="http://schemas.microsoft.com/office/drawing/2014/main" id="{1AF4FCA1-F37C-7C9C-C851-CE67042C78F4}"/>
              </a:ext>
            </a:extLst>
          </p:cNvPr>
          <p:cNvPicPr>
            <a:picLocks noChangeAspect="1"/>
          </p:cNvPicPr>
          <p:nvPr/>
        </p:nvPicPr>
        <p:blipFill>
          <a:blip r:embed="rId3"/>
          <a:stretch>
            <a:fillRect/>
          </a:stretch>
        </p:blipFill>
        <p:spPr>
          <a:xfrm>
            <a:off x="3890436" y="1514624"/>
            <a:ext cx="5097541" cy="2923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a:extLst>
              <a:ext uri="{FF2B5EF4-FFF2-40B4-BE49-F238E27FC236}">
                <a16:creationId xmlns:a16="http://schemas.microsoft.com/office/drawing/2014/main" id="{4348D94D-417F-520D-4477-626C4BDA964B}"/>
              </a:ext>
            </a:extLst>
          </p:cNvPr>
          <p:cNvGrpSpPr/>
          <p:nvPr/>
        </p:nvGrpSpPr>
        <p:grpSpPr>
          <a:xfrm>
            <a:off x="4297496" y="2464028"/>
            <a:ext cx="314325" cy="215444"/>
            <a:chOff x="7581899" y="1636710"/>
            <a:chExt cx="314325" cy="215444"/>
          </a:xfrm>
        </p:grpSpPr>
        <p:sp>
          <p:nvSpPr>
            <p:cNvPr id="3" name="Dodecagon 2">
              <a:extLst>
                <a:ext uri="{FF2B5EF4-FFF2-40B4-BE49-F238E27FC236}">
                  <a16:creationId xmlns:a16="http://schemas.microsoft.com/office/drawing/2014/main" id="{FF37F6E9-C034-D14E-7A1F-DEC30045CB7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5" name="TextBox 4">
              <a:extLst>
                <a:ext uri="{FF2B5EF4-FFF2-40B4-BE49-F238E27FC236}">
                  <a16:creationId xmlns:a16="http://schemas.microsoft.com/office/drawing/2014/main" id="{A7E8AE5A-2F5D-81C5-144F-0EF6646FE9F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7" name="Group 6">
            <a:extLst>
              <a:ext uri="{FF2B5EF4-FFF2-40B4-BE49-F238E27FC236}">
                <a16:creationId xmlns:a16="http://schemas.microsoft.com/office/drawing/2014/main" id="{27AB454F-B0B3-4CD9-51C0-360EA1385472}"/>
              </a:ext>
            </a:extLst>
          </p:cNvPr>
          <p:cNvGrpSpPr/>
          <p:nvPr/>
        </p:nvGrpSpPr>
        <p:grpSpPr>
          <a:xfrm>
            <a:off x="8359331" y="1953698"/>
            <a:ext cx="314325" cy="215444"/>
            <a:chOff x="7581899" y="1636710"/>
            <a:chExt cx="314325" cy="215444"/>
          </a:xfrm>
        </p:grpSpPr>
        <p:sp>
          <p:nvSpPr>
            <p:cNvPr id="8" name="Dodecagon 7">
              <a:extLst>
                <a:ext uri="{FF2B5EF4-FFF2-40B4-BE49-F238E27FC236}">
                  <a16:creationId xmlns:a16="http://schemas.microsoft.com/office/drawing/2014/main" id="{2C720F2C-4C9F-CEA1-E9F0-38F2CCDF318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9" name="TextBox 8">
              <a:extLst>
                <a:ext uri="{FF2B5EF4-FFF2-40B4-BE49-F238E27FC236}">
                  <a16:creationId xmlns:a16="http://schemas.microsoft.com/office/drawing/2014/main" id="{B09446BA-8996-DB3E-FFEE-2416D997A8B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grpSp>
        <p:nvGrpSpPr>
          <p:cNvPr id="10" name="Group 9">
            <a:extLst>
              <a:ext uri="{FF2B5EF4-FFF2-40B4-BE49-F238E27FC236}">
                <a16:creationId xmlns:a16="http://schemas.microsoft.com/office/drawing/2014/main" id="{9738CD08-2D61-72DC-05F9-A790BC521E58}"/>
              </a:ext>
            </a:extLst>
          </p:cNvPr>
          <p:cNvGrpSpPr/>
          <p:nvPr/>
        </p:nvGrpSpPr>
        <p:grpSpPr>
          <a:xfrm>
            <a:off x="8561202" y="1953921"/>
            <a:ext cx="314325" cy="215444"/>
            <a:chOff x="7581899" y="1636710"/>
            <a:chExt cx="314325" cy="215444"/>
          </a:xfrm>
        </p:grpSpPr>
        <p:sp>
          <p:nvSpPr>
            <p:cNvPr id="11" name="Dodecagon 10">
              <a:extLst>
                <a:ext uri="{FF2B5EF4-FFF2-40B4-BE49-F238E27FC236}">
                  <a16:creationId xmlns:a16="http://schemas.microsoft.com/office/drawing/2014/main" id="{555C3382-776D-6B6C-0E89-092B856D4F7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2" name="TextBox 11">
              <a:extLst>
                <a:ext uri="{FF2B5EF4-FFF2-40B4-BE49-F238E27FC236}">
                  <a16:creationId xmlns:a16="http://schemas.microsoft.com/office/drawing/2014/main" id="{05FC919E-B988-B334-4B1D-7BA750102BE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13" name="Group 12">
            <a:extLst>
              <a:ext uri="{FF2B5EF4-FFF2-40B4-BE49-F238E27FC236}">
                <a16:creationId xmlns:a16="http://schemas.microsoft.com/office/drawing/2014/main" id="{B8D66B57-9B96-11E5-669A-A5A0C38769F5}"/>
              </a:ext>
            </a:extLst>
          </p:cNvPr>
          <p:cNvGrpSpPr/>
          <p:nvPr/>
        </p:nvGrpSpPr>
        <p:grpSpPr>
          <a:xfrm>
            <a:off x="8748153" y="1951688"/>
            <a:ext cx="314325" cy="215444"/>
            <a:chOff x="7581899" y="1636710"/>
            <a:chExt cx="314325" cy="215444"/>
          </a:xfrm>
        </p:grpSpPr>
        <p:sp>
          <p:nvSpPr>
            <p:cNvPr id="14" name="Dodecagon 13">
              <a:extLst>
                <a:ext uri="{FF2B5EF4-FFF2-40B4-BE49-F238E27FC236}">
                  <a16:creationId xmlns:a16="http://schemas.microsoft.com/office/drawing/2014/main" id="{0D708820-E89B-778F-E83F-3625E61875B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TextBox 14">
              <a:extLst>
                <a:ext uri="{FF2B5EF4-FFF2-40B4-BE49-F238E27FC236}">
                  <a16:creationId xmlns:a16="http://schemas.microsoft.com/office/drawing/2014/main" id="{A551EE23-5E26-1DC7-CF9F-118957862F8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9</a:t>
              </a:r>
              <a:endParaRPr lang="fr-FR" sz="900">
                <a:solidFill>
                  <a:schemeClr val="bg1"/>
                </a:solidFill>
              </a:endParaRPr>
            </a:p>
          </p:txBody>
        </p:sp>
      </p:grpSp>
      <p:sp>
        <p:nvSpPr>
          <p:cNvPr id="16" name="Footer Placeholder 15">
            <a:extLst>
              <a:ext uri="{FF2B5EF4-FFF2-40B4-BE49-F238E27FC236}">
                <a16:creationId xmlns:a16="http://schemas.microsoft.com/office/drawing/2014/main" id="{8A77AF0E-E8D6-B952-4DF6-7C35D812392A}"/>
              </a:ext>
            </a:extLst>
          </p:cNvPr>
          <p:cNvSpPr>
            <a:spLocks noGrp="1"/>
          </p:cNvSpPr>
          <p:nvPr>
            <p:ph type="ftr" sz="quarter" idx="11"/>
          </p:nvPr>
        </p:nvSpPr>
        <p:spPr/>
        <p:txBody>
          <a:bodyPr/>
          <a:lstStyle/>
          <a:p>
            <a:r>
              <a:rPr lang="sv-SE"/>
              <a:t>CoroPrevention Caregivver dasbhoard user guide_V4_17Aug2023</a:t>
            </a:r>
            <a:endParaRPr lang="en-GR"/>
          </a:p>
        </p:txBody>
      </p:sp>
    </p:spTree>
    <p:extLst>
      <p:ext uri="{BB962C8B-B14F-4D97-AF65-F5344CB8AC3E}">
        <p14:creationId xmlns:p14="http://schemas.microsoft.com/office/powerpoint/2010/main" val="4163742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FD31EE0-0521-1E34-08EF-8F5288FF29FA}"/>
              </a:ext>
            </a:extLst>
          </p:cNvPr>
          <p:cNvGraphicFramePr>
            <a:graphicFrameLocks noGrp="1"/>
          </p:cNvGraphicFramePr>
          <p:nvPr>
            <p:extLst>
              <p:ext uri="{D42A27DB-BD31-4B8C-83A1-F6EECF244321}">
                <p14:modId xmlns:p14="http://schemas.microsoft.com/office/powerpoint/2010/main" val="2441656132"/>
              </p:ext>
            </p:extLst>
          </p:nvPr>
        </p:nvGraphicFramePr>
        <p:xfrm>
          <a:off x="96873" y="893423"/>
          <a:ext cx="3706062" cy="2848407"/>
        </p:xfrm>
        <a:graphic>
          <a:graphicData uri="http://schemas.openxmlformats.org/drawingml/2006/table">
            <a:tbl>
              <a:tblPr/>
              <a:tblGrid>
                <a:gridCol w="160976">
                  <a:extLst>
                    <a:ext uri="{9D8B030D-6E8A-4147-A177-3AD203B41FA5}">
                      <a16:colId xmlns:a16="http://schemas.microsoft.com/office/drawing/2014/main" val="1776904530"/>
                    </a:ext>
                  </a:extLst>
                </a:gridCol>
                <a:gridCol w="3545086">
                  <a:extLst>
                    <a:ext uri="{9D8B030D-6E8A-4147-A177-3AD203B41FA5}">
                      <a16:colId xmlns:a16="http://schemas.microsoft.com/office/drawing/2014/main" val="309031691"/>
                    </a:ext>
                  </a:extLst>
                </a:gridCol>
              </a:tblGrid>
              <a:tr h="327457">
                <a:tc>
                  <a:txBody>
                    <a:bodyPr/>
                    <a:lstStyle/>
                    <a:p>
                      <a:pPr algn="r" fontAlgn="ctr"/>
                      <a:r>
                        <a:rPr lang="fi-FI" sz="1100" b="0" i="0" u="none" strike="noStrike" dirty="0">
                          <a:solidFill>
                            <a:srgbClr val="000000"/>
                          </a:solidFill>
                          <a:effectLst/>
                          <a:latin typeface="Calibri"/>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dirty="0"/>
                        <a:t>In the EDC, complete the information of visit 1. </a:t>
                      </a:r>
                      <a:r>
                        <a:rPr lang="nl-BE" sz="1100" dirty="0">
                          <a:sym typeface="Wingdings" pitchFamily="2" charset="2"/>
                        </a:rPr>
                        <a:t>The following information has to be completed to be able to import the patient into the Tool Suite:</a:t>
                      </a:r>
                    </a:p>
                    <a:p>
                      <a:pPr marL="171450" indent="-171450">
                        <a:buFont typeface="Arial" panose="020B0604020202020204" pitchFamily="34" charset="0"/>
                        <a:buChar char="•"/>
                      </a:pPr>
                      <a:r>
                        <a:rPr lang="nl-BE" sz="1100" dirty="0">
                          <a:sym typeface="Wingdings" pitchFamily="2" charset="2"/>
                        </a:rPr>
                        <a:t>Demographics: year of birth, sex</a:t>
                      </a:r>
                    </a:p>
                    <a:p>
                      <a:pPr marL="171450" indent="-171450">
                        <a:buFont typeface="Arial" panose="020B0604020202020204" pitchFamily="34" charset="0"/>
                        <a:buChar char="•"/>
                      </a:pPr>
                      <a:r>
                        <a:rPr lang="nl-BE" sz="1100" dirty="0">
                          <a:sym typeface="Wingdings" pitchFamily="2" charset="2"/>
                        </a:rPr>
                        <a:t>Medical History: Diabetes mellitus type 1, Diabetes mellitus type 2</a:t>
                      </a:r>
                    </a:p>
                    <a:p>
                      <a:pPr marL="171450" indent="-171450">
                        <a:buFont typeface="Arial" panose="020B0604020202020204" pitchFamily="34" charset="0"/>
                        <a:buChar char="•"/>
                      </a:pPr>
                      <a:r>
                        <a:rPr lang="nl-BE" sz="1100" dirty="0">
                          <a:sym typeface="Wingdings" pitchFamily="2" charset="2"/>
                        </a:rPr>
                        <a:t>Vital Signs: Body height, Body weight, Blood pressure (Systolic and Diastolic), Pulse rate</a:t>
                      </a:r>
                    </a:p>
                    <a:p>
                      <a:pPr marL="171450" indent="-171450">
                        <a:buFont typeface="Arial" panose="020B0604020202020204" pitchFamily="34" charset="0"/>
                        <a:buChar char="•"/>
                      </a:pPr>
                      <a:r>
                        <a:rPr lang="nl-BE" sz="1100" dirty="0">
                          <a:sym typeface="Wingdings" pitchFamily="2" charset="2"/>
                        </a:rPr>
                        <a:t>Cardiac Assessment: Type of ischemic heart disease during index cardiovascular event, Type of treatment, History of MI?, History of HF?, History of stroke?, History of arterial fibrillation?, CHA2DS2-VASC score</a:t>
                      </a:r>
                    </a:p>
                    <a:p>
                      <a:pPr marL="171450" indent="-171450">
                        <a:buFont typeface="Arial" panose="020B0604020202020204" pitchFamily="34" charset="0"/>
                        <a:buChar char="•"/>
                      </a:pPr>
                      <a:r>
                        <a:rPr lang="nl-BE" sz="1100" dirty="0">
                          <a:sym typeface="Wingdings" pitchFamily="2" charset="2"/>
                        </a:rPr>
                        <a:t>Blood sampling: Date sample taken, BNPRO2, TROIHS, CYBCCK, CERT2, an eGRF value e.g. CKDCY3, LDLBC, HDLS, CHOLBC, HBA1CH</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r h="327457">
                <a:tc>
                  <a:txBody>
                    <a:bodyPr/>
                    <a:lstStyle/>
                    <a:p>
                      <a:pPr algn="r" fontAlgn="ctr"/>
                      <a:r>
                        <a:rPr lang="fi-FI" sz="1100" b="0" i="0" u="none" strike="noStrike" dirty="0">
                          <a:solidFill>
                            <a:srgbClr val="000000"/>
                          </a:solidFill>
                          <a:effectLst/>
                          <a:latin typeface="Calibri"/>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r>
                        <a:rPr lang="nl-BE" sz="1100" b="0" dirty="0">
                          <a:sym typeface="Wingdings" pitchFamily="2" charset="2"/>
                        </a:rPr>
                        <a:t>Randomize the patient.</a:t>
                      </a:r>
                      <a:endParaRPr lang="nl-BE" sz="1100" b="0"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2627065"/>
                  </a:ext>
                </a:extLst>
              </a:tr>
            </a:tbl>
          </a:graphicData>
        </a:graphic>
      </p:graphicFrame>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dirty="0">
                <a:latin typeface="Calibri"/>
                <a:cs typeface="Calibri"/>
              </a:rPr>
              <a:t>Prepare for visit 2 (EDC)</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8</a:t>
            </a:fld>
            <a:endParaRPr lang="en-GR"/>
          </a:p>
        </p:txBody>
      </p:sp>
      <p:pic>
        <p:nvPicPr>
          <p:cNvPr id="9" name="Afbeelding 13" descr="Afbeelding met tekst, schermopname, software, nummer&#10;&#10;Automatisch gegenereerde beschrijving">
            <a:extLst>
              <a:ext uri="{FF2B5EF4-FFF2-40B4-BE49-F238E27FC236}">
                <a16:creationId xmlns:a16="http://schemas.microsoft.com/office/drawing/2014/main" id="{4B6CD632-CC61-AB0F-951C-D4EB81F789DB}"/>
              </a:ext>
            </a:extLst>
          </p:cNvPr>
          <p:cNvPicPr>
            <a:picLocks noChangeAspect="1"/>
          </p:cNvPicPr>
          <p:nvPr/>
        </p:nvPicPr>
        <p:blipFill>
          <a:blip r:embed="rId2"/>
          <a:stretch>
            <a:fillRect/>
          </a:stretch>
        </p:blipFill>
        <p:spPr>
          <a:xfrm>
            <a:off x="4764620" y="420862"/>
            <a:ext cx="3293052" cy="1883146"/>
          </a:xfrm>
          <a:prstGeom prst="rect">
            <a:avLst/>
          </a:prstGeom>
        </p:spPr>
      </p:pic>
      <p:sp>
        <p:nvSpPr>
          <p:cNvPr id="6" name="Dodecagon 5">
            <a:extLst>
              <a:ext uri="{FF2B5EF4-FFF2-40B4-BE49-F238E27FC236}">
                <a16:creationId xmlns:a16="http://schemas.microsoft.com/office/drawing/2014/main" id="{2B8AAD95-2E55-EF44-8E7B-049D2D0EBAB1}"/>
              </a:ext>
            </a:extLst>
          </p:cNvPr>
          <p:cNvSpPr/>
          <p:nvPr/>
        </p:nvSpPr>
        <p:spPr>
          <a:xfrm>
            <a:off x="5312899" y="1276709"/>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endParaRPr lang="fr-FR" sz="1200" dirty="0"/>
          </a:p>
        </p:txBody>
      </p:sp>
      <p:pic>
        <p:nvPicPr>
          <p:cNvPr id="12" name="Picture 11">
            <a:extLst>
              <a:ext uri="{FF2B5EF4-FFF2-40B4-BE49-F238E27FC236}">
                <a16:creationId xmlns:a16="http://schemas.microsoft.com/office/drawing/2014/main" id="{D7350DFB-93F9-B94C-071F-8EE7EDC8FEB2}"/>
              </a:ext>
            </a:extLst>
          </p:cNvPr>
          <p:cNvPicPr>
            <a:picLocks noChangeAspect="1"/>
          </p:cNvPicPr>
          <p:nvPr/>
        </p:nvPicPr>
        <p:blipFill>
          <a:blip r:embed="rId3"/>
          <a:stretch>
            <a:fillRect/>
          </a:stretch>
        </p:blipFill>
        <p:spPr>
          <a:xfrm>
            <a:off x="4764620" y="2441667"/>
            <a:ext cx="3293052" cy="1916082"/>
          </a:xfrm>
          <a:prstGeom prst="rect">
            <a:avLst/>
          </a:prstGeom>
          <a:ln w="3175">
            <a:solidFill>
              <a:schemeClr val="tx1">
                <a:lumMod val="50000"/>
                <a:lumOff val="50000"/>
              </a:schemeClr>
            </a:solidFill>
          </a:ln>
        </p:spPr>
      </p:pic>
      <p:sp>
        <p:nvSpPr>
          <p:cNvPr id="13" name="Dodecagon 12">
            <a:extLst>
              <a:ext uri="{FF2B5EF4-FFF2-40B4-BE49-F238E27FC236}">
                <a16:creationId xmlns:a16="http://schemas.microsoft.com/office/drawing/2014/main" id="{04BF45FF-77B3-6EF6-7130-87FE8275785B}"/>
              </a:ext>
            </a:extLst>
          </p:cNvPr>
          <p:cNvSpPr/>
          <p:nvPr/>
        </p:nvSpPr>
        <p:spPr>
          <a:xfrm>
            <a:off x="5780092" y="3542723"/>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endParaRPr lang="fr-FR" sz="1200" dirty="0"/>
          </a:p>
        </p:txBody>
      </p:sp>
    </p:spTree>
    <p:extLst>
      <p:ext uri="{BB962C8B-B14F-4D97-AF65-F5344CB8AC3E}">
        <p14:creationId xmlns:p14="http://schemas.microsoft.com/office/powerpoint/2010/main" val="25375619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How to define the patient's weekly sports goal (or exercise prescription)?</a:t>
            </a:r>
            <a:endParaRPr/>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graphicFrame>
        <p:nvGraphicFramePr>
          <p:cNvPr id="4" name="Table 3">
            <a:extLst>
              <a:ext uri="{FF2B5EF4-FFF2-40B4-BE49-F238E27FC236}">
                <a16:creationId xmlns:a16="http://schemas.microsoft.com/office/drawing/2014/main" id="{2799CF20-7C7C-0946-F2DF-D756B54677D0}"/>
              </a:ext>
            </a:extLst>
          </p:cNvPr>
          <p:cNvGraphicFramePr>
            <a:graphicFrameLocks noGrp="1"/>
          </p:cNvGraphicFramePr>
          <p:nvPr>
            <p:extLst>
              <p:ext uri="{D42A27DB-BD31-4B8C-83A1-F6EECF244321}">
                <p14:modId xmlns:p14="http://schemas.microsoft.com/office/powerpoint/2010/main" val="586205921"/>
              </p:ext>
            </p:extLst>
          </p:nvPr>
        </p:nvGraphicFramePr>
        <p:xfrm>
          <a:off x="87855" y="1335944"/>
          <a:ext cx="3477466" cy="634366"/>
        </p:xfrm>
        <a:graphic>
          <a:graphicData uri="http://schemas.openxmlformats.org/drawingml/2006/table">
            <a:tbl>
              <a:tblPr/>
              <a:tblGrid>
                <a:gridCol w="178445">
                  <a:extLst>
                    <a:ext uri="{9D8B030D-6E8A-4147-A177-3AD203B41FA5}">
                      <a16:colId xmlns:a16="http://schemas.microsoft.com/office/drawing/2014/main" val="1805500869"/>
                    </a:ext>
                  </a:extLst>
                </a:gridCol>
                <a:gridCol w="3299021">
                  <a:extLst>
                    <a:ext uri="{9D8B030D-6E8A-4147-A177-3AD203B41FA5}">
                      <a16:colId xmlns:a16="http://schemas.microsoft.com/office/drawing/2014/main" val="1673779881"/>
                    </a:ext>
                  </a:extLst>
                </a:gridCol>
              </a:tblGrid>
              <a:tr h="243392">
                <a:tc>
                  <a:txBody>
                    <a:bodyPr/>
                    <a:lstStyle/>
                    <a:p>
                      <a:pPr algn="r" fontAlgn="ctr"/>
                      <a:r>
                        <a:rPr lang="en-BE" sz="1000" b="0" i="0" u="none" strike="noStrike">
                          <a:solidFill>
                            <a:srgbClr val="000000"/>
                          </a:solidFill>
                          <a:effectLst/>
                          <a:latin typeface="Calibri" panose="020F0502020204030204" pitchFamily="34" charset="0"/>
                        </a:rPr>
                        <a:t>10</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From the second time onwards, when you open the EXPERT tool you will see the recommendation and the saved recommendation for the patient (i.e., the recommendation that you saved last time).</a:t>
                      </a:r>
                    </a:p>
                  </a:txBody>
                  <a:tcPr marL="4270" marR="4270" marT="4270" marB="204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61107755"/>
                  </a:ext>
                </a:extLst>
              </a:tr>
            </a:tbl>
          </a:graphicData>
        </a:graphic>
      </p:graphicFrame>
      <p:pic>
        <p:nvPicPr>
          <p:cNvPr id="8" name="Picture 7">
            <a:extLst>
              <a:ext uri="{FF2B5EF4-FFF2-40B4-BE49-F238E27FC236}">
                <a16:creationId xmlns:a16="http://schemas.microsoft.com/office/drawing/2014/main" id="{21C1DECA-FF00-6024-7773-F9D871CCB1CC}"/>
              </a:ext>
            </a:extLst>
          </p:cNvPr>
          <p:cNvPicPr>
            <a:picLocks noChangeAspect="1"/>
          </p:cNvPicPr>
          <p:nvPr/>
        </p:nvPicPr>
        <p:blipFill>
          <a:blip r:embed="rId3"/>
          <a:stretch>
            <a:fillRect/>
          </a:stretch>
        </p:blipFill>
        <p:spPr>
          <a:xfrm>
            <a:off x="3500372" y="1268110"/>
            <a:ext cx="5555773" cy="3178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a:extLst>
              <a:ext uri="{FF2B5EF4-FFF2-40B4-BE49-F238E27FC236}">
                <a16:creationId xmlns:a16="http://schemas.microsoft.com/office/drawing/2014/main" id="{AE1A2B62-C91F-6C28-5C00-6C4620D9A4CF}"/>
              </a:ext>
            </a:extLst>
          </p:cNvPr>
          <p:cNvGrpSpPr/>
          <p:nvPr/>
        </p:nvGrpSpPr>
        <p:grpSpPr>
          <a:xfrm>
            <a:off x="3261548" y="3630098"/>
            <a:ext cx="314325" cy="338554"/>
            <a:chOff x="7581899" y="1636710"/>
            <a:chExt cx="314325" cy="338554"/>
          </a:xfrm>
        </p:grpSpPr>
        <p:sp>
          <p:nvSpPr>
            <p:cNvPr id="10" name="Dodecagon 9">
              <a:extLst>
                <a:ext uri="{FF2B5EF4-FFF2-40B4-BE49-F238E27FC236}">
                  <a16:creationId xmlns:a16="http://schemas.microsoft.com/office/drawing/2014/main" id="{5E30A14C-E218-D2F8-22F9-3D5162B83C9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 name="TextBox 10">
              <a:extLst>
                <a:ext uri="{FF2B5EF4-FFF2-40B4-BE49-F238E27FC236}">
                  <a16:creationId xmlns:a16="http://schemas.microsoft.com/office/drawing/2014/main" id="{3EDDE787-DF7B-6611-0A73-59EB5E603B29}"/>
                </a:ext>
              </a:extLst>
            </p:cNvPr>
            <p:cNvSpPr txBox="1"/>
            <p:nvPr/>
          </p:nvSpPr>
          <p:spPr>
            <a:xfrm>
              <a:off x="7581899" y="1636710"/>
              <a:ext cx="314325" cy="338554"/>
            </a:xfrm>
            <a:prstGeom prst="rect">
              <a:avLst/>
            </a:prstGeom>
            <a:noFill/>
          </p:spPr>
          <p:txBody>
            <a:bodyPr wrap="square" rtlCol="0">
              <a:spAutoFit/>
            </a:bodyPr>
            <a:lstStyle/>
            <a:p>
              <a:pPr algn="ctr"/>
              <a:r>
                <a:rPr lang="en-US" sz="800">
                  <a:solidFill>
                    <a:schemeClr val="bg1"/>
                  </a:solidFill>
                </a:rPr>
                <a:t>10°</a:t>
              </a:r>
              <a:endParaRPr lang="fr-FR" sz="900">
                <a:solidFill>
                  <a:schemeClr val="bg1"/>
                </a:solidFill>
              </a:endParaRPr>
            </a:p>
          </p:txBody>
        </p:sp>
      </p:grpSp>
      <p:grpSp>
        <p:nvGrpSpPr>
          <p:cNvPr id="12" name="Group 11">
            <a:extLst>
              <a:ext uri="{FF2B5EF4-FFF2-40B4-BE49-F238E27FC236}">
                <a16:creationId xmlns:a16="http://schemas.microsoft.com/office/drawing/2014/main" id="{4E9CFF62-11B3-2A30-E109-AA6417587FD8}"/>
              </a:ext>
            </a:extLst>
          </p:cNvPr>
          <p:cNvGrpSpPr/>
          <p:nvPr/>
        </p:nvGrpSpPr>
        <p:grpSpPr>
          <a:xfrm>
            <a:off x="3261548" y="3003914"/>
            <a:ext cx="314325" cy="338554"/>
            <a:chOff x="7581899" y="1636710"/>
            <a:chExt cx="314325" cy="338554"/>
          </a:xfrm>
        </p:grpSpPr>
        <p:sp>
          <p:nvSpPr>
            <p:cNvPr id="13" name="Dodecagon 12">
              <a:extLst>
                <a:ext uri="{FF2B5EF4-FFF2-40B4-BE49-F238E27FC236}">
                  <a16:creationId xmlns:a16="http://schemas.microsoft.com/office/drawing/2014/main" id="{0C58CFC6-9A52-6A0C-0AF2-4E3C159F6C9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4B0B8447-B8C7-F2E5-2EB4-F350AD441103}"/>
                </a:ext>
              </a:extLst>
            </p:cNvPr>
            <p:cNvSpPr txBox="1"/>
            <p:nvPr/>
          </p:nvSpPr>
          <p:spPr>
            <a:xfrm>
              <a:off x="7581899" y="1636710"/>
              <a:ext cx="314325" cy="338554"/>
            </a:xfrm>
            <a:prstGeom prst="rect">
              <a:avLst/>
            </a:prstGeom>
            <a:noFill/>
          </p:spPr>
          <p:txBody>
            <a:bodyPr wrap="square" rtlCol="0">
              <a:spAutoFit/>
            </a:bodyPr>
            <a:lstStyle/>
            <a:p>
              <a:pPr algn="ctr"/>
              <a:r>
                <a:rPr lang="en-US" sz="800">
                  <a:solidFill>
                    <a:schemeClr val="bg1"/>
                  </a:solidFill>
                </a:rPr>
                <a:t>10°</a:t>
              </a:r>
              <a:endParaRPr lang="fr-FR" sz="900">
                <a:solidFill>
                  <a:schemeClr val="bg1"/>
                </a:solidFill>
              </a:endParaRPr>
            </a:p>
          </p:txBody>
        </p:sp>
      </p:grpSp>
      <p:sp>
        <p:nvSpPr>
          <p:cNvPr id="2" name="Footer Placeholder 1">
            <a:extLst>
              <a:ext uri="{FF2B5EF4-FFF2-40B4-BE49-F238E27FC236}">
                <a16:creationId xmlns:a16="http://schemas.microsoft.com/office/drawing/2014/main" id="{32B80337-E981-BF47-BEF1-4DC6D5B72003}"/>
              </a:ext>
            </a:extLst>
          </p:cNvPr>
          <p:cNvSpPr>
            <a:spLocks noGrp="1"/>
          </p:cNvSpPr>
          <p:nvPr>
            <p:ph type="ftr" sz="quarter" idx="11"/>
          </p:nvPr>
        </p:nvSpPr>
        <p:spPr/>
        <p:txBody>
          <a:bodyPr/>
          <a:lstStyle/>
          <a:p>
            <a:r>
              <a:rPr lang="sv-SE"/>
              <a:t>CoroPrevention Caregivver dasbhoard user guide_V4_17Aug2023</a:t>
            </a:r>
            <a:endParaRPr lang="en-GR"/>
          </a:p>
        </p:txBody>
      </p:sp>
    </p:spTree>
    <p:extLst>
      <p:ext uri="{BB962C8B-B14F-4D97-AF65-F5344CB8AC3E}">
        <p14:creationId xmlns:p14="http://schemas.microsoft.com/office/powerpoint/2010/main" val="3765098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21123419d1d_1_279"/>
          <p:cNvSpPr txBox="1">
            <a:spLocks noGrp="1"/>
          </p:cNvSpPr>
          <p:nvPr>
            <p:ph type="title"/>
          </p:nvPr>
        </p:nvSpPr>
        <p:spPr>
          <a:xfrm>
            <a:off x="628650" y="399010"/>
            <a:ext cx="7886700" cy="869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How to view the safety precautions for the patient?</a:t>
            </a:r>
            <a:endParaRPr/>
          </a:p>
        </p:txBody>
      </p:sp>
      <p:sp>
        <p:nvSpPr>
          <p:cNvPr id="649" name="Google Shape;649;g21123419d1d_1_279"/>
          <p:cNvSpPr txBox="1">
            <a:spLocks noGrp="1"/>
          </p:cNvSpPr>
          <p:nvPr>
            <p:ph type="sldNum" idx="12"/>
          </p:nvPr>
        </p:nvSpPr>
        <p:spPr>
          <a:xfrm>
            <a:off x="8278296" y="4687041"/>
            <a:ext cx="3375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graphicFrame>
        <p:nvGraphicFramePr>
          <p:cNvPr id="2" name="Table 1">
            <a:extLst>
              <a:ext uri="{FF2B5EF4-FFF2-40B4-BE49-F238E27FC236}">
                <a16:creationId xmlns:a16="http://schemas.microsoft.com/office/drawing/2014/main" id="{31E49372-8116-368F-99CB-E5DF6DC8EE3C}"/>
              </a:ext>
            </a:extLst>
          </p:cNvPr>
          <p:cNvGraphicFramePr>
            <a:graphicFrameLocks noGrp="1"/>
          </p:cNvGraphicFramePr>
          <p:nvPr>
            <p:extLst>
              <p:ext uri="{D42A27DB-BD31-4B8C-83A1-F6EECF244321}">
                <p14:modId xmlns:p14="http://schemas.microsoft.com/office/powerpoint/2010/main" val="3219827891"/>
              </p:ext>
            </p:extLst>
          </p:nvPr>
        </p:nvGraphicFramePr>
        <p:xfrm>
          <a:off x="120009" y="1343837"/>
          <a:ext cx="3688593" cy="872490"/>
        </p:xfrm>
        <a:graphic>
          <a:graphicData uri="http://schemas.openxmlformats.org/drawingml/2006/table">
            <a:tbl>
              <a:tblPr/>
              <a:tblGrid>
                <a:gridCol w="232329">
                  <a:extLst>
                    <a:ext uri="{9D8B030D-6E8A-4147-A177-3AD203B41FA5}">
                      <a16:colId xmlns:a16="http://schemas.microsoft.com/office/drawing/2014/main" val="1995902742"/>
                    </a:ext>
                  </a:extLst>
                </a:gridCol>
                <a:gridCol w="3456264">
                  <a:extLst>
                    <a:ext uri="{9D8B030D-6E8A-4147-A177-3AD203B41FA5}">
                      <a16:colId xmlns:a16="http://schemas.microsoft.com/office/drawing/2014/main" val="3421420989"/>
                    </a:ext>
                  </a:extLst>
                </a:gridCol>
              </a:tblGrid>
              <a:tr h="390525">
                <a:tc>
                  <a:txBody>
                    <a:bodyPr/>
                    <a:lstStyle/>
                    <a:p>
                      <a:pPr algn="r" fontAlgn="ctr"/>
                      <a:r>
                        <a:rPr lang="en-BE" sz="1000" b="0" i="0" u="none" strike="noStrike">
                          <a:solidFill>
                            <a:srgbClr val="000000"/>
                          </a:solidFill>
                          <a:effectLst/>
                          <a:latin typeface="Calibri" panose="020F0502020204030204" pitchFamily="34" charset="0"/>
                        </a:rPr>
                        <a:t>1</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In the "Safety precautions" tab, you can consult the list of safety precautions according to the patient’s most recently saved exercise recommendation.</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6979805"/>
                  </a:ext>
                </a:extLst>
              </a:tr>
              <a:tr h="180975">
                <a:tc>
                  <a:txBody>
                    <a:bodyPr/>
                    <a:lstStyle/>
                    <a:p>
                      <a:pPr algn="r" fontAlgn="ctr"/>
                      <a:r>
                        <a:rPr lang="en-BE" sz="1000" b="0" i="0" u="none" strike="noStrike">
                          <a:solidFill>
                            <a:srgbClr val="000000"/>
                          </a:solidFill>
                          <a:effectLst/>
                          <a:latin typeface="Calibri" panose="020F0502020204030204" pitchFamily="34" charset="0"/>
                        </a:rPr>
                        <a:t>2</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GB" sz="1000" b="0" i="0" u="none" strike="noStrike">
                          <a:solidFill>
                            <a:srgbClr val="000000"/>
                          </a:solidFill>
                          <a:effectLst/>
                          <a:latin typeface="Calibri" panose="020F0502020204030204" pitchFamily="34" charset="0"/>
                        </a:rPr>
                        <a:t>You can click on each of the boxes to read more information on each one of the categories.</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21768929"/>
                  </a:ext>
                </a:extLst>
              </a:tr>
            </a:tbl>
          </a:graphicData>
        </a:graphic>
      </p:graphicFrame>
      <p:pic>
        <p:nvPicPr>
          <p:cNvPr id="5" name="Picture 4">
            <a:extLst>
              <a:ext uri="{FF2B5EF4-FFF2-40B4-BE49-F238E27FC236}">
                <a16:creationId xmlns:a16="http://schemas.microsoft.com/office/drawing/2014/main" id="{047B78E2-C05C-6C9A-45D0-6CFF7AC30F55}"/>
              </a:ext>
            </a:extLst>
          </p:cNvPr>
          <p:cNvPicPr>
            <a:picLocks noChangeAspect="1"/>
          </p:cNvPicPr>
          <p:nvPr/>
        </p:nvPicPr>
        <p:blipFill>
          <a:blip r:embed="rId3"/>
          <a:stretch>
            <a:fillRect/>
          </a:stretch>
        </p:blipFill>
        <p:spPr>
          <a:xfrm>
            <a:off x="4093828" y="1475038"/>
            <a:ext cx="4930163" cy="2002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A792C9FD-DBCF-32E4-250A-A40867E59C48}"/>
              </a:ext>
            </a:extLst>
          </p:cNvPr>
          <p:cNvGrpSpPr/>
          <p:nvPr/>
        </p:nvGrpSpPr>
        <p:grpSpPr>
          <a:xfrm>
            <a:off x="5346120" y="1986685"/>
            <a:ext cx="314325" cy="215444"/>
            <a:chOff x="7581899" y="1636710"/>
            <a:chExt cx="314325" cy="215444"/>
          </a:xfrm>
        </p:grpSpPr>
        <p:sp>
          <p:nvSpPr>
            <p:cNvPr id="7" name="Dodecagon 6">
              <a:extLst>
                <a:ext uri="{FF2B5EF4-FFF2-40B4-BE49-F238E27FC236}">
                  <a16:creationId xmlns:a16="http://schemas.microsoft.com/office/drawing/2014/main" id="{B00D28FA-D4BA-6DA6-4AD8-710638039A1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5" name="TextBox 14">
              <a:extLst>
                <a:ext uri="{FF2B5EF4-FFF2-40B4-BE49-F238E27FC236}">
                  <a16:creationId xmlns:a16="http://schemas.microsoft.com/office/drawing/2014/main" id="{357F1D83-D238-CB0B-FCE4-ED9393DDE6C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6" name="Group 15">
            <a:extLst>
              <a:ext uri="{FF2B5EF4-FFF2-40B4-BE49-F238E27FC236}">
                <a16:creationId xmlns:a16="http://schemas.microsoft.com/office/drawing/2014/main" id="{7631CDBA-18C3-F2CB-19FA-6A58D1F92016}"/>
              </a:ext>
            </a:extLst>
          </p:cNvPr>
          <p:cNvGrpSpPr/>
          <p:nvPr/>
        </p:nvGrpSpPr>
        <p:grpSpPr>
          <a:xfrm>
            <a:off x="8515350" y="2280254"/>
            <a:ext cx="314325" cy="215444"/>
            <a:chOff x="7581899" y="1636710"/>
            <a:chExt cx="314325" cy="215444"/>
          </a:xfrm>
        </p:grpSpPr>
        <p:sp>
          <p:nvSpPr>
            <p:cNvPr id="17" name="Dodecagon 16">
              <a:extLst>
                <a:ext uri="{FF2B5EF4-FFF2-40B4-BE49-F238E27FC236}">
                  <a16:creationId xmlns:a16="http://schemas.microsoft.com/office/drawing/2014/main" id="{4014B428-6EDE-CDA4-3249-31DAA28C5ABE}"/>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8" name="TextBox 17">
              <a:extLst>
                <a:ext uri="{FF2B5EF4-FFF2-40B4-BE49-F238E27FC236}">
                  <a16:creationId xmlns:a16="http://schemas.microsoft.com/office/drawing/2014/main" id="{36C54409-6600-9E49-22F8-DE396953514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9" name="Group 18">
            <a:extLst>
              <a:ext uri="{FF2B5EF4-FFF2-40B4-BE49-F238E27FC236}">
                <a16:creationId xmlns:a16="http://schemas.microsoft.com/office/drawing/2014/main" id="{79559799-2B24-BC68-3EEF-E600ECA4643F}"/>
              </a:ext>
            </a:extLst>
          </p:cNvPr>
          <p:cNvGrpSpPr/>
          <p:nvPr/>
        </p:nvGrpSpPr>
        <p:grpSpPr>
          <a:xfrm>
            <a:off x="8520807" y="2513163"/>
            <a:ext cx="314325" cy="215444"/>
            <a:chOff x="7581899" y="1636710"/>
            <a:chExt cx="314325" cy="215444"/>
          </a:xfrm>
        </p:grpSpPr>
        <p:sp>
          <p:nvSpPr>
            <p:cNvPr id="20" name="Dodecagon 19">
              <a:extLst>
                <a:ext uri="{FF2B5EF4-FFF2-40B4-BE49-F238E27FC236}">
                  <a16:creationId xmlns:a16="http://schemas.microsoft.com/office/drawing/2014/main" id="{6DFC8F7D-F6FB-DB66-18D7-42E6D825E98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1" name="TextBox 20">
              <a:extLst>
                <a:ext uri="{FF2B5EF4-FFF2-40B4-BE49-F238E27FC236}">
                  <a16:creationId xmlns:a16="http://schemas.microsoft.com/office/drawing/2014/main" id="{B8483D49-6F2E-200F-1479-02ED8090768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2" name="Group 21">
            <a:extLst>
              <a:ext uri="{FF2B5EF4-FFF2-40B4-BE49-F238E27FC236}">
                <a16:creationId xmlns:a16="http://schemas.microsoft.com/office/drawing/2014/main" id="{6E3A2604-1BB6-7D3B-8691-CF7B4280A811}"/>
              </a:ext>
            </a:extLst>
          </p:cNvPr>
          <p:cNvGrpSpPr/>
          <p:nvPr/>
        </p:nvGrpSpPr>
        <p:grpSpPr>
          <a:xfrm>
            <a:off x="8520807" y="3225855"/>
            <a:ext cx="314325" cy="215444"/>
            <a:chOff x="7581899" y="1636710"/>
            <a:chExt cx="314325" cy="215444"/>
          </a:xfrm>
        </p:grpSpPr>
        <p:sp>
          <p:nvSpPr>
            <p:cNvPr id="23" name="Dodecagon 22">
              <a:extLst>
                <a:ext uri="{FF2B5EF4-FFF2-40B4-BE49-F238E27FC236}">
                  <a16:creationId xmlns:a16="http://schemas.microsoft.com/office/drawing/2014/main" id="{99808FBE-A3D5-4705-7EA4-39405EC400B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4" name="TextBox 23">
              <a:extLst>
                <a:ext uri="{FF2B5EF4-FFF2-40B4-BE49-F238E27FC236}">
                  <a16:creationId xmlns:a16="http://schemas.microsoft.com/office/drawing/2014/main" id="{80DCDD35-F040-7186-4127-9C7E0D2E2176}"/>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sp>
        <p:nvSpPr>
          <p:cNvPr id="3" name="Footer Placeholder 2">
            <a:extLst>
              <a:ext uri="{FF2B5EF4-FFF2-40B4-BE49-F238E27FC236}">
                <a16:creationId xmlns:a16="http://schemas.microsoft.com/office/drawing/2014/main" id="{83590961-01E9-854D-843F-DD4FA8D27743}"/>
              </a:ext>
            </a:extLst>
          </p:cNvPr>
          <p:cNvSpPr>
            <a:spLocks noGrp="1"/>
          </p:cNvSpPr>
          <p:nvPr>
            <p:ph type="ftr" sz="quarter" idx="11"/>
          </p:nvPr>
        </p:nvSpPr>
        <p:spPr/>
        <p:txBody>
          <a:bodyPr/>
          <a:lstStyle/>
          <a:p>
            <a:r>
              <a:rPr lang="sv-SE"/>
              <a:t>CoroPrevention Caregivver dasbhoard user guide_V4_17Aug2023</a:t>
            </a:r>
            <a:endParaRPr lang="en-GR"/>
          </a:p>
        </p:txBody>
      </p:sp>
    </p:spTree>
    <p:extLst>
      <p:ext uri="{BB962C8B-B14F-4D97-AF65-F5344CB8AC3E}">
        <p14:creationId xmlns:p14="http://schemas.microsoft.com/office/powerpoint/2010/main" val="22158085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D898-9073-FB40-A13D-01987B629D71}"/>
              </a:ext>
            </a:extLst>
          </p:cNvPr>
          <p:cNvSpPr>
            <a:spLocks noGrp="1"/>
          </p:cNvSpPr>
          <p:nvPr>
            <p:ph type="ctrTitle"/>
          </p:nvPr>
        </p:nvSpPr>
        <p:spPr>
          <a:xfrm>
            <a:off x="352464" y="1891571"/>
            <a:ext cx="4642659" cy="1650556"/>
          </a:xfrm>
        </p:spPr>
        <p:txBody>
          <a:bodyPr>
            <a:normAutofit fontScale="90000"/>
          </a:bodyPr>
          <a:lstStyle/>
          <a:p>
            <a:r>
              <a:rPr lang="en-US" dirty="0"/>
              <a:t>Case nurse manual caregiver dashboard - patient records view</a:t>
            </a:r>
            <a:endParaRPr lang="fi-FI" dirty="0"/>
          </a:p>
        </p:txBody>
      </p:sp>
      <p:sp>
        <p:nvSpPr>
          <p:cNvPr id="3" name="Subtitle 2">
            <a:extLst>
              <a:ext uri="{FF2B5EF4-FFF2-40B4-BE49-F238E27FC236}">
                <a16:creationId xmlns:a16="http://schemas.microsoft.com/office/drawing/2014/main" id="{6486C3CA-8932-D14E-9CFF-8E2499ECD289}"/>
              </a:ext>
            </a:extLst>
          </p:cNvPr>
          <p:cNvSpPr>
            <a:spLocks noGrp="1"/>
          </p:cNvSpPr>
          <p:nvPr>
            <p:ph type="subTitle" idx="1"/>
          </p:nvPr>
        </p:nvSpPr>
        <p:spPr/>
        <p:txBody>
          <a:bodyPr>
            <a:normAutofit fontScale="92500" lnSpcReduction="10000"/>
          </a:bodyPr>
          <a:lstStyle/>
          <a:p>
            <a:r>
              <a:rPr lang="fi-FI" dirty="0"/>
              <a:t>V.4; 17.08.2023</a:t>
            </a:r>
            <a:endParaRPr lang="en-GR" dirty="0"/>
          </a:p>
        </p:txBody>
      </p:sp>
    </p:spTree>
    <p:extLst>
      <p:ext uri="{BB962C8B-B14F-4D97-AF65-F5344CB8AC3E}">
        <p14:creationId xmlns:p14="http://schemas.microsoft.com/office/powerpoint/2010/main" val="22095068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D2DB83-5693-B5C2-1E95-62CB8C7F5DD6}"/>
              </a:ext>
            </a:extLst>
          </p:cNvPr>
          <p:cNvPicPr>
            <a:picLocks noChangeAspect="1"/>
          </p:cNvPicPr>
          <p:nvPr/>
        </p:nvPicPr>
        <p:blipFill>
          <a:blip r:embed="rId2"/>
          <a:stretch>
            <a:fillRect/>
          </a:stretch>
        </p:blipFill>
        <p:spPr>
          <a:xfrm>
            <a:off x="4055232" y="2949896"/>
            <a:ext cx="5032386" cy="1772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0A77875A-5CEA-6C2C-2483-0009FE31A70A}"/>
              </a:ext>
            </a:extLst>
          </p:cNvPr>
          <p:cNvPicPr>
            <a:picLocks noChangeAspect="1"/>
          </p:cNvPicPr>
          <p:nvPr/>
        </p:nvPicPr>
        <p:blipFill>
          <a:blip r:embed="rId3"/>
          <a:stretch>
            <a:fillRect/>
          </a:stretch>
        </p:blipFill>
        <p:spPr>
          <a:xfrm>
            <a:off x="4055232" y="134267"/>
            <a:ext cx="5032386" cy="2524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6BB4244A-283B-4936-B7C8-422E7E4F6C38}"/>
              </a:ext>
            </a:extLst>
          </p:cNvPr>
          <p:cNvSpPr>
            <a:spLocks noGrp="1"/>
          </p:cNvSpPr>
          <p:nvPr>
            <p:ph type="title"/>
          </p:nvPr>
        </p:nvSpPr>
        <p:spPr>
          <a:xfrm>
            <a:off x="56382" y="117662"/>
            <a:ext cx="4306213" cy="869005"/>
          </a:xfrm>
        </p:spPr>
        <p:txBody>
          <a:bodyPr/>
          <a:lstStyle/>
          <a:p>
            <a:r>
              <a:rPr lang="en-US"/>
              <a:t>How to create a patient record?</a:t>
            </a:r>
            <a:endParaRPr lang="fi-FI"/>
          </a:p>
        </p:txBody>
      </p:sp>
      <p:sp>
        <p:nvSpPr>
          <p:cNvPr id="4" name="Footer Placeholder 3">
            <a:extLst>
              <a:ext uri="{FF2B5EF4-FFF2-40B4-BE49-F238E27FC236}">
                <a16:creationId xmlns:a16="http://schemas.microsoft.com/office/drawing/2014/main" id="{C8CCBC6C-529D-4227-8573-37AC32044F75}"/>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C8C1F456-8FB0-4199-8859-B4F376FB1343}"/>
              </a:ext>
            </a:extLst>
          </p:cNvPr>
          <p:cNvSpPr>
            <a:spLocks noGrp="1"/>
          </p:cNvSpPr>
          <p:nvPr>
            <p:ph type="sldNum" sz="quarter" idx="12"/>
          </p:nvPr>
        </p:nvSpPr>
        <p:spPr/>
        <p:txBody>
          <a:bodyPr/>
          <a:lstStyle/>
          <a:p>
            <a:fld id="{68A62F1A-42BD-014A-88BF-D3A572E205BD}" type="slidenum">
              <a:rPr lang="en-GR" smtClean="0"/>
              <a:pPr/>
              <a:t>83</a:t>
            </a:fld>
            <a:endParaRPr lang="en-GR"/>
          </a:p>
        </p:txBody>
      </p:sp>
      <p:graphicFrame>
        <p:nvGraphicFramePr>
          <p:cNvPr id="8" name="Table 7">
            <a:extLst>
              <a:ext uri="{FF2B5EF4-FFF2-40B4-BE49-F238E27FC236}">
                <a16:creationId xmlns:a16="http://schemas.microsoft.com/office/drawing/2014/main" id="{4DC41D43-A0E8-4F0A-93FF-B24304F54519}"/>
              </a:ext>
            </a:extLst>
          </p:cNvPr>
          <p:cNvGraphicFramePr>
            <a:graphicFrameLocks noGrp="1"/>
          </p:cNvGraphicFramePr>
          <p:nvPr>
            <p:extLst>
              <p:ext uri="{D42A27DB-BD31-4B8C-83A1-F6EECF244321}">
                <p14:modId xmlns:p14="http://schemas.microsoft.com/office/powerpoint/2010/main" val="3746658119"/>
              </p:ext>
            </p:extLst>
          </p:nvPr>
        </p:nvGraphicFramePr>
        <p:xfrm>
          <a:off x="375617" y="1262852"/>
          <a:ext cx="3312261" cy="3218313"/>
        </p:xfrm>
        <a:graphic>
          <a:graphicData uri="http://schemas.openxmlformats.org/drawingml/2006/table">
            <a:tbl>
              <a:tblPr/>
              <a:tblGrid>
                <a:gridCol w="178105">
                  <a:extLst>
                    <a:ext uri="{9D8B030D-6E8A-4147-A177-3AD203B41FA5}">
                      <a16:colId xmlns:a16="http://schemas.microsoft.com/office/drawing/2014/main" val="1583971614"/>
                    </a:ext>
                  </a:extLst>
                </a:gridCol>
                <a:gridCol w="3134156">
                  <a:extLst>
                    <a:ext uri="{9D8B030D-6E8A-4147-A177-3AD203B41FA5}">
                      <a16:colId xmlns:a16="http://schemas.microsoft.com/office/drawing/2014/main" val="1579655421"/>
                    </a:ext>
                  </a:extLst>
                </a:gridCol>
              </a:tblGrid>
              <a:tr h="859830">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navigate to the screen to create a patient record by clicking this button. This button is only available when currently no patient record is opened.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34013752"/>
                  </a:ext>
                </a:extLst>
              </a:tr>
              <a:tr h="1498653">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only create a patient record for a patient who has already been registered in the EDC system and who has been randomized into the PPP intervention group. You have to fill in the subject ID of the patient to import the patient information from the EDC system to the CoroPrevention Tool Suite.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08612018"/>
                  </a:ext>
                </a:extLst>
              </a:tr>
              <a:tr h="859830">
                <a:tc>
                  <a:txBody>
                    <a:bodyPr/>
                    <a:lstStyle/>
                    <a:p>
                      <a:pPr algn="l"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When you click this button, the patient information is retrieved from the EDC system, imported to the </a:t>
                      </a:r>
                      <a:r>
                        <a:rPr lang="en-US" sz="1100" b="0" i="0" u="none" strike="noStrike" err="1">
                          <a:solidFill>
                            <a:srgbClr val="000000"/>
                          </a:solidFill>
                          <a:effectLst/>
                          <a:latin typeface="Calibri" panose="020F0502020204030204" pitchFamily="34" charset="0"/>
                        </a:rPr>
                        <a:t>CoroPrevention</a:t>
                      </a:r>
                      <a:r>
                        <a:rPr lang="en-US" sz="1100" b="0" i="0" u="none" strike="noStrike">
                          <a:solidFill>
                            <a:srgbClr val="000000"/>
                          </a:solidFill>
                          <a:effectLst/>
                          <a:latin typeface="Calibri" panose="020F0502020204030204" pitchFamily="34" charset="0"/>
                        </a:rPr>
                        <a:t> Tool Suite, and shown below.</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65648713"/>
                  </a:ext>
                </a:extLst>
              </a:tr>
            </a:tbl>
          </a:graphicData>
        </a:graphic>
      </p:graphicFrame>
      <p:grpSp>
        <p:nvGrpSpPr>
          <p:cNvPr id="14" name="Group 13">
            <a:extLst>
              <a:ext uri="{FF2B5EF4-FFF2-40B4-BE49-F238E27FC236}">
                <a16:creationId xmlns:a16="http://schemas.microsoft.com/office/drawing/2014/main" id="{CCB239DB-540A-6B27-80FE-7AA4C8E58D42}"/>
              </a:ext>
            </a:extLst>
          </p:cNvPr>
          <p:cNvGrpSpPr/>
          <p:nvPr/>
        </p:nvGrpSpPr>
        <p:grpSpPr>
          <a:xfrm>
            <a:off x="8254994" y="0"/>
            <a:ext cx="314325" cy="215444"/>
            <a:chOff x="7581899" y="1636710"/>
            <a:chExt cx="314325" cy="215444"/>
          </a:xfrm>
        </p:grpSpPr>
        <p:sp>
          <p:nvSpPr>
            <p:cNvPr id="15" name="Dodecagon 14">
              <a:extLst>
                <a:ext uri="{FF2B5EF4-FFF2-40B4-BE49-F238E27FC236}">
                  <a16:creationId xmlns:a16="http://schemas.microsoft.com/office/drawing/2014/main" id="{423096A6-04F8-44CF-C2DF-ADD70A845F7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E6AE067F-4DB3-6F64-246D-FA4538D240C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7" name="Group 16">
            <a:extLst>
              <a:ext uri="{FF2B5EF4-FFF2-40B4-BE49-F238E27FC236}">
                <a16:creationId xmlns:a16="http://schemas.microsoft.com/office/drawing/2014/main" id="{88ABD47E-899C-CF8E-27EE-794D247928A6}"/>
              </a:ext>
            </a:extLst>
          </p:cNvPr>
          <p:cNvGrpSpPr/>
          <p:nvPr/>
        </p:nvGrpSpPr>
        <p:grpSpPr>
          <a:xfrm>
            <a:off x="3817838" y="3324453"/>
            <a:ext cx="314325" cy="215444"/>
            <a:chOff x="7581899" y="1636710"/>
            <a:chExt cx="314325" cy="215444"/>
          </a:xfrm>
        </p:grpSpPr>
        <p:sp>
          <p:nvSpPr>
            <p:cNvPr id="18" name="Dodecagon 17">
              <a:extLst>
                <a:ext uri="{FF2B5EF4-FFF2-40B4-BE49-F238E27FC236}">
                  <a16:creationId xmlns:a16="http://schemas.microsoft.com/office/drawing/2014/main" id="{05887114-3A77-A7F6-7957-2FC7799E5AC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A00A600C-DF0F-13D6-42E0-499DBA4BA85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0" name="Group 19">
            <a:extLst>
              <a:ext uri="{FF2B5EF4-FFF2-40B4-BE49-F238E27FC236}">
                <a16:creationId xmlns:a16="http://schemas.microsoft.com/office/drawing/2014/main" id="{1F6D0A1A-8544-080F-3665-8E5D10DB2D07}"/>
              </a:ext>
            </a:extLst>
          </p:cNvPr>
          <p:cNvGrpSpPr/>
          <p:nvPr/>
        </p:nvGrpSpPr>
        <p:grpSpPr>
          <a:xfrm>
            <a:off x="5538262" y="3324453"/>
            <a:ext cx="314325" cy="215444"/>
            <a:chOff x="7581899" y="1636710"/>
            <a:chExt cx="314325" cy="215444"/>
          </a:xfrm>
        </p:grpSpPr>
        <p:sp>
          <p:nvSpPr>
            <p:cNvPr id="21" name="Dodecagon 20">
              <a:extLst>
                <a:ext uri="{FF2B5EF4-FFF2-40B4-BE49-F238E27FC236}">
                  <a16:creationId xmlns:a16="http://schemas.microsoft.com/office/drawing/2014/main" id="{56739F21-1164-42CD-3FBC-3524B0A8B2B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560FEFDE-849F-9721-0F1B-ED0EEF240A7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Tree>
    <p:extLst>
      <p:ext uri="{BB962C8B-B14F-4D97-AF65-F5344CB8AC3E}">
        <p14:creationId xmlns:p14="http://schemas.microsoft.com/office/powerpoint/2010/main" val="946888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9F67893B-CBCF-1E76-6317-35547B788D87}"/>
              </a:ext>
            </a:extLst>
          </p:cNvPr>
          <p:cNvGrpSpPr/>
          <p:nvPr/>
        </p:nvGrpSpPr>
        <p:grpSpPr>
          <a:xfrm>
            <a:off x="4222853" y="1347658"/>
            <a:ext cx="4852784" cy="2435182"/>
            <a:chOff x="4222853" y="1347658"/>
            <a:chExt cx="4852784" cy="2435182"/>
          </a:xfrm>
        </p:grpSpPr>
        <p:pic>
          <p:nvPicPr>
            <p:cNvPr id="10" name="Picture 9">
              <a:extLst>
                <a:ext uri="{FF2B5EF4-FFF2-40B4-BE49-F238E27FC236}">
                  <a16:creationId xmlns:a16="http://schemas.microsoft.com/office/drawing/2014/main" id="{3688E99F-56D3-5F76-3C72-AF041288CB7A}"/>
                </a:ext>
              </a:extLst>
            </p:cNvPr>
            <p:cNvPicPr>
              <a:picLocks noChangeAspect="1"/>
            </p:cNvPicPr>
            <p:nvPr/>
          </p:nvPicPr>
          <p:blipFill>
            <a:blip r:embed="rId2"/>
            <a:stretch>
              <a:fillRect/>
            </a:stretch>
          </p:blipFill>
          <p:spPr>
            <a:xfrm>
              <a:off x="4222853" y="1347658"/>
              <a:ext cx="4852784" cy="2281245"/>
            </a:xfrm>
            <a:prstGeom prst="rect">
              <a:avLst/>
            </a:prstGeom>
          </p:spPr>
        </p:pic>
        <p:pic>
          <p:nvPicPr>
            <p:cNvPr id="54" name="Picture 53">
              <a:extLst>
                <a:ext uri="{FF2B5EF4-FFF2-40B4-BE49-F238E27FC236}">
                  <a16:creationId xmlns:a16="http://schemas.microsoft.com/office/drawing/2014/main" id="{1A0BD3A8-837D-F834-ADFC-8A65D25AE908}"/>
                </a:ext>
              </a:extLst>
            </p:cNvPr>
            <p:cNvPicPr>
              <a:picLocks noChangeAspect="1"/>
            </p:cNvPicPr>
            <p:nvPr/>
          </p:nvPicPr>
          <p:blipFill>
            <a:blip r:embed="rId3"/>
            <a:stretch>
              <a:fillRect/>
            </a:stretch>
          </p:blipFill>
          <p:spPr>
            <a:xfrm>
              <a:off x="4268695" y="3351394"/>
              <a:ext cx="4761099" cy="431446"/>
            </a:xfrm>
            <a:prstGeom prst="rect">
              <a:avLst/>
            </a:prstGeom>
          </p:spPr>
        </p:pic>
      </p:grpSp>
      <p:pic>
        <p:nvPicPr>
          <p:cNvPr id="6" name="Picture 5">
            <a:extLst>
              <a:ext uri="{FF2B5EF4-FFF2-40B4-BE49-F238E27FC236}">
                <a16:creationId xmlns:a16="http://schemas.microsoft.com/office/drawing/2014/main" id="{B0842909-1F88-30D9-8F64-EB654D510DE6}"/>
              </a:ext>
            </a:extLst>
          </p:cNvPr>
          <p:cNvPicPr>
            <a:picLocks noChangeAspect="1"/>
          </p:cNvPicPr>
          <p:nvPr/>
        </p:nvPicPr>
        <p:blipFill>
          <a:blip r:embed="rId4"/>
          <a:stretch>
            <a:fillRect/>
          </a:stretch>
        </p:blipFill>
        <p:spPr>
          <a:xfrm>
            <a:off x="4299628" y="2553351"/>
            <a:ext cx="1828133" cy="375257"/>
          </a:xfrm>
          <a:prstGeom prst="rect">
            <a:avLst/>
          </a:prstGeom>
        </p:spPr>
      </p:pic>
      <p:sp>
        <p:nvSpPr>
          <p:cNvPr id="2" name="Title 1">
            <a:extLst>
              <a:ext uri="{FF2B5EF4-FFF2-40B4-BE49-F238E27FC236}">
                <a16:creationId xmlns:a16="http://schemas.microsoft.com/office/drawing/2014/main" id="{D234A20D-D3C2-41C5-A4F1-B09EF69FBA92}"/>
              </a:ext>
            </a:extLst>
          </p:cNvPr>
          <p:cNvSpPr>
            <a:spLocks noGrp="1"/>
          </p:cNvSpPr>
          <p:nvPr>
            <p:ph type="title"/>
          </p:nvPr>
        </p:nvSpPr>
        <p:spPr>
          <a:xfrm>
            <a:off x="4938777" y="420328"/>
            <a:ext cx="3676903" cy="708755"/>
          </a:xfrm>
        </p:spPr>
        <p:txBody>
          <a:bodyPr>
            <a:normAutofit fontScale="90000"/>
          </a:bodyPr>
          <a:lstStyle/>
          <a:p>
            <a:r>
              <a:rPr lang="en-US"/>
              <a:t>How to view a short </a:t>
            </a:r>
            <a:br>
              <a:rPr lang="en-US"/>
            </a:br>
            <a:r>
              <a:rPr lang="en-US"/>
              <a:t>summary about a patient?</a:t>
            </a:r>
            <a:endParaRPr lang="fi-FI"/>
          </a:p>
        </p:txBody>
      </p:sp>
      <p:sp>
        <p:nvSpPr>
          <p:cNvPr id="4" name="Footer Placeholder 3">
            <a:extLst>
              <a:ext uri="{FF2B5EF4-FFF2-40B4-BE49-F238E27FC236}">
                <a16:creationId xmlns:a16="http://schemas.microsoft.com/office/drawing/2014/main" id="{9DD9DB58-7D30-473F-972C-588923EBF529}"/>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1C766403-7501-44A6-8B50-00F81408E76F}"/>
              </a:ext>
            </a:extLst>
          </p:cNvPr>
          <p:cNvSpPr>
            <a:spLocks noGrp="1"/>
          </p:cNvSpPr>
          <p:nvPr>
            <p:ph type="sldNum" sz="quarter" idx="12"/>
          </p:nvPr>
        </p:nvSpPr>
        <p:spPr/>
        <p:txBody>
          <a:bodyPr/>
          <a:lstStyle/>
          <a:p>
            <a:fld id="{68A62F1A-42BD-014A-88BF-D3A572E205BD}" type="slidenum">
              <a:rPr lang="en-GR" smtClean="0"/>
              <a:pPr/>
              <a:t>84</a:t>
            </a:fld>
            <a:endParaRPr lang="en-GR"/>
          </a:p>
        </p:txBody>
      </p:sp>
      <p:graphicFrame>
        <p:nvGraphicFramePr>
          <p:cNvPr id="7" name="Table 6">
            <a:extLst>
              <a:ext uri="{FF2B5EF4-FFF2-40B4-BE49-F238E27FC236}">
                <a16:creationId xmlns:a16="http://schemas.microsoft.com/office/drawing/2014/main" id="{6CED5DA7-C39F-409A-8A20-69594C3F33B0}"/>
              </a:ext>
            </a:extLst>
          </p:cNvPr>
          <p:cNvGraphicFramePr>
            <a:graphicFrameLocks noGrp="1"/>
          </p:cNvGraphicFramePr>
          <p:nvPr>
            <p:extLst>
              <p:ext uri="{D42A27DB-BD31-4B8C-83A1-F6EECF244321}">
                <p14:modId xmlns:p14="http://schemas.microsoft.com/office/powerpoint/2010/main" val="2827212742"/>
              </p:ext>
            </p:extLst>
          </p:nvPr>
        </p:nvGraphicFramePr>
        <p:xfrm>
          <a:off x="127169" y="28376"/>
          <a:ext cx="4078055" cy="4584914"/>
        </p:xfrm>
        <a:graphic>
          <a:graphicData uri="http://schemas.openxmlformats.org/drawingml/2006/table">
            <a:tbl>
              <a:tblPr/>
              <a:tblGrid>
                <a:gridCol w="281369">
                  <a:extLst>
                    <a:ext uri="{9D8B030D-6E8A-4147-A177-3AD203B41FA5}">
                      <a16:colId xmlns:a16="http://schemas.microsoft.com/office/drawing/2014/main" val="2102945825"/>
                    </a:ext>
                  </a:extLst>
                </a:gridCol>
                <a:gridCol w="3796686">
                  <a:extLst>
                    <a:ext uri="{9D8B030D-6E8A-4147-A177-3AD203B41FA5}">
                      <a16:colId xmlns:a16="http://schemas.microsoft.com/office/drawing/2014/main" val="2173573451"/>
                    </a:ext>
                  </a:extLst>
                </a:gridCol>
              </a:tblGrid>
              <a:tr h="432208">
                <a:tc>
                  <a:txBody>
                    <a:bodyPr/>
                    <a:lstStyle/>
                    <a:p>
                      <a:pPr algn="l" fontAlgn="ctr"/>
                      <a:r>
                        <a:rPr lang="fi-FI" sz="600" b="0" i="0" u="none" strike="noStrike">
                          <a:solidFill>
                            <a:srgbClr val="000000"/>
                          </a:solidFill>
                          <a:effectLst/>
                          <a:latin typeface="Calibri" panose="020F0502020204030204" pitchFamily="34" charset="0"/>
                        </a:rPr>
                        <a:t>1</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When you look up a patient using the search function or if you click in an alert on the button to view the patient record, you first see this screen. This screen gives you a general overview of the most important information about the patient. The patient record is at this moment not open yet.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53900445"/>
                  </a:ext>
                </a:extLst>
              </a:tr>
              <a:tr h="274233">
                <a:tc>
                  <a:txBody>
                    <a:bodyPr/>
                    <a:lstStyle/>
                    <a:p>
                      <a:pPr algn="l" fontAlgn="ctr"/>
                      <a:r>
                        <a:rPr lang="fi-FI" sz="600" b="0" i="0" u="none" strike="noStrike">
                          <a:solidFill>
                            <a:srgbClr val="000000"/>
                          </a:solidFill>
                          <a:effectLst/>
                          <a:latin typeface="Calibri" panose="020F0502020204030204" pitchFamily="34" charset="0"/>
                        </a:rPr>
                        <a:t>2</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You can view the general information about the patient, including the patient's subject ID, gender, year of birth and date of enrolment in the </a:t>
                      </a:r>
                      <a:r>
                        <a:rPr lang="en-US" sz="700" b="0" i="0" u="none" strike="noStrike" err="1">
                          <a:solidFill>
                            <a:srgbClr val="000000"/>
                          </a:solidFill>
                          <a:effectLst/>
                          <a:latin typeface="Calibri" panose="020F0502020204030204" pitchFamily="34" charset="0"/>
                        </a:rPr>
                        <a:t>CoroPrevention</a:t>
                      </a:r>
                      <a:r>
                        <a:rPr lang="en-US" sz="700" b="0" i="0" u="none" strike="noStrike">
                          <a:solidFill>
                            <a:srgbClr val="000000"/>
                          </a:solidFill>
                          <a:effectLst/>
                          <a:latin typeface="Calibri" panose="020F0502020204030204" pitchFamily="34" charset="0"/>
                        </a:rPr>
                        <a:t> study.</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78223186"/>
                  </a:ext>
                </a:extLst>
              </a:tr>
              <a:tr h="459526">
                <a:tc>
                  <a:txBody>
                    <a:bodyPr/>
                    <a:lstStyle/>
                    <a:p>
                      <a:pPr algn="l" fontAlgn="ctr"/>
                      <a:r>
                        <a:rPr lang="fi-FI" sz="600" b="0" i="0" u="none" strike="noStrike">
                          <a:solidFill>
                            <a:srgbClr val="000000"/>
                          </a:solidFill>
                          <a:effectLst/>
                          <a:latin typeface="Calibri" panose="020F0502020204030204" pitchFamily="34" charset="0"/>
                        </a:rPr>
                        <a:t>3</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You can scan the QR code with the tablet to open the consultation preparation questionnaire for the patient. Alternatively, you can type the URL in the browser of the tablet. You can also print this code to give it to the patient on paper.</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90101511"/>
                  </a:ext>
                </a:extLst>
              </a:tr>
              <a:tr h="338679">
                <a:tc>
                  <a:txBody>
                    <a:bodyPr/>
                    <a:lstStyle/>
                    <a:p>
                      <a:pPr algn="l" fontAlgn="ctr"/>
                      <a:r>
                        <a:rPr lang="fi-FI" sz="600" b="0" i="0" u="none" strike="noStrike">
                          <a:solidFill>
                            <a:srgbClr val="000000"/>
                          </a:solidFill>
                          <a:effectLst/>
                          <a:latin typeface="Calibri" panose="020F0502020204030204" pitchFamily="34" charset="0"/>
                        </a:rPr>
                        <a:t>4</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To login to the patient mobile application, the patient can also use a QR code, instead of his/her login credentials. You can print the QR code by clicking this button. When you print a new QR code for the patient, the patient's login credentials are reset.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88640604"/>
                  </a:ext>
                </a:extLst>
              </a:tr>
              <a:tr h="365433">
                <a:tc>
                  <a:txBody>
                    <a:bodyPr/>
                    <a:lstStyle/>
                    <a:p>
                      <a:pPr algn="l" fontAlgn="ctr"/>
                      <a:r>
                        <a:rPr lang="fi-FI" sz="600" b="0" i="0" u="none" strike="noStrike">
                          <a:solidFill>
                            <a:srgbClr val="000000"/>
                          </a:solidFill>
                          <a:effectLst/>
                          <a:latin typeface="Calibri" panose="020F0502020204030204" pitchFamily="34" charset="0"/>
                        </a:rPr>
                        <a:t>5</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If the patient drops out of the study, you have to register this in the EDC system and in the </a:t>
                      </a:r>
                      <a:r>
                        <a:rPr lang="en-US" sz="700" b="0" i="0" u="none" strike="noStrike" err="1">
                          <a:solidFill>
                            <a:srgbClr val="000000"/>
                          </a:solidFill>
                          <a:effectLst/>
                          <a:latin typeface="Calibri" panose="020F0502020204030204" pitchFamily="34" charset="0"/>
                        </a:rPr>
                        <a:t>CoroPrevention</a:t>
                      </a:r>
                      <a:r>
                        <a:rPr lang="en-US" sz="700" b="0" i="0" u="none" strike="noStrike">
                          <a:solidFill>
                            <a:srgbClr val="000000"/>
                          </a:solidFill>
                          <a:effectLst/>
                          <a:latin typeface="Calibri" panose="020F0502020204030204" pitchFamily="34" charset="0"/>
                        </a:rPr>
                        <a:t> caregiver dashboard. In the caregiver dashboard, you can indicate that the patient dropped out of the study by clicking this button.</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87144829"/>
                  </a:ext>
                </a:extLst>
              </a:tr>
              <a:tr h="404377">
                <a:tc>
                  <a:txBody>
                    <a:bodyPr/>
                    <a:lstStyle/>
                    <a:p>
                      <a:pPr algn="l" fontAlgn="ctr"/>
                      <a:r>
                        <a:rPr lang="fi-FI" sz="600" b="0" i="0" u="none" strike="noStrike">
                          <a:solidFill>
                            <a:srgbClr val="000000"/>
                          </a:solidFill>
                          <a:effectLst/>
                          <a:latin typeface="Calibri" panose="020F0502020204030204" pitchFamily="34" charset="0"/>
                        </a:rPr>
                        <a:t>6</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If the patient lost his/her smartphone (e.g. the smartphone is stolen), you can remotely log out the patient mobile application on the patient's smartphone. This ensures that the person that finds the patient's smartphone cannot view the personal, medical information about the patient.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2762717"/>
                  </a:ext>
                </a:extLst>
              </a:tr>
              <a:tr h="381264">
                <a:tc>
                  <a:txBody>
                    <a:bodyPr/>
                    <a:lstStyle/>
                    <a:p>
                      <a:pPr algn="l" fontAlgn="ctr"/>
                      <a:r>
                        <a:rPr lang="fi-FI" sz="600" b="0" i="0" u="none" strike="noStrike">
                          <a:solidFill>
                            <a:srgbClr val="000000"/>
                          </a:solidFill>
                          <a:effectLst/>
                          <a:latin typeface="Calibri" panose="020F0502020204030204" pitchFamily="34" charset="0"/>
                        </a:rPr>
                        <a:t>7</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dirty="0">
                          <a:solidFill>
                            <a:srgbClr val="000000"/>
                          </a:solidFill>
                          <a:effectLst/>
                          <a:latin typeface="Calibri" panose="020F0502020204030204" pitchFamily="34" charset="0"/>
                        </a:rPr>
                        <a:t>In the timeline in the study, you can view the visits that are planned for this patient. When the visit was already completed, the circle is green. When the visit was skipped/cancelled, the circle is red. When the visit is not yet completed, the circle is white.</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93959252"/>
                  </a:ext>
                </a:extLst>
              </a:tr>
              <a:tr h="163058">
                <a:tc>
                  <a:txBody>
                    <a:bodyPr/>
                    <a:lstStyle/>
                    <a:p>
                      <a:pPr algn="l" fontAlgn="ctr"/>
                      <a:r>
                        <a:rPr lang="fi-FI" sz="600" b="0" i="0" u="none" strike="noStrike">
                          <a:solidFill>
                            <a:srgbClr val="000000"/>
                          </a:solidFill>
                          <a:effectLst/>
                          <a:latin typeface="Calibri" panose="020F0502020204030204" pitchFamily="34" charset="0"/>
                        </a:rPr>
                        <a:t>8</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dirty="0">
                          <a:solidFill>
                            <a:srgbClr val="000000"/>
                          </a:solidFill>
                          <a:effectLst/>
                          <a:latin typeface="Calibri" panose="020F0502020204030204" pitchFamily="34" charset="0"/>
                        </a:rPr>
                        <a:t>You can indicate that a visit was skipped by clicking on the circle of a not yet completed visit.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88009338"/>
                  </a:ext>
                </a:extLst>
              </a:tr>
              <a:tr h="407644">
                <a:tc>
                  <a:txBody>
                    <a:bodyPr/>
                    <a:lstStyle/>
                    <a:p>
                      <a:pPr algn="l" fontAlgn="ctr"/>
                      <a:r>
                        <a:rPr lang="fi-FI" sz="600" b="0" i="0" u="none" strike="noStrike">
                          <a:solidFill>
                            <a:srgbClr val="000000"/>
                          </a:solidFill>
                          <a:effectLst/>
                          <a:latin typeface="Calibri" panose="020F0502020204030204" pitchFamily="34" charset="0"/>
                        </a:rPr>
                        <a:t>9</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You can view or edit the data that was entered before the encounter, consult or edit the questionnaire results (e.g. if the patient filled in the questionnaire on paper), and send the patient a reminder in the mobile app to fill in the questionnaires, by clicking on the circle of an already completed visit.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54349523"/>
                  </a:ext>
                </a:extLst>
              </a:tr>
              <a:tr h="266821">
                <a:tc>
                  <a:txBody>
                    <a:bodyPr/>
                    <a:lstStyle/>
                    <a:p>
                      <a:pPr algn="l" fontAlgn="ctr"/>
                      <a:r>
                        <a:rPr lang="fi-FI" sz="600" b="0" i="0" u="none" strike="noStrike">
                          <a:solidFill>
                            <a:srgbClr val="000000"/>
                          </a:solidFill>
                          <a:effectLst/>
                          <a:latin typeface="Calibri" panose="020F0502020204030204" pitchFamily="34" charset="0"/>
                        </a:rPr>
                        <a:t>10</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You can view the patient's most recently reported parameter values. The color-coding indicates if the patient's parameters are in the target ranges.</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09842418"/>
                  </a:ext>
                </a:extLst>
              </a:tr>
              <a:tr h="452115">
                <a:tc>
                  <a:txBody>
                    <a:bodyPr/>
                    <a:lstStyle/>
                    <a:p>
                      <a:pPr algn="l" fontAlgn="ctr"/>
                      <a:r>
                        <a:rPr lang="fi-FI" sz="600" b="0" i="0" u="none" strike="noStrike">
                          <a:solidFill>
                            <a:srgbClr val="000000"/>
                          </a:solidFill>
                          <a:effectLst/>
                          <a:latin typeface="Calibri" panose="020F0502020204030204" pitchFamily="34" charset="0"/>
                        </a:rPr>
                        <a:t>11</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For each </a:t>
                      </a:r>
                      <a:r>
                        <a:rPr lang="en-US" sz="700" b="0" i="0" u="none" strike="noStrike" err="1">
                          <a:solidFill>
                            <a:srgbClr val="000000"/>
                          </a:solidFill>
                          <a:effectLst/>
                          <a:latin typeface="Calibri" panose="020F0502020204030204" pitchFamily="34" charset="0"/>
                        </a:rPr>
                        <a:t>behavioural</a:t>
                      </a:r>
                      <a:r>
                        <a:rPr lang="en-US" sz="700" b="0" i="0" u="none" strike="noStrike">
                          <a:solidFill>
                            <a:srgbClr val="000000"/>
                          </a:solidFill>
                          <a:effectLst/>
                          <a:latin typeface="Calibri" panose="020F0502020204030204" pitchFamily="34" charset="0"/>
                        </a:rPr>
                        <a:t> goal, you can view how the patient is doing and in which level of guidance the patient is currently. The color-coding indicates how good the patient is doing for the </a:t>
                      </a:r>
                      <a:r>
                        <a:rPr lang="en-US" sz="700" b="0" i="0" u="none" strike="noStrike" err="1">
                          <a:solidFill>
                            <a:srgbClr val="000000"/>
                          </a:solidFill>
                          <a:effectLst/>
                          <a:latin typeface="Calibri" panose="020F0502020204030204" pitchFamily="34" charset="0"/>
                        </a:rPr>
                        <a:t>behavioural</a:t>
                      </a:r>
                      <a:r>
                        <a:rPr lang="en-US" sz="700" b="0" i="0" u="none" strike="noStrike">
                          <a:solidFill>
                            <a:srgbClr val="000000"/>
                          </a:solidFill>
                          <a:effectLst/>
                          <a:latin typeface="Calibri" panose="020F0502020204030204" pitchFamily="34" charset="0"/>
                        </a:rPr>
                        <a:t> goal. This is based on the same information as in the risk profile bar. Furthermore, you can view the patient's current knowledge level. The color-coding indicates the patient's performance on his/her most recent knowledge challenge.</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93861469"/>
                  </a:ext>
                </a:extLst>
              </a:tr>
              <a:tr h="185293">
                <a:tc>
                  <a:txBody>
                    <a:bodyPr/>
                    <a:lstStyle/>
                    <a:p>
                      <a:pPr algn="l" fontAlgn="ctr"/>
                      <a:r>
                        <a:rPr lang="fi-FI" sz="600" b="0" i="0" u="none" strike="noStrike">
                          <a:solidFill>
                            <a:srgbClr val="000000"/>
                          </a:solidFill>
                          <a:effectLst/>
                          <a:latin typeface="Calibri" panose="020F0502020204030204" pitchFamily="34" charset="0"/>
                        </a:rPr>
                        <a:t>12</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You have an overview of all alerts that were triggered for this patient since last visit.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6538436"/>
                  </a:ext>
                </a:extLst>
              </a:tr>
              <a:tr h="114846">
                <a:tc>
                  <a:txBody>
                    <a:bodyPr/>
                    <a:lstStyle/>
                    <a:p>
                      <a:pPr algn="l" fontAlgn="ctr"/>
                      <a:r>
                        <a:rPr lang="fi-FI" sz="600" b="0" i="0" u="none" strike="noStrike">
                          <a:solidFill>
                            <a:srgbClr val="000000"/>
                          </a:solidFill>
                          <a:effectLst/>
                          <a:latin typeface="Calibri" panose="020F0502020204030204" pitchFamily="34" charset="0"/>
                        </a:rPr>
                        <a:t>13</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700" b="0" i="0" u="none" strike="noStrike">
                          <a:solidFill>
                            <a:srgbClr val="000000"/>
                          </a:solidFill>
                          <a:effectLst/>
                          <a:latin typeface="Calibri" panose="020F0502020204030204" pitchFamily="34" charset="0"/>
                        </a:rPr>
                        <a:t>There is a filter for each type of alert. You can click on a filter to enable or disable it.</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61354901"/>
                  </a:ext>
                </a:extLst>
              </a:tr>
              <a:tr h="255739">
                <a:tc>
                  <a:txBody>
                    <a:bodyPr/>
                    <a:lstStyle/>
                    <a:p>
                      <a:pPr algn="l" fontAlgn="ctr"/>
                      <a:r>
                        <a:rPr lang="fi-FI" sz="600" b="0" i="0" u="none" strike="noStrike">
                          <a:solidFill>
                            <a:srgbClr val="000000"/>
                          </a:solidFill>
                          <a:effectLst/>
                          <a:latin typeface="Calibri" panose="020F0502020204030204" pitchFamily="34" charset="0"/>
                        </a:rPr>
                        <a:t>14</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Calibri" panose="020F0502020204030204" pitchFamily="34" charset="0"/>
                        </a:rPr>
                        <a:t>You can mark an alert as handled by clicking on the "cross" icon. The cross will then be updated to a checkmark.</a:t>
                      </a:r>
                    </a:p>
                  </a:txBody>
                  <a:tcPr marL="2393" marR="2393" marT="239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118003"/>
                  </a:ext>
                </a:extLst>
              </a:tr>
            </a:tbl>
          </a:graphicData>
        </a:graphic>
      </p:graphicFrame>
      <p:grpSp>
        <p:nvGrpSpPr>
          <p:cNvPr id="11" name="Group 10">
            <a:extLst>
              <a:ext uri="{FF2B5EF4-FFF2-40B4-BE49-F238E27FC236}">
                <a16:creationId xmlns:a16="http://schemas.microsoft.com/office/drawing/2014/main" id="{B49E5A5D-05CA-0E46-EC23-397CC91E9A84}"/>
              </a:ext>
            </a:extLst>
          </p:cNvPr>
          <p:cNvGrpSpPr/>
          <p:nvPr/>
        </p:nvGrpSpPr>
        <p:grpSpPr>
          <a:xfrm>
            <a:off x="4418025" y="1311167"/>
            <a:ext cx="314325" cy="215444"/>
            <a:chOff x="7581899" y="1636710"/>
            <a:chExt cx="314325" cy="215444"/>
          </a:xfrm>
        </p:grpSpPr>
        <p:sp>
          <p:nvSpPr>
            <p:cNvPr id="12" name="Dodecagon 11">
              <a:extLst>
                <a:ext uri="{FF2B5EF4-FFF2-40B4-BE49-F238E27FC236}">
                  <a16:creationId xmlns:a16="http://schemas.microsoft.com/office/drawing/2014/main" id="{C0480B29-ED0B-59FC-6071-B1D8AE3B813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35E00A1F-65CC-C9B1-0BF5-9D0845ABD618}"/>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4" name="Group 13">
            <a:extLst>
              <a:ext uri="{FF2B5EF4-FFF2-40B4-BE49-F238E27FC236}">
                <a16:creationId xmlns:a16="http://schemas.microsoft.com/office/drawing/2014/main" id="{A3DFF790-3329-8E60-A32B-F8F505F305BB}"/>
              </a:ext>
            </a:extLst>
          </p:cNvPr>
          <p:cNvGrpSpPr/>
          <p:nvPr/>
        </p:nvGrpSpPr>
        <p:grpSpPr>
          <a:xfrm>
            <a:off x="4470898" y="1646788"/>
            <a:ext cx="314325" cy="215444"/>
            <a:chOff x="7581899" y="1636710"/>
            <a:chExt cx="314325" cy="215444"/>
          </a:xfrm>
        </p:grpSpPr>
        <p:sp>
          <p:nvSpPr>
            <p:cNvPr id="15" name="Dodecagon 14">
              <a:extLst>
                <a:ext uri="{FF2B5EF4-FFF2-40B4-BE49-F238E27FC236}">
                  <a16:creationId xmlns:a16="http://schemas.microsoft.com/office/drawing/2014/main" id="{5D9DAFCD-7C9D-6DF7-F29D-0CDDB66E809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63287F6E-61B1-1F9F-E10A-7AC1DF3608B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7" name="Group 16">
            <a:extLst>
              <a:ext uri="{FF2B5EF4-FFF2-40B4-BE49-F238E27FC236}">
                <a16:creationId xmlns:a16="http://schemas.microsoft.com/office/drawing/2014/main" id="{F7C33B94-F98F-29CA-AF80-4D756203591B}"/>
              </a:ext>
            </a:extLst>
          </p:cNvPr>
          <p:cNvGrpSpPr/>
          <p:nvPr/>
        </p:nvGrpSpPr>
        <p:grpSpPr>
          <a:xfrm>
            <a:off x="5887938" y="2405290"/>
            <a:ext cx="314325" cy="215444"/>
            <a:chOff x="7581899" y="1636710"/>
            <a:chExt cx="314325" cy="215444"/>
          </a:xfrm>
        </p:grpSpPr>
        <p:sp>
          <p:nvSpPr>
            <p:cNvPr id="18" name="Dodecagon 17">
              <a:extLst>
                <a:ext uri="{FF2B5EF4-FFF2-40B4-BE49-F238E27FC236}">
                  <a16:creationId xmlns:a16="http://schemas.microsoft.com/office/drawing/2014/main" id="{D306BE24-B225-A807-F9F1-255C1D14FEC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6D6D6023-E369-EF82-E92B-21880D7A534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0" name="Group 19">
            <a:extLst>
              <a:ext uri="{FF2B5EF4-FFF2-40B4-BE49-F238E27FC236}">
                <a16:creationId xmlns:a16="http://schemas.microsoft.com/office/drawing/2014/main" id="{2945396B-6256-EEF4-7396-621A5A428F4A}"/>
              </a:ext>
            </a:extLst>
          </p:cNvPr>
          <p:cNvGrpSpPr/>
          <p:nvPr/>
        </p:nvGrpSpPr>
        <p:grpSpPr>
          <a:xfrm>
            <a:off x="4460083" y="2513012"/>
            <a:ext cx="314325" cy="215444"/>
            <a:chOff x="7581899" y="1636710"/>
            <a:chExt cx="314325" cy="215444"/>
          </a:xfrm>
        </p:grpSpPr>
        <p:sp>
          <p:nvSpPr>
            <p:cNvPr id="21" name="Dodecagon 20">
              <a:extLst>
                <a:ext uri="{FF2B5EF4-FFF2-40B4-BE49-F238E27FC236}">
                  <a16:creationId xmlns:a16="http://schemas.microsoft.com/office/drawing/2014/main" id="{79E26559-ED4F-B2E7-603A-C5C535D7B22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52A3ED42-1195-1156-1EDB-1BC13ACDD0C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23" name="Group 22">
            <a:extLst>
              <a:ext uri="{FF2B5EF4-FFF2-40B4-BE49-F238E27FC236}">
                <a16:creationId xmlns:a16="http://schemas.microsoft.com/office/drawing/2014/main" id="{823F4CDC-5C23-37A3-C5BF-D2DD9020428C}"/>
              </a:ext>
            </a:extLst>
          </p:cNvPr>
          <p:cNvGrpSpPr/>
          <p:nvPr/>
        </p:nvGrpSpPr>
        <p:grpSpPr>
          <a:xfrm>
            <a:off x="5528996" y="2528697"/>
            <a:ext cx="314325" cy="215444"/>
            <a:chOff x="7581899" y="1636710"/>
            <a:chExt cx="314325" cy="215444"/>
          </a:xfrm>
        </p:grpSpPr>
        <p:sp>
          <p:nvSpPr>
            <p:cNvPr id="24" name="Dodecagon 23">
              <a:extLst>
                <a:ext uri="{FF2B5EF4-FFF2-40B4-BE49-F238E27FC236}">
                  <a16:creationId xmlns:a16="http://schemas.microsoft.com/office/drawing/2014/main" id="{7D3D7479-A70D-3970-E399-5EA6B5D5E264}"/>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0C27FEDB-F3CA-1777-DC34-0BE890B2B69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6" name="Group 25">
            <a:extLst>
              <a:ext uri="{FF2B5EF4-FFF2-40B4-BE49-F238E27FC236}">
                <a16:creationId xmlns:a16="http://schemas.microsoft.com/office/drawing/2014/main" id="{28AB13E3-72A7-7577-AA3D-6007336EF4D0}"/>
              </a:ext>
            </a:extLst>
          </p:cNvPr>
          <p:cNvGrpSpPr/>
          <p:nvPr/>
        </p:nvGrpSpPr>
        <p:grpSpPr>
          <a:xfrm>
            <a:off x="5031072" y="2519283"/>
            <a:ext cx="314325" cy="215444"/>
            <a:chOff x="7581899" y="1636710"/>
            <a:chExt cx="314325" cy="215444"/>
          </a:xfrm>
        </p:grpSpPr>
        <p:sp>
          <p:nvSpPr>
            <p:cNvPr id="27" name="Dodecagon 26">
              <a:extLst>
                <a:ext uri="{FF2B5EF4-FFF2-40B4-BE49-F238E27FC236}">
                  <a16:creationId xmlns:a16="http://schemas.microsoft.com/office/drawing/2014/main" id="{BDA49EE8-6D4A-6178-7CBD-49A8C9976AF7}"/>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8" name="TextBox 27">
              <a:extLst>
                <a:ext uri="{FF2B5EF4-FFF2-40B4-BE49-F238E27FC236}">
                  <a16:creationId xmlns:a16="http://schemas.microsoft.com/office/drawing/2014/main" id="{DAA5EEF8-CC93-021D-D53B-25EEBE9BD96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grpSp>
        <p:nvGrpSpPr>
          <p:cNvPr id="29" name="Group 28">
            <a:extLst>
              <a:ext uri="{FF2B5EF4-FFF2-40B4-BE49-F238E27FC236}">
                <a16:creationId xmlns:a16="http://schemas.microsoft.com/office/drawing/2014/main" id="{E23BDD39-6EEA-B7CE-1FA2-615EB5178DFB}"/>
              </a:ext>
            </a:extLst>
          </p:cNvPr>
          <p:cNvGrpSpPr/>
          <p:nvPr/>
        </p:nvGrpSpPr>
        <p:grpSpPr>
          <a:xfrm>
            <a:off x="5970598" y="1704995"/>
            <a:ext cx="314325" cy="215444"/>
            <a:chOff x="7581899" y="1636710"/>
            <a:chExt cx="314325" cy="215444"/>
          </a:xfrm>
        </p:grpSpPr>
        <p:sp>
          <p:nvSpPr>
            <p:cNvPr id="30" name="Dodecagon 29">
              <a:extLst>
                <a:ext uri="{FF2B5EF4-FFF2-40B4-BE49-F238E27FC236}">
                  <a16:creationId xmlns:a16="http://schemas.microsoft.com/office/drawing/2014/main" id="{751708CE-7A26-A007-DCA5-F51B64EF71C6}"/>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1" name="TextBox 30">
              <a:extLst>
                <a:ext uri="{FF2B5EF4-FFF2-40B4-BE49-F238E27FC236}">
                  <a16:creationId xmlns:a16="http://schemas.microsoft.com/office/drawing/2014/main" id="{1752D0CB-9ED1-94B1-9EC2-96B7E209D8A5}"/>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7</a:t>
              </a:r>
              <a:endParaRPr lang="fr-FR" sz="900">
                <a:solidFill>
                  <a:schemeClr val="bg1"/>
                </a:solidFill>
              </a:endParaRPr>
            </a:p>
          </p:txBody>
        </p:sp>
      </p:grpSp>
      <p:grpSp>
        <p:nvGrpSpPr>
          <p:cNvPr id="32" name="Group 31">
            <a:extLst>
              <a:ext uri="{FF2B5EF4-FFF2-40B4-BE49-F238E27FC236}">
                <a16:creationId xmlns:a16="http://schemas.microsoft.com/office/drawing/2014/main" id="{E0C1B755-CD5A-BDDB-32EF-F8FFC6147D54}"/>
              </a:ext>
            </a:extLst>
          </p:cNvPr>
          <p:cNvGrpSpPr/>
          <p:nvPr/>
        </p:nvGrpSpPr>
        <p:grpSpPr>
          <a:xfrm>
            <a:off x="6845647" y="1651881"/>
            <a:ext cx="314325" cy="215444"/>
            <a:chOff x="7581899" y="1636710"/>
            <a:chExt cx="314325" cy="215444"/>
          </a:xfrm>
        </p:grpSpPr>
        <p:sp>
          <p:nvSpPr>
            <p:cNvPr id="33" name="Dodecagon 32">
              <a:extLst>
                <a:ext uri="{FF2B5EF4-FFF2-40B4-BE49-F238E27FC236}">
                  <a16:creationId xmlns:a16="http://schemas.microsoft.com/office/drawing/2014/main" id="{71B58920-C6B5-6628-D872-83097DD2011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4" name="TextBox 33">
              <a:extLst>
                <a:ext uri="{FF2B5EF4-FFF2-40B4-BE49-F238E27FC236}">
                  <a16:creationId xmlns:a16="http://schemas.microsoft.com/office/drawing/2014/main" id="{6C666F14-B127-6148-0079-1E9F56E5FF0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8</a:t>
              </a:r>
              <a:endParaRPr lang="fr-FR" sz="900">
                <a:solidFill>
                  <a:schemeClr val="bg1"/>
                </a:solidFill>
              </a:endParaRPr>
            </a:p>
          </p:txBody>
        </p:sp>
      </p:grpSp>
      <p:grpSp>
        <p:nvGrpSpPr>
          <p:cNvPr id="35" name="Group 34">
            <a:extLst>
              <a:ext uri="{FF2B5EF4-FFF2-40B4-BE49-F238E27FC236}">
                <a16:creationId xmlns:a16="http://schemas.microsoft.com/office/drawing/2014/main" id="{839C9824-7D55-4335-3407-E2BEA5340A87}"/>
              </a:ext>
            </a:extLst>
          </p:cNvPr>
          <p:cNvGrpSpPr/>
          <p:nvPr/>
        </p:nvGrpSpPr>
        <p:grpSpPr>
          <a:xfrm>
            <a:off x="6170091" y="1862232"/>
            <a:ext cx="314325" cy="215444"/>
            <a:chOff x="7581899" y="1636710"/>
            <a:chExt cx="314325" cy="215444"/>
          </a:xfrm>
        </p:grpSpPr>
        <p:sp>
          <p:nvSpPr>
            <p:cNvPr id="36" name="Dodecagon 35">
              <a:extLst>
                <a:ext uri="{FF2B5EF4-FFF2-40B4-BE49-F238E27FC236}">
                  <a16:creationId xmlns:a16="http://schemas.microsoft.com/office/drawing/2014/main" id="{C0D5F308-442E-BB38-9B12-57FAB381BE29}"/>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37" name="TextBox 36">
              <a:extLst>
                <a:ext uri="{FF2B5EF4-FFF2-40B4-BE49-F238E27FC236}">
                  <a16:creationId xmlns:a16="http://schemas.microsoft.com/office/drawing/2014/main" id="{A739611E-9BDC-D063-5EC8-9DE3760F6D5D}"/>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9</a:t>
              </a:r>
              <a:endParaRPr lang="fr-FR" sz="900">
                <a:solidFill>
                  <a:schemeClr val="bg1"/>
                </a:solidFill>
              </a:endParaRPr>
            </a:p>
          </p:txBody>
        </p:sp>
      </p:grpSp>
      <p:grpSp>
        <p:nvGrpSpPr>
          <p:cNvPr id="38" name="Group 37">
            <a:extLst>
              <a:ext uri="{FF2B5EF4-FFF2-40B4-BE49-F238E27FC236}">
                <a16:creationId xmlns:a16="http://schemas.microsoft.com/office/drawing/2014/main" id="{52EF5408-D3D6-ECC7-4F0F-28E5F4264BCF}"/>
              </a:ext>
            </a:extLst>
          </p:cNvPr>
          <p:cNvGrpSpPr/>
          <p:nvPr/>
        </p:nvGrpSpPr>
        <p:grpSpPr>
          <a:xfrm>
            <a:off x="6583769" y="2085900"/>
            <a:ext cx="314325" cy="215444"/>
            <a:chOff x="7581899" y="1636710"/>
            <a:chExt cx="314325" cy="215444"/>
          </a:xfrm>
        </p:grpSpPr>
        <p:sp>
          <p:nvSpPr>
            <p:cNvPr id="39" name="Dodecagon 38">
              <a:extLst>
                <a:ext uri="{FF2B5EF4-FFF2-40B4-BE49-F238E27FC236}">
                  <a16:creationId xmlns:a16="http://schemas.microsoft.com/office/drawing/2014/main" id="{CC3C1651-AB00-BFDE-9F9B-270D33E3F19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0" name="TextBox 39">
              <a:extLst>
                <a:ext uri="{FF2B5EF4-FFF2-40B4-BE49-F238E27FC236}">
                  <a16:creationId xmlns:a16="http://schemas.microsoft.com/office/drawing/2014/main" id="{1CE2ACBB-87A1-DED9-FEE3-9D4A0B068B3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10</a:t>
              </a:r>
              <a:endParaRPr lang="fr-FR" sz="900">
                <a:solidFill>
                  <a:schemeClr val="bg1"/>
                </a:solidFill>
              </a:endParaRPr>
            </a:p>
          </p:txBody>
        </p:sp>
      </p:grpSp>
      <p:grpSp>
        <p:nvGrpSpPr>
          <p:cNvPr id="41" name="Group 40">
            <a:extLst>
              <a:ext uri="{FF2B5EF4-FFF2-40B4-BE49-F238E27FC236}">
                <a16:creationId xmlns:a16="http://schemas.microsoft.com/office/drawing/2014/main" id="{3AFDE90F-CF9C-56CC-5766-763BAEF30672}"/>
              </a:ext>
            </a:extLst>
          </p:cNvPr>
          <p:cNvGrpSpPr/>
          <p:nvPr/>
        </p:nvGrpSpPr>
        <p:grpSpPr>
          <a:xfrm>
            <a:off x="6605823" y="2618954"/>
            <a:ext cx="314325" cy="215444"/>
            <a:chOff x="7581899" y="1636710"/>
            <a:chExt cx="314325" cy="215444"/>
          </a:xfrm>
        </p:grpSpPr>
        <p:sp>
          <p:nvSpPr>
            <p:cNvPr id="42" name="Dodecagon 41">
              <a:extLst>
                <a:ext uri="{FF2B5EF4-FFF2-40B4-BE49-F238E27FC236}">
                  <a16:creationId xmlns:a16="http://schemas.microsoft.com/office/drawing/2014/main" id="{4B317D55-F2A7-0404-DFDE-B5EC699F5E6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3" name="TextBox 42">
              <a:extLst>
                <a:ext uri="{FF2B5EF4-FFF2-40B4-BE49-F238E27FC236}">
                  <a16:creationId xmlns:a16="http://schemas.microsoft.com/office/drawing/2014/main" id="{585ED9FD-E505-9F5E-9BFD-9BE356C0127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11</a:t>
              </a:r>
              <a:endParaRPr lang="fr-FR" sz="900">
                <a:solidFill>
                  <a:schemeClr val="bg1"/>
                </a:solidFill>
              </a:endParaRPr>
            </a:p>
          </p:txBody>
        </p:sp>
      </p:grpSp>
      <p:grpSp>
        <p:nvGrpSpPr>
          <p:cNvPr id="44" name="Group 43">
            <a:extLst>
              <a:ext uri="{FF2B5EF4-FFF2-40B4-BE49-F238E27FC236}">
                <a16:creationId xmlns:a16="http://schemas.microsoft.com/office/drawing/2014/main" id="{FF8FB544-5D00-C465-E1A2-3C1893EF4A76}"/>
              </a:ext>
            </a:extLst>
          </p:cNvPr>
          <p:cNvGrpSpPr/>
          <p:nvPr/>
        </p:nvGrpSpPr>
        <p:grpSpPr>
          <a:xfrm>
            <a:off x="8523785" y="3224440"/>
            <a:ext cx="314325" cy="215444"/>
            <a:chOff x="7581899" y="1636710"/>
            <a:chExt cx="314325" cy="215444"/>
          </a:xfrm>
        </p:grpSpPr>
        <p:sp>
          <p:nvSpPr>
            <p:cNvPr id="45" name="Dodecagon 44">
              <a:extLst>
                <a:ext uri="{FF2B5EF4-FFF2-40B4-BE49-F238E27FC236}">
                  <a16:creationId xmlns:a16="http://schemas.microsoft.com/office/drawing/2014/main" id="{77D1ACC6-BC72-144B-390B-F60151CB65D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6" name="TextBox 45">
              <a:extLst>
                <a:ext uri="{FF2B5EF4-FFF2-40B4-BE49-F238E27FC236}">
                  <a16:creationId xmlns:a16="http://schemas.microsoft.com/office/drawing/2014/main" id="{6B08D19C-D1F3-2B6F-CC4B-3FE29469EAB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13</a:t>
              </a:r>
              <a:endParaRPr lang="fr-FR" sz="900">
                <a:solidFill>
                  <a:schemeClr val="bg1"/>
                </a:solidFill>
              </a:endParaRPr>
            </a:p>
          </p:txBody>
        </p:sp>
      </p:grpSp>
      <p:grpSp>
        <p:nvGrpSpPr>
          <p:cNvPr id="47" name="Group 46">
            <a:extLst>
              <a:ext uri="{FF2B5EF4-FFF2-40B4-BE49-F238E27FC236}">
                <a16:creationId xmlns:a16="http://schemas.microsoft.com/office/drawing/2014/main" id="{125AEE79-9F82-9653-DB1F-396D2B83973C}"/>
              </a:ext>
            </a:extLst>
          </p:cNvPr>
          <p:cNvGrpSpPr/>
          <p:nvPr/>
        </p:nvGrpSpPr>
        <p:grpSpPr>
          <a:xfrm>
            <a:off x="4653109" y="3366287"/>
            <a:ext cx="314325" cy="215444"/>
            <a:chOff x="7581899" y="1636710"/>
            <a:chExt cx="314325" cy="215444"/>
          </a:xfrm>
        </p:grpSpPr>
        <p:sp>
          <p:nvSpPr>
            <p:cNvPr id="48" name="Dodecagon 47">
              <a:extLst>
                <a:ext uri="{FF2B5EF4-FFF2-40B4-BE49-F238E27FC236}">
                  <a16:creationId xmlns:a16="http://schemas.microsoft.com/office/drawing/2014/main" id="{701282C2-4DBE-24F5-8BB7-194FB68E731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49" name="TextBox 48">
              <a:extLst>
                <a:ext uri="{FF2B5EF4-FFF2-40B4-BE49-F238E27FC236}">
                  <a16:creationId xmlns:a16="http://schemas.microsoft.com/office/drawing/2014/main" id="{F0A94FC5-8DAF-AECD-711F-F8451ED56282}"/>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12</a:t>
              </a:r>
              <a:endParaRPr lang="fr-FR" sz="900">
                <a:solidFill>
                  <a:schemeClr val="bg1"/>
                </a:solidFill>
              </a:endParaRPr>
            </a:p>
          </p:txBody>
        </p:sp>
      </p:grpSp>
      <p:grpSp>
        <p:nvGrpSpPr>
          <p:cNvPr id="50" name="Group 49">
            <a:extLst>
              <a:ext uri="{FF2B5EF4-FFF2-40B4-BE49-F238E27FC236}">
                <a16:creationId xmlns:a16="http://schemas.microsoft.com/office/drawing/2014/main" id="{CDDB47BB-AB90-B934-4B3D-1270D8D403F7}"/>
              </a:ext>
            </a:extLst>
          </p:cNvPr>
          <p:cNvGrpSpPr/>
          <p:nvPr/>
        </p:nvGrpSpPr>
        <p:grpSpPr>
          <a:xfrm>
            <a:off x="8763609" y="3707145"/>
            <a:ext cx="314325" cy="215444"/>
            <a:chOff x="7581899" y="1636710"/>
            <a:chExt cx="314325" cy="215444"/>
          </a:xfrm>
        </p:grpSpPr>
        <p:sp>
          <p:nvSpPr>
            <p:cNvPr id="51" name="Dodecagon 50">
              <a:extLst>
                <a:ext uri="{FF2B5EF4-FFF2-40B4-BE49-F238E27FC236}">
                  <a16:creationId xmlns:a16="http://schemas.microsoft.com/office/drawing/2014/main" id="{2E06D367-E081-77CA-4D3B-55FA2B8390C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52" name="TextBox 51">
              <a:extLst>
                <a:ext uri="{FF2B5EF4-FFF2-40B4-BE49-F238E27FC236}">
                  <a16:creationId xmlns:a16="http://schemas.microsoft.com/office/drawing/2014/main" id="{7AAF1F1C-A361-0DEB-5D85-8BB1A731BCB9}"/>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14</a:t>
              </a:r>
              <a:endParaRPr lang="fr-FR" sz="900">
                <a:solidFill>
                  <a:schemeClr val="bg1"/>
                </a:solidFill>
              </a:endParaRPr>
            </a:p>
          </p:txBody>
        </p:sp>
      </p:grpSp>
    </p:spTree>
    <p:extLst>
      <p:ext uri="{BB962C8B-B14F-4D97-AF65-F5344CB8AC3E}">
        <p14:creationId xmlns:p14="http://schemas.microsoft.com/office/powerpoint/2010/main" val="16799249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632A29B-FCDC-A4E2-FE9A-E60FCF9603F6}"/>
              </a:ext>
            </a:extLst>
          </p:cNvPr>
          <p:cNvPicPr>
            <a:picLocks noChangeAspect="1"/>
          </p:cNvPicPr>
          <p:nvPr/>
        </p:nvPicPr>
        <p:blipFill>
          <a:blip r:embed="rId2"/>
          <a:stretch>
            <a:fillRect/>
          </a:stretch>
        </p:blipFill>
        <p:spPr>
          <a:xfrm>
            <a:off x="4344670" y="2640616"/>
            <a:ext cx="4686946" cy="2386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2431DE7B-2C03-FCCC-188B-4E0912D006ED}"/>
              </a:ext>
            </a:extLst>
          </p:cNvPr>
          <p:cNvPicPr>
            <a:picLocks noChangeAspect="1"/>
          </p:cNvPicPr>
          <p:nvPr/>
        </p:nvPicPr>
        <p:blipFill>
          <a:blip r:embed="rId3"/>
          <a:stretch>
            <a:fillRect/>
          </a:stretch>
        </p:blipFill>
        <p:spPr>
          <a:xfrm>
            <a:off x="4344669" y="116036"/>
            <a:ext cx="4686947" cy="23521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DABBDC1-733A-4937-BAD7-6DEBE99A9AA3}"/>
              </a:ext>
            </a:extLst>
          </p:cNvPr>
          <p:cNvSpPr>
            <a:spLocks noGrp="1"/>
          </p:cNvSpPr>
          <p:nvPr>
            <p:ph type="title"/>
          </p:nvPr>
        </p:nvSpPr>
        <p:spPr>
          <a:xfrm>
            <a:off x="112383" y="98756"/>
            <a:ext cx="3736323" cy="376111"/>
          </a:xfrm>
        </p:spPr>
        <p:txBody>
          <a:bodyPr>
            <a:normAutofit/>
          </a:bodyPr>
          <a:lstStyle/>
          <a:p>
            <a:r>
              <a:rPr lang="en-US" sz="2000"/>
              <a:t>How to open the patient record?</a:t>
            </a:r>
            <a:endParaRPr lang="fi-FI" sz="2000"/>
          </a:p>
        </p:txBody>
      </p:sp>
      <p:sp>
        <p:nvSpPr>
          <p:cNvPr id="4" name="Footer Placeholder 3">
            <a:extLst>
              <a:ext uri="{FF2B5EF4-FFF2-40B4-BE49-F238E27FC236}">
                <a16:creationId xmlns:a16="http://schemas.microsoft.com/office/drawing/2014/main" id="{C160E5C2-5AB5-4243-8A51-63B96F14DA07}"/>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DC4AEFC7-E1BD-450B-AF84-CCAF28B9C279}"/>
              </a:ext>
            </a:extLst>
          </p:cNvPr>
          <p:cNvSpPr>
            <a:spLocks noGrp="1"/>
          </p:cNvSpPr>
          <p:nvPr>
            <p:ph type="sldNum" sz="quarter" idx="12"/>
          </p:nvPr>
        </p:nvSpPr>
        <p:spPr/>
        <p:txBody>
          <a:bodyPr/>
          <a:lstStyle/>
          <a:p>
            <a:fld id="{68A62F1A-42BD-014A-88BF-D3A572E205BD}" type="slidenum">
              <a:rPr lang="en-GR" smtClean="0"/>
              <a:pPr/>
              <a:t>85</a:t>
            </a:fld>
            <a:endParaRPr lang="en-GR"/>
          </a:p>
        </p:txBody>
      </p:sp>
      <p:graphicFrame>
        <p:nvGraphicFramePr>
          <p:cNvPr id="8" name="Table 7">
            <a:extLst>
              <a:ext uri="{FF2B5EF4-FFF2-40B4-BE49-F238E27FC236}">
                <a16:creationId xmlns:a16="http://schemas.microsoft.com/office/drawing/2014/main" id="{2F04E88E-F8D6-49E5-B002-6A6EEA3ABAD1}"/>
              </a:ext>
            </a:extLst>
          </p:cNvPr>
          <p:cNvGraphicFramePr>
            <a:graphicFrameLocks noGrp="1"/>
          </p:cNvGraphicFramePr>
          <p:nvPr>
            <p:extLst>
              <p:ext uri="{D42A27DB-BD31-4B8C-83A1-F6EECF244321}">
                <p14:modId xmlns:p14="http://schemas.microsoft.com/office/powerpoint/2010/main" val="446406502"/>
              </p:ext>
            </p:extLst>
          </p:nvPr>
        </p:nvGraphicFramePr>
        <p:xfrm>
          <a:off x="633335" y="921816"/>
          <a:ext cx="3215371" cy="3201272"/>
        </p:xfrm>
        <a:graphic>
          <a:graphicData uri="http://schemas.openxmlformats.org/drawingml/2006/table">
            <a:tbl>
              <a:tblPr/>
              <a:tblGrid>
                <a:gridCol w="142367">
                  <a:extLst>
                    <a:ext uri="{9D8B030D-6E8A-4147-A177-3AD203B41FA5}">
                      <a16:colId xmlns:a16="http://schemas.microsoft.com/office/drawing/2014/main" val="1552941623"/>
                    </a:ext>
                  </a:extLst>
                </a:gridCol>
                <a:gridCol w="3073004">
                  <a:extLst>
                    <a:ext uri="{9D8B030D-6E8A-4147-A177-3AD203B41FA5}">
                      <a16:colId xmlns:a16="http://schemas.microsoft.com/office/drawing/2014/main" val="98541452"/>
                    </a:ext>
                  </a:extLst>
                </a:gridCol>
              </a:tblGrid>
              <a:tr h="800318">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When you want to see more information about the patient then what is shown in the summary, you can open the patient record by clicking this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79550114"/>
                  </a:ext>
                </a:extLst>
              </a:tr>
              <a:tr h="998521">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You can open the patient record for follow-up or for a patient visit. Here it is important to choose the correct option. This way, the system keeps track of how far the patient is in his/her timeline in the study.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88443056"/>
                  </a:ext>
                </a:extLst>
              </a:tr>
              <a:tr h="602115">
                <a:tc>
                  <a:txBody>
                    <a:bodyPr/>
                    <a:lstStyle/>
                    <a:p>
                      <a:pPr algn="l"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If the patient is sitting in front of you and this is a scheduled study visit, choose "Start visit". The number of the visit is indicated on the button.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38747583"/>
                  </a:ext>
                </a:extLst>
              </a:tr>
              <a:tr h="800318">
                <a:tc>
                  <a:txBody>
                    <a:bodyPr/>
                    <a:lstStyle/>
                    <a:p>
                      <a:pPr algn="l"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If you are following up on the patient in between visits, for example because of alerts or because the patient has called you, you should choose "Follow-up on patient".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399713"/>
                  </a:ext>
                </a:extLst>
              </a:tr>
            </a:tbl>
          </a:graphicData>
        </a:graphic>
      </p:graphicFrame>
      <p:grpSp>
        <p:nvGrpSpPr>
          <p:cNvPr id="14" name="Group 13">
            <a:extLst>
              <a:ext uri="{FF2B5EF4-FFF2-40B4-BE49-F238E27FC236}">
                <a16:creationId xmlns:a16="http://schemas.microsoft.com/office/drawing/2014/main" id="{B69D6367-4A4F-B634-B214-555D06666DE3}"/>
              </a:ext>
            </a:extLst>
          </p:cNvPr>
          <p:cNvGrpSpPr/>
          <p:nvPr/>
        </p:nvGrpSpPr>
        <p:grpSpPr>
          <a:xfrm>
            <a:off x="8688035" y="286811"/>
            <a:ext cx="314325" cy="215444"/>
            <a:chOff x="7581899" y="1636710"/>
            <a:chExt cx="314325" cy="215444"/>
          </a:xfrm>
        </p:grpSpPr>
        <p:sp>
          <p:nvSpPr>
            <p:cNvPr id="15" name="Dodecagon 14">
              <a:extLst>
                <a:ext uri="{FF2B5EF4-FFF2-40B4-BE49-F238E27FC236}">
                  <a16:creationId xmlns:a16="http://schemas.microsoft.com/office/drawing/2014/main" id="{0234E3EA-2127-983D-0836-7DFBF76E225C}"/>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E7BFFF9C-988B-C5E2-92B6-7E889116C1F4}"/>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7" name="Group 16">
            <a:extLst>
              <a:ext uri="{FF2B5EF4-FFF2-40B4-BE49-F238E27FC236}">
                <a16:creationId xmlns:a16="http://schemas.microsoft.com/office/drawing/2014/main" id="{5406A364-67ED-F34F-0B91-F5AC43AAF5CB}"/>
              </a:ext>
            </a:extLst>
          </p:cNvPr>
          <p:cNvGrpSpPr/>
          <p:nvPr/>
        </p:nvGrpSpPr>
        <p:grpSpPr>
          <a:xfrm>
            <a:off x="6107908" y="3568203"/>
            <a:ext cx="314325" cy="215444"/>
            <a:chOff x="7581899" y="1636710"/>
            <a:chExt cx="314325" cy="215444"/>
          </a:xfrm>
        </p:grpSpPr>
        <p:sp>
          <p:nvSpPr>
            <p:cNvPr id="18" name="Dodecagon 17">
              <a:extLst>
                <a:ext uri="{FF2B5EF4-FFF2-40B4-BE49-F238E27FC236}">
                  <a16:creationId xmlns:a16="http://schemas.microsoft.com/office/drawing/2014/main" id="{FF01A65A-17F1-8587-23B1-1DE80FE89E1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65EA9904-4906-7E29-CBF7-B05A4F335CAA}"/>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20" name="Group 19">
            <a:extLst>
              <a:ext uri="{FF2B5EF4-FFF2-40B4-BE49-F238E27FC236}">
                <a16:creationId xmlns:a16="http://schemas.microsoft.com/office/drawing/2014/main" id="{1A979214-A8BC-8690-B568-BC079B987ED9}"/>
              </a:ext>
            </a:extLst>
          </p:cNvPr>
          <p:cNvGrpSpPr/>
          <p:nvPr/>
        </p:nvGrpSpPr>
        <p:grpSpPr>
          <a:xfrm>
            <a:off x="6762867" y="3965574"/>
            <a:ext cx="314325" cy="215444"/>
            <a:chOff x="7581899" y="1636710"/>
            <a:chExt cx="314325" cy="215444"/>
          </a:xfrm>
        </p:grpSpPr>
        <p:sp>
          <p:nvSpPr>
            <p:cNvPr id="21" name="Dodecagon 20">
              <a:extLst>
                <a:ext uri="{FF2B5EF4-FFF2-40B4-BE49-F238E27FC236}">
                  <a16:creationId xmlns:a16="http://schemas.microsoft.com/office/drawing/2014/main" id="{744F0DCC-5173-C499-DDC6-8AFE4409F1D8}"/>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B6C4DE85-C6CE-3DE4-D50F-F23BD7360395}"/>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grpSp>
        <p:nvGrpSpPr>
          <p:cNvPr id="23" name="Group 22">
            <a:extLst>
              <a:ext uri="{FF2B5EF4-FFF2-40B4-BE49-F238E27FC236}">
                <a16:creationId xmlns:a16="http://schemas.microsoft.com/office/drawing/2014/main" id="{61F649B9-3E29-3218-0952-F925EC96A7C9}"/>
              </a:ext>
            </a:extLst>
          </p:cNvPr>
          <p:cNvGrpSpPr/>
          <p:nvPr/>
        </p:nvGrpSpPr>
        <p:grpSpPr>
          <a:xfrm>
            <a:off x="6392977" y="3965574"/>
            <a:ext cx="314325" cy="215444"/>
            <a:chOff x="7581899" y="1636710"/>
            <a:chExt cx="314325" cy="215444"/>
          </a:xfrm>
        </p:grpSpPr>
        <p:sp>
          <p:nvSpPr>
            <p:cNvPr id="24" name="Dodecagon 23">
              <a:extLst>
                <a:ext uri="{FF2B5EF4-FFF2-40B4-BE49-F238E27FC236}">
                  <a16:creationId xmlns:a16="http://schemas.microsoft.com/office/drawing/2014/main" id="{17B1011E-A45E-297D-56AC-CA014AFF1661}"/>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5" name="TextBox 24">
              <a:extLst>
                <a:ext uri="{FF2B5EF4-FFF2-40B4-BE49-F238E27FC236}">
                  <a16:creationId xmlns:a16="http://schemas.microsoft.com/office/drawing/2014/main" id="{12428286-50DA-7C58-2139-405F8B186A2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spTree>
    <p:extLst>
      <p:ext uri="{BB962C8B-B14F-4D97-AF65-F5344CB8AC3E}">
        <p14:creationId xmlns:p14="http://schemas.microsoft.com/office/powerpoint/2010/main" val="27944389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811E75-8FFD-E99A-7D37-6EE351089A45}"/>
              </a:ext>
            </a:extLst>
          </p:cNvPr>
          <p:cNvPicPr>
            <a:picLocks noChangeAspect="1"/>
          </p:cNvPicPr>
          <p:nvPr/>
        </p:nvPicPr>
        <p:blipFill>
          <a:blip r:embed="rId2"/>
          <a:stretch>
            <a:fillRect/>
          </a:stretch>
        </p:blipFill>
        <p:spPr>
          <a:xfrm>
            <a:off x="4078386" y="2638057"/>
            <a:ext cx="4999891" cy="2261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5445E201-F5D5-E73B-419B-05BCED7B61AA}"/>
              </a:ext>
            </a:extLst>
          </p:cNvPr>
          <p:cNvPicPr>
            <a:picLocks noChangeAspect="1"/>
          </p:cNvPicPr>
          <p:nvPr/>
        </p:nvPicPr>
        <p:blipFill>
          <a:blip r:embed="rId3"/>
          <a:stretch>
            <a:fillRect/>
          </a:stretch>
        </p:blipFill>
        <p:spPr>
          <a:xfrm>
            <a:off x="4078387" y="141341"/>
            <a:ext cx="5030016" cy="2408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19429AC4-1A23-49F1-A56F-A6129A6CCC34}"/>
              </a:ext>
            </a:extLst>
          </p:cNvPr>
          <p:cNvSpPr>
            <a:spLocks noGrp="1"/>
          </p:cNvSpPr>
          <p:nvPr>
            <p:ph type="title"/>
          </p:nvPr>
        </p:nvSpPr>
        <p:spPr>
          <a:xfrm>
            <a:off x="890724" y="53178"/>
            <a:ext cx="2919949" cy="869005"/>
          </a:xfrm>
        </p:spPr>
        <p:txBody>
          <a:bodyPr>
            <a:noAutofit/>
          </a:bodyPr>
          <a:lstStyle/>
          <a:p>
            <a:r>
              <a:rPr lang="en-US" sz="2400"/>
              <a:t>How to start a visit </a:t>
            </a:r>
            <a:br>
              <a:rPr lang="en-US" sz="2400"/>
            </a:br>
            <a:r>
              <a:rPr lang="en-US" sz="2400"/>
              <a:t>with the patient?</a:t>
            </a:r>
            <a:endParaRPr lang="fi-FI" sz="2400"/>
          </a:p>
        </p:txBody>
      </p:sp>
      <p:sp>
        <p:nvSpPr>
          <p:cNvPr id="4" name="Footer Placeholder 3">
            <a:extLst>
              <a:ext uri="{FF2B5EF4-FFF2-40B4-BE49-F238E27FC236}">
                <a16:creationId xmlns:a16="http://schemas.microsoft.com/office/drawing/2014/main" id="{C5578619-551E-44DA-919F-D874294E7C93}"/>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88F8C429-4384-4B84-8675-F6C1911CB277}"/>
              </a:ext>
            </a:extLst>
          </p:cNvPr>
          <p:cNvSpPr>
            <a:spLocks noGrp="1"/>
          </p:cNvSpPr>
          <p:nvPr>
            <p:ph type="sldNum" sz="quarter" idx="12"/>
          </p:nvPr>
        </p:nvSpPr>
        <p:spPr/>
        <p:txBody>
          <a:bodyPr/>
          <a:lstStyle/>
          <a:p>
            <a:fld id="{68A62F1A-42BD-014A-88BF-D3A572E205BD}" type="slidenum">
              <a:rPr lang="en-GR" smtClean="0"/>
              <a:pPr/>
              <a:t>86</a:t>
            </a:fld>
            <a:endParaRPr lang="en-GR"/>
          </a:p>
        </p:txBody>
      </p:sp>
      <p:graphicFrame>
        <p:nvGraphicFramePr>
          <p:cNvPr id="8" name="Table 7">
            <a:extLst>
              <a:ext uri="{FF2B5EF4-FFF2-40B4-BE49-F238E27FC236}">
                <a16:creationId xmlns:a16="http://schemas.microsoft.com/office/drawing/2014/main" id="{BDB93038-8E1E-45DA-B275-A9CB476ACAA0}"/>
              </a:ext>
            </a:extLst>
          </p:cNvPr>
          <p:cNvGraphicFramePr>
            <a:graphicFrameLocks noGrp="1"/>
          </p:cNvGraphicFramePr>
          <p:nvPr>
            <p:extLst>
              <p:ext uri="{D42A27DB-BD31-4B8C-83A1-F6EECF244321}">
                <p14:modId xmlns:p14="http://schemas.microsoft.com/office/powerpoint/2010/main" val="577394432"/>
              </p:ext>
            </p:extLst>
          </p:nvPr>
        </p:nvGraphicFramePr>
        <p:xfrm>
          <a:off x="692572" y="1427982"/>
          <a:ext cx="3316254" cy="2689570"/>
        </p:xfrm>
        <a:graphic>
          <a:graphicData uri="http://schemas.openxmlformats.org/drawingml/2006/table">
            <a:tbl>
              <a:tblPr/>
              <a:tblGrid>
                <a:gridCol w="157330">
                  <a:extLst>
                    <a:ext uri="{9D8B030D-6E8A-4147-A177-3AD203B41FA5}">
                      <a16:colId xmlns:a16="http://schemas.microsoft.com/office/drawing/2014/main" val="2974931411"/>
                    </a:ext>
                  </a:extLst>
                </a:gridCol>
                <a:gridCol w="3158924">
                  <a:extLst>
                    <a:ext uri="{9D8B030D-6E8A-4147-A177-3AD203B41FA5}">
                      <a16:colId xmlns:a16="http://schemas.microsoft.com/office/drawing/2014/main" val="3782627963"/>
                    </a:ext>
                  </a:extLst>
                </a:gridCol>
              </a:tblGrid>
              <a:tr h="977192">
                <a:tc>
                  <a:txBody>
                    <a:bodyPr/>
                    <a:lstStyle/>
                    <a:p>
                      <a:pPr algn="l" fontAlgn="ctr"/>
                      <a:r>
                        <a:rPr lang="fi-FI" sz="1100" b="0" i="0" u="none" strike="noStrike">
                          <a:solidFill>
                            <a:srgbClr val="000000"/>
                          </a:solidFill>
                          <a:effectLst/>
                          <a:latin typeface="Calibri" panose="020F0502020204030204" pitchFamily="34" charset="0"/>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If you start a visit with the patient, you first have to complete some information about the patient. The system will guide you through the different steps.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31525863"/>
                  </a:ext>
                </a:extLst>
              </a:tr>
              <a:tr h="735186">
                <a:tc>
                  <a:txBody>
                    <a:bodyPr/>
                    <a:lstStyle/>
                    <a:p>
                      <a:pPr algn="l" fontAlgn="ctr"/>
                      <a:r>
                        <a:rPr lang="fi-FI" sz="1100" b="0" i="0" u="none" strike="noStrike">
                          <a:solidFill>
                            <a:srgbClr val="000000"/>
                          </a:solidFill>
                          <a:effectLst/>
                          <a:latin typeface="Calibri" panose="020F0502020204030204" pitchFamily="34" charset="0"/>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First, you have to measure the patient's vital signs and record these. You can later import this information into the EDC system.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96869793"/>
                  </a:ext>
                </a:extLst>
              </a:tr>
              <a:tr h="977192">
                <a:tc>
                  <a:txBody>
                    <a:bodyPr/>
                    <a:lstStyle/>
                    <a:p>
                      <a:pPr algn="l" fontAlgn="ctr"/>
                      <a:r>
                        <a:rPr lang="fi-FI" sz="1100" b="0" i="0" u="none" strike="noStrike">
                          <a:solidFill>
                            <a:srgbClr val="000000"/>
                          </a:solidFill>
                          <a:effectLst/>
                          <a:latin typeface="Calibri" panose="020F0502020204030204" pitchFamily="34" charset="0"/>
                        </a:rPr>
                        <a:t>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some visits, the patient has to perform the Six-Minute Walk Test. You have to record the results in this screen. You can later import this information into the EDC system.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17762236"/>
                  </a:ext>
                </a:extLst>
              </a:tr>
            </a:tbl>
          </a:graphicData>
        </a:graphic>
      </p:graphicFrame>
      <p:grpSp>
        <p:nvGrpSpPr>
          <p:cNvPr id="12" name="Group 11">
            <a:extLst>
              <a:ext uri="{FF2B5EF4-FFF2-40B4-BE49-F238E27FC236}">
                <a16:creationId xmlns:a16="http://schemas.microsoft.com/office/drawing/2014/main" id="{D36D13D9-7231-752E-52F6-D0BC3168A2AF}"/>
              </a:ext>
            </a:extLst>
          </p:cNvPr>
          <p:cNvGrpSpPr/>
          <p:nvPr/>
        </p:nvGrpSpPr>
        <p:grpSpPr>
          <a:xfrm>
            <a:off x="3921224" y="851917"/>
            <a:ext cx="314325" cy="215444"/>
            <a:chOff x="7581899" y="1636710"/>
            <a:chExt cx="314325" cy="215444"/>
          </a:xfrm>
        </p:grpSpPr>
        <p:sp>
          <p:nvSpPr>
            <p:cNvPr id="13" name="Dodecagon 12">
              <a:extLst>
                <a:ext uri="{FF2B5EF4-FFF2-40B4-BE49-F238E27FC236}">
                  <a16:creationId xmlns:a16="http://schemas.microsoft.com/office/drawing/2014/main" id="{1042E315-D768-6559-9F4C-558C45E6C84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4" name="TextBox 13">
              <a:extLst>
                <a:ext uri="{FF2B5EF4-FFF2-40B4-BE49-F238E27FC236}">
                  <a16:creationId xmlns:a16="http://schemas.microsoft.com/office/drawing/2014/main" id="{2991DA75-D705-E2A9-2359-E58EEFB84920}"/>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grpSp>
        <p:nvGrpSpPr>
          <p:cNvPr id="15" name="Group 14">
            <a:extLst>
              <a:ext uri="{FF2B5EF4-FFF2-40B4-BE49-F238E27FC236}">
                <a16:creationId xmlns:a16="http://schemas.microsoft.com/office/drawing/2014/main" id="{7E11318D-CB1B-5D59-1869-24EAF4930140}"/>
              </a:ext>
            </a:extLst>
          </p:cNvPr>
          <p:cNvGrpSpPr/>
          <p:nvPr/>
        </p:nvGrpSpPr>
        <p:grpSpPr>
          <a:xfrm>
            <a:off x="3921224" y="1186009"/>
            <a:ext cx="314325" cy="215444"/>
            <a:chOff x="7581899" y="1636710"/>
            <a:chExt cx="314325" cy="215444"/>
          </a:xfrm>
        </p:grpSpPr>
        <p:sp>
          <p:nvSpPr>
            <p:cNvPr id="16" name="Dodecagon 15">
              <a:extLst>
                <a:ext uri="{FF2B5EF4-FFF2-40B4-BE49-F238E27FC236}">
                  <a16:creationId xmlns:a16="http://schemas.microsoft.com/office/drawing/2014/main" id="{1832EC28-EBEE-CF23-B7E2-891E69D2F0BA}"/>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7" name="TextBox 16">
              <a:extLst>
                <a:ext uri="{FF2B5EF4-FFF2-40B4-BE49-F238E27FC236}">
                  <a16:creationId xmlns:a16="http://schemas.microsoft.com/office/drawing/2014/main" id="{7034DCC9-998C-A5A9-7069-B990EDBE5C9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2</a:t>
              </a:r>
              <a:endParaRPr lang="fr-FR" sz="900">
                <a:solidFill>
                  <a:schemeClr val="bg1"/>
                </a:solidFill>
              </a:endParaRPr>
            </a:p>
          </p:txBody>
        </p:sp>
      </p:grpSp>
      <p:grpSp>
        <p:nvGrpSpPr>
          <p:cNvPr id="18" name="Group 17">
            <a:extLst>
              <a:ext uri="{FF2B5EF4-FFF2-40B4-BE49-F238E27FC236}">
                <a16:creationId xmlns:a16="http://schemas.microsoft.com/office/drawing/2014/main" id="{373F4199-6DBB-1D67-453B-449E8391FABD}"/>
              </a:ext>
            </a:extLst>
          </p:cNvPr>
          <p:cNvGrpSpPr/>
          <p:nvPr/>
        </p:nvGrpSpPr>
        <p:grpSpPr>
          <a:xfrm>
            <a:off x="3921224" y="3634326"/>
            <a:ext cx="314325" cy="215444"/>
            <a:chOff x="7581899" y="1636710"/>
            <a:chExt cx="314325" cy="215444"/>
          </a:xfrm>
        </p:grpSpPr>
        <p:sp>
          <p:nvSpPr>
            <p:cNvPr id="19" name="Dodecagon 18">
              <a:extLst>
                <a:ext uri="{FF2B5EF4-FFF2-40B4-BE49-F238E27FC236}">
                  <a16:creationId xmlns:a16="http://schemas.microsoft.com/office/drawing/2014/main" id="{AEDD461B-D9D0-06A8-2188-C6429A46F65B}"/>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0" name="TextBox 19">
              <a:extLst>
                <a:ext uri="{FF2B5EF4-FFF2-40B4-BE49-F238E27FC236}">
                  <a16:creationId xmlns:a16="http://schemas.microsoft.com/office/drawing/2014/main" id="{09C5212E-79CA-8AB2-84A4-C03F50C21EA7}"/>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3</a:t>
              </a:r>
              <a:endParaRPr lang="fr-FR" sz="900">
                <a:solidFill>
                  <a:schemeClr val="bg1"/>
                </a:solidFill>
              </a:endParaRPr>
            </a:p>
          </p:txBody>
        </p:sp>
      </p:grpSp>
    </p:spTree>
    <p:extLst>
      <p:ext uri="{BB962C8B-B14F-4D97-AF65-F5344CB8AC3E}">
        <p14:creationId xmlns:p14="http://schemas.microsoft.com/office/powerpoint/2010/main" val="4086032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988D5C-3713-201E-E3EC-22073EAF5B9D}"/>
              </a:ext>
            </a:extLst>
          </p:cNvPr>
          <p:cNvPicPr>
            <a:picLocks noChangeAspect="1"/>
          </p:cNvPicPr>
          <p:nvPr/>
        </p:nvPicPr>
        <p:blipFill>
          <a:blip r:embed="rId2"/>
          <a:stretch>
            <a:fillRect/>
          </a:stretch>
        </p:blipFill>
        <p:spPr>
          <a:xfrm>
            <a:off x="4931025" y="2745068"/>
            <a:ext cx="4140971" cy="19419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94612B8-CE44-24FE-68B6-E54655CC893C}"/>
              </a:ext>
            </a:extLst>
          </p:cNvPr>
          <p:cNvPicPr>
            <a:picLocks noChangeAspect="1"/>
          </p:cNvPicPr>
          <p:nvPr/>
        </p:nvPicPr>
        <p:blipFill>
          <a:blip r:embed="rId3"/>
          <a:stretch>
            <a:fillRect/>
          </a:stretch>
        </p:blipFill>
        <p:spPr>
          <a:xfrm>
            <a:off x="5030251" y="75632"/>
            <a:ext cx="3930192" cy="2489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79E9FE7E-B345-4453-8BD3-5420828515B2}"/>
              </a:ext>
            </a:extLst>
          </p:cNvPr>
          <p:cNvSpPr>
            <a:spLocks noGrp="1"/>
          </p:cNvSpPr>
          <p:nvPr>
            <p:ph type="title"/>
          </p:nvPr>
        </p:nvSpPr>
        <p:spPr>
          <a:xfrm>
            <a:off x="628650" y="175250"/>
            <a:ext cx="3065284" cy="869005"/>
          </a:xfrm>
        </p:spPr>
        <p:txBody>
          <a:bodyPr/>
          <a:lstStyle/>
          <a:p>
            <a:r>
              <a:rPr lang="en-US"/>
              <a:t>How to start a visit </a:t>
            </a:r>
            <a:br>
              <a:rPr lang="en-US"/>
            </a:br>
            <a:r>
              <a:rPr lang="en-US"/>
              <a:t>with the patient?</a:t>
            </a:r>
            <a:endParaRPr lang="fi-FI"/>
          </a:p>
        </p:txBody>
      </p:sp>
      <p:sp>
        <p:nvSpPr>
          <p:cNvPr id="4" name="Footer Placeholder 3">
            <a:extLst>
              <a:ext uri="{FF2B5EF4-FFF2-40B4-BE49-F238E27FC236}">
                <a16:creationId xmlns:a16="http://schemas.microsoft.com/office/drawing/2014/main" id="{22359290-F747-4179-9144-A328C68C6CE6}"/>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F2FB8EA2-D13E-45E0-8786-4D106704740A}"/>
              </a:ext>
            </a:extLst>
          </p:cNvPr>
          <p:cNvSpPr>
            <a:spLocks noGrp="1"/>
          </p:cNvSpPr>
          <p:nvPr>
            <p:ph type="sldNum" sz="quarter" idx="12"/>
          </p:nvPr>
        </p:nvSpPr>
        <p:spPr/>
        <p:txBody>
          <a:bodyPr/>
          <a:lstStyle/>
          <a:p>
            <a:fld id="{68A62F1A-42BD-014A-88BF-D3A572E205BD}" type="slidenum">
              <a:rPr lang="en-GR" smtClean="0"/>
              <a:pPr/>
              <a:t>87</a:t>
            </a:fld>
            <a:endParaRPr lang="en-GR"/>
          </a:p>
        </p:txBody>
      </p:sp>
      <p:graphicFrame>
        <p:nvGraphicFramePr>
          <p:cNvPr id="8" name="Table 7">
            <a:extLst>
              <a:ext uri="{FF2B5EF4-FFF2-40B4-BE49-F238E27FC236}">
                <a16:creationId xmlns:a16="http://schemas.microsoft.com/office/drawing/2014/main" id="{D60A135A-0A83-490E-8113-D8B551A08007}"/>
              </a:ext>
            </a:extLst>
          </p:cNvPr>
          <p:cNvGraphicFramePr>
            <a:graphicFrameLocks noGrp="1"/>
          </p:cNvGraphicFramePr>
          <p:nvPr>
            <p:extLst>
              <p:ext uri="{D42A27DB-BD31-4B8C-83A1-F6EECF244321}">
                <p14:modId xmlns:p14="http://schemas.microsoft.com/office/powerpoint/2010/main" val="4039762475"/>
              </p:ext>
            </p:extLst>
          </p:nvPr>
        </p:nvGraphicFramePr>
        <p:xfrm>
          <a:off x="628650" y="1268963"/>
          <a:ext cx="3446788" cy="3078978"/>
        </p:xfrm>
        <a:graphic>
          <a:graphicData uri="http://schemas.openxmlformats.org/drawingml/2006/table">
            <a:tbl>
              <a:tblPr/>
              <a:tblGrid>
                <a:gridCol w="236243">
                  <a:extLst>
                    <a:ext uri="{9D8B030D-6E8A-4147-A177-3AD203B41FA5}">
                      <a16:colId xmlns:a16="http://schemas.microsoft.com/office/drawing/2014/main" val="404574662"/>
                    </a:ext>
                  </a:extLst>
                </a:gridCol>
                <a:gridCol w="3210545">
                  <a:extLst>
                    <a:ext uri="{9D8B030D-6E8A-4147-A177-3AD203B41FA5}">
                      <a16:colId xmlns:a16="http://schemas.microsoft.com/office/drawing/2014/main" val="1891651360"/>
                    </a:ext>
                  </a:extLst>
                </a:gridCol>
              </a:tblGrid>
              <a:tr h="580475">
                <a:tc>
                  <a:txBody>
                    <a:bodyPr/>
                    <a:lstStyle/>
                    <a:p>
                      <a:pPr algn="l" fontAlgn="ctr"/>
                      <a:r>
                        <a:rPr lang="fi-FI" sz="1100" b="0" i="0" u="none" strike="noStrike">
                          <a:solidFill>
                            <a:srgbClr val="000000"/>
                          </a:solidFill>
                          <a:effectLst/>
                          <a:latin typeface="Calibri" panose="020F0502020204030204" pitchFamily="34" charset="0"/>
                        </a:rPr>
                        <a:t>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Next, you have to complete the clinical assessment. You can later import this information into the EDC system.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98799185"/>
                  </a:ext>
                </a:extLst>
              </a:tr>
              <a:tr h="1918028">
                <a:tc>
                  <a:txBody>
                    <a:bodyPr/>
                    <a:lstStyle/>
                    <a:p>
                      <a:pPr algn="l" fontAlgn="ctr"/>
                      <a:r>
                        <a:rPr lang="fi-FI" sz="1100" b="0" i="0" u="none" strike="noStrike">
                          <a:solidFill>
                            <a:srgbClr val="000000"/>
                          </a:solidFill>
                          <a:effectLst/>
                          <a:latin typeface="Calibri" panose="020F0502020204030204" pitchFamily="34" charset="0"/>
                        </a:rPr>
                        <a:t>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In visit 2 and visit 6, the cardiologist will use the medication decision support system to update the patient's medication prescription. To be able to make a correct recommendation for the patient's medication prescription, you have to fill in some additional information in this screen. Since this information will be later used to guide the therapy on the patient (by you or automatically by the system), it is important that the information is as complete as possible.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4557344"/>
                  </a:ext>
                </a:extLst>
              </a:tr>
              <a:tr h="580475">
                <a:tc>
                  <a:txBody>
                    <a:bodyPr/>
                    <a:lstStyle/>
                    <a:p>
                      <a:pPr algn="l" fontAlgn="ctr"/>
                      <a:r>
                        <a:rPr lang="fi-FI" sz="1100" b="0" i="0" u="none" strike="noStrike">
                          <a:solidFill>
                            <a:srgbClr val="000000"/>
                          </a:solidFill>
                          <a:effectLst/>
                          <a:latin typeface="Calibri" panose="020F0502020204030204" pitchFamily="34" charset="0"/>
                        </a:rPr>
                        <a:t>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100" b="0" i="0" u="none" strike="noStrike">
                          <a:solidFill>
                            <a:srgbClr val="000000"/>
                          </a:solidFill>
                          <a:effectLst/>
                          <a:latin typeface="Calibri" panose="020F0502020204030204" pitchFamily="34" charset="0"/>
                        </a:rPr>
                        <a:t>After completing the questions, you can start the visit by clicking this button. The patient record will then be opened for the study visit.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315378"/>
                  </a:ext>
                </a:extLst>
              </a:tr>
            </a:tbl>
          </a:graphicData>
        </a:graphic>
      </p:graphicFrame>
      <p:grpSp>
        <p:nvGrpSpPr>
          <p:cNvPr id="14" name="Group 13">
            <a:extLst>
              <a:ext uri="{FF2B5EF4-FFF2-40B4-BE49-F238E27FC236}">
                <a16:creationId xmlns:a16="http://schemas.microsoft.com/office/drawing/2014/main" id="{077FA577-F3A0-0544-0561-EB32DB18356D}"/>
              </a:ext>
            </a:extLst>
          </p:cNvPr>
          <p:cNvGrpSpPr/>
          <p:nvPr/>
        </p:nvGrpSpPr>
        <p:grpSpPr>
          <a:xfrm>
            <a:off x="5609425" y="2413170"/>
            <a:ext cx="314325" cy="215444"/>
            <a:chOff x="7581899" y="1636710"/>
            <a:chExt cx="314325" cy="215444"/>
          </a:xfrm>
        </p:grpSpPr>
        <p:sp>
          <p:nvSpPr>
            <p:cNvPr id="15" name="Dodecagon 14">
              <a:extLst>
                <a:ext uri="{FF2B5EF4-FFF2-40B4-BE49-F238E27FC236}">
                  <a16:creationId xmlns:a16="http://schemas.microsoft.com/office/drawing/2014/main" id="{DA6F5307-FFC6-7414-3F7B-68CE200D3E15}"/>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6" name="TextBox 15">
              <a:extLst>
                <a:ext uri="{FF2B5EF4-FFF2-40B4-BE49-F238E27FC236}">
                  <a16:creationId xmlns:a16="http://schemas.microsoft.com/office/drawing/2014/main" id="{E9614C3C-D3D8-4690-27F5-A9F79929985E}"/>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4</a:t>
              </a:r>
              <a:endParaRPr lang="fr-FR" sz="900">
                <a:solidFill>
                  <a:schemeClr val="bg1"/>
                </a:solidFill>
              </a:endParaRPr>
            </a:p>
          </p:txBody>
        </p:sp>
      </p:grpSp>
      <p:grpSp>
        <p:nvGrpSpPr>
          <p:cNvPr id="17" name="Group 16">
            <a:extLst>
              <a:ext uri="{FF2B5EF4-FFF2-40B4-BE49-F238E27FC236}">
                <a16:creationId xmlns:a16="http://schemas.microsoft.com/office/drawing/2014/main" id="{1EB6CF06-D77D-3615-6D5A-8100C0AFD62E}"/>
              </a:ext>
            </a:extLst>
          </p:cNvPr>
          <p:cNvGrpSpPr/>
          <p:nvPr/>
        </p:nvGrpSpPr>
        <p:grpSpPr>
          <a:xfrm>
            <a:off x="4826795" y="3500610"/>
            <a:ext cx="314325" cy="215444"/>
            <a:chOff x="7581899" y="1636710"/>
            <a:chExt cx="314325" cy="215444"/>
          </a:xfrm>
        </p:grpSpPr>
        <p:sp>
          <p:nvSpPr>
            <p:cNvPr id="18" name="Dodecagon 17">
              <a:extLst>
                <a:ext uri="{FF2B5EF4-FFF2-40B4-BE49-F238E27FC236}">
                  <a16:creationId xmlns:a16="http://schemas.microsoft.com/office/drawing/2014/main" id="{412F58F5-077A-9E79-4FE0-EC0D593EFB40}"/>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Box 18">
              <a:extLst>
                <a:ext uri="{FF2B5EF4-FFF2-40B4-BE49-F238E27FC236}">
                  <a16:creationId xmlns:a16="http://schemas.microsoft.com/office/drawing/2014/main" id="{07B59206-ED24-C8B1-A0FF-A4D384BD587C}"/>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5</a:t>
              </a:r>
              <a:endParaRPr lang="fr-FR" sz="900">
                <a:solidFill>
                  <a:schemeClr val="bg1"/>
                </a:solidFill>
              </a:endParaRPr>
            </a:p>
          </p:txBody>
        </p:sp>
      </p:grpSp>
      <p:grpSp>
        <p:nvGrpSpPr>
          <p:cNvPr id="20" name="Group 19">
            <a:extLst>
              <a:ext uri="{FF2B5EF4-FFF2-40B4-BE49-F238E27FC236}">
                <a16:creationId xmlns:a16="http://schemas.microsoft.com/office/drawing/2014/main" id="{78A06D0C-37A1-9B26-3310-4ED0E9D64AED}"/>
              </a:ext>
            </a:extLst>
          </p:cNvPr>
          <p:cNvGrpSpPr/>
          <p:nvPr/>
        </p:nvGrpSpPr>
        <p:grpSpPr>
          <a:xfrm>
            <a:off x="5793583" y="4507294"/>
            <a:ext cx="314325" cy="215444"/>
            <a:chOff x="7581899" y="1636710"/>
            <a:chExt cx="314325" cy="215444"/>
          </a:xfrm>
        </p:grpSpPr>
        <p:sp>
          <p:nvSpPr>
            <p:cNvPr id="21" name="Dodecagon 20">
              <a:extLst>
                <a:ext uri="{FF2B5EF4-FFF2-40B4-BE49-F238E27FC236}">
                  <a16:creationId xmlns:a16="http://schemas.microsoft.com/office/drawing/2014/main" id="{AAD3C848-0435-283C-1A34-63735ADA4C13}"/>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Box 21">
              <a:extLst>
                <a:ext uri="{FF2B5EF4-FFF2-40B4-BE49-F238E27FC236}">
                  <a16:creationId xmlns:a16="http://schemas.microsoft.com/office/drawing/2014/main" id="{76451F8A-88FB-28E8-0114-10B33B5C4BF3}"/>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6</a:t>
              </a:r>
              <a:endParaRPr lang="fr-FR" sz="900">
                <a:solidFill>
                  <a:schemeClr val="bg1"/>
                </a:solidFill>
              </a:endParaRPr>
            </a:p>
          </p:txBody>
        </p:sp>
      </p:grpSp>
    </p:spTree>
    <p:extLst>
      <p:ext uri="{BB962C8B-B14F-4D97-AF65-F5344CB8AC3E}">
        <p14:creationId xmlns:p14="http://schemas.microsoft.com/office/powerpoint/2010/main" val="2387640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09D6-9A9B-3B1E-30E7-8DD29A1020A6}"/>
              </a:ext>
            </a:extLst>
          </p:cNvPr>
          <p:cNvPicPr>
            <a:picLocks noChangeAspect="1"/>
          </p:cNvPicPr>
          <p:nvPr/>
        </p:nvPicPr>
        <p:blipFill>
          <a:blip r:embed="rId2"/>
          <a:stretch>
            <a:fillRect/>
          </a:stretch>
        </p:blipFill>
        <p:spPr>
          <a:xfrm>
            <a:off x="3281067" y="1407623"/>
            <a:ext cx="5775960" cy="2977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31C5933-6A15-4114-9CBC-1EB4850B30B1}"/>
              </a:ext>
            </a:extLst>
          </p:cNvPr>
          <p:cNvSpPr>
            <a:spLocks noGrp="1"/>
          </p:cNvSpPr>
          <p:nvPr>
            <p:ph type="title"/>
          </p:nvPr>
        </p:nvSpPr>
        <p:spPr/>
        <p:txBody>
          <a:bodyPr/>
          <a:lstStyle/>
          <a:p>
            <a:r>
              <a:rPr lang="en-US"/>
              <a:t>How to end a visit and close the patient record?</a:t>
            </a:r>
            <a:endParaRPr lang="fi-FI"/>
          </a:p>
        </p:txBody>
      </p:sp>
      <p:sp>
        <p:nvSpPr>
          <p:cNvPr id="4" name="Footer Placeholder 3">
            <a:extLst>
              <a:ext uri="{FF2B5EF4-FFF2-40B4-BE49-F238E27FC236}">
                <a16:creationId xmlns:a16="http://schemas.microsoft.com/office/drawing/2014/main" id="{50E3FFF8-88BC-4AF4-B228-6FF1C533549E}"/>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4D0C2EBE-6382-4479-A5A9-3D225DD2507B}"/>
              </a:ext>
            </a:extLst>
          </p:cNvPr>
          <p:cNvSpPr>
            <a:spLocks noGrp="1"/>
          </p:cNvSpPr>
          <p:nvPr>
            <p:ph type="sldNum" sz="quarter" idx="12"/>
          </p:nvPr>
        </p:nvSpPr>
        <p:spPr/>
        <p:txBody>
          <a:bodyPr/>
          <a:lstStyle/>
          <a:p>
            <a:fld id="{68A62F1A-42BD-014A-88BF-D3A572E205BD}" type="slidenum">
              <a:rPr lang="en-GR" smtClean="0"/>
              <a:pPr/>
              <a:t>88</a:t>
            </a:fld>
            <a:endParaRPr lang="en-GR"/>
          </a:p>
        </p:txBody>
      </p:sp>
      <p:sp>
        <p:nvSpPr>
          <p:cNvPr id="8" name="TextBox 7">
            <a:extLst>
              <a:ext uri="{FF2B5EF4-FFF2-40B4-BE49-F238E27FC236}">
                <a16:creationId xmlns:a16="http://schemas.microsoft.com/office/drawing/2014/main" id="{E50AC9A8-46EA-45AC-8B3F-C9A03F507639}"/>
              </a:ext>
            </a:extLst>
          </p:cNvPr>
          <p:cNvSpPr txBox="1"/>
          <p:nvPr/>
        </p:nvSpPr>
        <p:spPr>
          <a:xfrm>
            <a:off x="507537" y="2171410"/>
            <a:ext cx="2417331" cy="984885"/>
          </a:xfrm>
          <a:prstGeom prst="rect">
            <a:avLst/>
          </a:prstGeom>
          <a:noFill/>
        </p:spPr>
        <p:txBody>
          <a:bodyPr wrap="square">
            <a:spAutoFit/>
          </a:bodyPr>
          <a:lstStyle/>
          <a:p>
            <a:r>
              <a:rPr lang="en-US" sz="1100" b="0" i="0" u="none" strike="noStrike">
                <a:solidFill>
                  <a:srgbClr val="000000"/>
                </a:solidFill>
                <a:effectLst/>
                <a:latin typeface="Calibri" panose="020F0502020204030204" pitchFamily="34" charset="0"/>
              </a:rPr>
              <a:t>1</a:t>
            </a:r>
            <a:r>
              <a:rPr lang="en-US"/>
              <a:t> </a:t>
            </a:r>
            <a:r>
              <a:rPr lang="en-US" sz="1100" b="0" i="0" u="none" strike="noStrike">
                <a:solidFill>
                  <a:srgbClr val="000000"/>
                </a:solidFill>
                <a:effectLst/>
                <a:latin typeface="Calibri" panose="020F0502020204030204" pitchFamily="34" charset="0"/>
              </a:rPr>
              <a:t>When you want to end the patient visit, you can close the patient record by clicking this button in the risk profile bar.</a:t>
            </a:r>
            <a:r>
              <a:rPr lang="en-US"/>
              <a:t> </a:t>
            </a:r>
            <a:endParaRPr lang="fi-FI"/>
          </a:p>
        </p:txBody>
      </p:sp>
      <p:grpSp>
        <p:nvGrpSpPr>
          <p:cNvPr id="11" name="Group 10">
            <a:extLst>
              <a:ext uri="{FF2B5EF4-FFF2-40B4-BE49-F238E27FC236}">
                <a16:creationId xmlns:a16="http://schemas.microsoft.com/office/drawing/2014/main" id="{C578674E-DFC8-3E43-DD64-518E7EE8F45C}"/>
              </a:ext>
            </a:extLst>
          </p:cNvPr>
          <p:cNvGrpSpPr/>
          <p:nvPr/>
        </p:nvGrpSpPr>
        <p:grpSpPr>
          <a:xfrm>
            <a:off x="8144636" y="1774824"/>
            <a:ext cx="314325" cy="215444"/>
            <a:chOff x="7581899" y="1636710"/>
            <a:chExt cx="314325" cy="215444"/>
          </a:xfrm>
        </p:grpSpPr>
        <p:sp>
          <p:nvSpPr>
            <p:cNvPr id="12" name="Dodecagon 11">
              <a:extLst>
                <a:ext uri="{FF2B5EF4-FFF2-40B4-BE49-F238E27FC236}">
                  <a16:creationId xmlns:a16="http://schemas.microsoft.com/office/drawing/2014/main" id="{4A923214-B843-4E10-074F-57912C4DE592}"/>
                </a:ext>
              </a:extLst>
            </p:cNvPr>
            <p:cNvSpPr/>
            <p:nvPr/>
          </p:nvSpPr>
          <p:spPr>
            <a:xfrm>
              <a:off x="7634772" y="1654175"/>
              <a:ext cx="186951" cy="171450"/>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3" name="TextBox 12">
              <a:extLst>
                <a:ext uri="{FF2B5EF4-FFF2-40B4-BE49-F238E27FC236}">
                  <a16:creationId xmlns:a16="http://schemas.microsoft.com/office/drawing/2014/main" id="{9D3E8AEC-A9FC-2ADC-A2B7-865F021CF3DF}"/>
                </a:ext>
              </a:extLst>
            </p:cNvPr>
            <p:cNvSpPr txBox="1"/>
            <p:nvPr/>
          </p:nvSpPr>
          <p:spPr>
            <a:xfrm>
              <a:off x="7581899" y="1636710"/>
              <a:ext cx="314325" cy="215444"/>
            </a:xfrm>
            <a:prstGeom prst="rect">
              <a:avLst/>
            </a:prstGeom>
            <a:noFill/>
          </p:spPr>
          <p:txBody>
            <a:bodyPr wrap="square" rtlCol="0">
              <a:spAutoFit/>
            </a:bodyPr>
            <a:lstStyle/>
            <a:p>
              <a:pPr algn="ctr"/>
              <a:r>
                <a:rPr lang="en-US" sz="800">
                  <a:solidFill>
                    <a:schemeClr val="bg1"/>
                  </a:solidFill>
                </a:rPr>
                <a:t>1</a:t>
              </a:r>
              <a:endParaRPr lang="fr-FR" sz="900">
                <a:solidFill>
                  <a:schemeClr val="bg1"/>
                </a:solidFill>
              </a:endParaRPr>
            </a:p>
          </p:txBody>
        </p:sp>
      </p:grpSp>
    </p:spTree>
    <p:extLst>
      <p:ext uri="{BB962C8B-B14F-4D97-AF65-F5344CB8AC3E}">
        <p14:creationId xmlns:p14="http://schemas.microsoft.com/office/powerpoint/2010/main" val="1458158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0B5F-75E9-450D-961A-C5E95AB8F975}"/>
              </a:ext>
            </a:extLst>
          </p:cNvPr>
          <p:cNvSpPr>
            <a:spLocks noGrp="1"/>
          </p:cNvSpPr>
          <p:nvPr>
            <p:ph type="title"/>
          </p:nvPr>
        </p:nvSpPr>
        <p:spPr>
          <a:xfrm>
            <a:off x="59420" y="47783"/>
            <a:ext cx="9084579" cy="946936"/>
          </a:xfrm>
        </p:spPr>
        <p:txBody>
          <a:bodyPr>
            <a:normAutofit/>
          </a:bodyPr>
          <a:lstStyle/>
          <a:p>
            <a:r>
              <a:rPr lang="en-US" dirty="0">
                <a:latin typeface="Calibri"/>
                <a:cs typeface="Calibri"/>
              </a:rPr>
              <a:t>Prepare for visit 2 (EDC)</a:t>
            </a:r>
          </a:p>
        </p:txBody>
      </p:sp>
      <p:sp>
        <p:nvSpPr>
          <p:cNvPr id="4" name="Footer Placeholder 3">
            <a:extLst>
              <a:ext uri="{FF2B5EF4-FFF2-40B4-BE49-F238E27FC236}">
                <a16:creationId xmlns:a16="http://schemas.microsoft.com/office/drawing/2014/main" id="{06D8A5B8-799C-4EED-AE67-23101817E258}"/>
              </a:ext>
            </a:extLst>
          </p:cNvPr>
          <p:cNvSpPr>
            <a:spLocks noGrp="1"/>
          </p:cNvSpPr>
          <p:nvPr>
            <p:ph type="ftr" sz="quarter" idx="11"/>
          </p:nvPr>
        </p:nvSpPr>
        <p:spPr/>
        <p:txBody>
          <a:bodyPr/>
          <a:lstStyle/>
          <a:p>
            <a:r>
              <a:rPr lang="sv-SE"/>
              <a:t>CoroPrevention Caregivver dasbhoard user guide_V4_17Aug2023</a:t>
            </a:r>
            <a:endParaRPr lang="en-GR"/>
          </a:p>
        </p:txBody>
      </p:sp>
      <p:sp>
        <p:nvSpPr>
          <p:cNvPr id="5" name="Slide Number Placeholder 4">
            <a:extLst>
              <a:ext uri="{FF2B5EF4-FFF2-40B4-BE49-F238E27FC236}">
                <a16:creationId xmlns:a16="http://schemas.microsoft.com/office/drawing/2014/main" id="{25760EF2-04F5-4778-8B6B-44B75CFBDBBF}"/>
              </a:ext>
            </a:extLst>
          </p:cNvPr>
          <p:cNvSpPr>
            <a:spLocks noGrp="1"/>
          </p:cNvSpPr>
          <p:nvPr>
            <p:ph type="sldNum" sz="quarter" idx="12"/>
          </p:nvPr>
        </p:nvSpPr>
        <p:spPr/>
        <p:txBody>
          <a:bodyPr/>
          <a:lstStyle/>
          <a:p>
            <a:fld id="{68A62F1A-42BD-014A-88BF-D3A572E205BD}" type="slidenum">
              <a:rPr lang="en-GR" smtClean="0"/>
              <a:pPr/>
              <a:t>9</a:t>
            </a:fld>
            <a:endParaRPr lang="en-GR"/>
          </a:p>
        </p:txBody>
      </p:sp>
      <p:graphicFrame>
        <p:nvGraphicFramePr>
          <p:cNvPr id="3" name="Table 7">
            <a:extLst>
              <a:ext uri="{FF2B5EF4-FFF2-40B4-BE49-F238E27FC236}">
                <a16:creationId xmlns:a16="http://schemas.microsoft.com/office/drawing/2014/main" id="{61191CA5-22E1-FA27-CBC9-28D983AFB37B}"/>
              </a:ext>
            </a:extLst>
          </p:cNvPr>
          <p:cNvGraphicFramePr>
            <a:graphicFrameLocks noGrp="1"/>
          </p:cNvGraphicFramePr>
          <p:nvPr>
            <p:extLst>
              <p:ext uri="{D42A27DB-BD31-4B8C-83A1-F6EECF244321}">
                <p14:modId xmlns:p14="http://schemas.microsoft.com/office/powerpoint/2010/main" val="169226098"/>
              </p:ext>
            </p:extLst>
          </p:nvPr>
        </p:nvGraphicFramePr>
        <p:xfrm>
          <a:off x="195849" y="1333707"/>
          <a:ext cx="8811720" cy="3230880"/>
        </p:xfrm>
        <a:graphic>
          <a:graphicData uri="http://schemas.openxmlformats.org/drawingml/2006/table">
            <a:tbl>
              <a:tblPr firstRow="1" bandRow="1">
                <a:tableStyleId>{5C22544A-7EE6-4342-B048-85BDC9FD1C3A}</a:tableStyleId>
              </a:tblPr>
              <a:tblGrid>
                <a:gridCol w="1219202">
                  <a:extLst>
                    <a:ext uri="{9D8B030D-6E8A-4147-A177-3AD203B41FA5}">
                      <a16:colId xmlns:a16="http://schemas.microsoft.com/office/drawing/2014/main" val="707850696"/>
                    </a:ext>
                  </a:extLst>
                </a:gridCol>
                <a:gridCol w="7592518">
                  <a:extLst>
                    <a:ext uri="{9D8B030D-6E8A-4147-A177-3AD203B41FA5}">
                      <a16:colId xmlns:a16="http://schemas.microsoft.com/office/drawing/2014/main" val="831567359"/>
                    </a:ext>
                  </a:extLst>
                </a:gridCol>
              </a:tblGrid>
              <a:tr h="370840">
                <a:tc>
                  <a:txBody>
                    <a:bodyPr/>
                    <a:lstStyle/>
                    <a:p>
                      <a:r>
                        <a:rPr lang="en-BE" dirty="0"/>
                        <a:t>Parameter</a:t>
                      </a:r>
                    </a:p>
                  </a:txBody>
                  <a:tcPr/>
                </a:tc>
                <a:tc>
                  <a:txBody>
                    <a:bodyPr/>
                    <a:lstStyle/>
                    <a:p>
                      <a:r>
                        <a:rPr lang="en-BE" dirty="0"/>
                        <a:t>Allowed ranges</a:t>
                      </a:r>
                    </a:p>
                  </a:txBody>
                  <a:tcPr/>
                </a:tc>
                <a:extLst>
                  <a:ext uri="{0D108BD9-81ED-4DB2-BD59-A6C34878D82A}">
                    <a16:rowId xmlns:a16="http://schemas.microsoft.com/office/drawing/2014/main" val="3321925142"/>
                  </a:ext>
                </a:extLst>
              </a:tr>
              <a:tr h="370840">
                <a:tc>
                  <a:txBody>
                    <a:bodyPr/>
                    <a:lstStyle/>
                    <a:p>
                      <a:r>
                        <a:rPr lang="en-BE" dirty="0"/>
                        <a:t>Body weight</a:t>
                      </a:r>
                    </a:p>
                  </a:txBody>
                  <a:tcPr/>
                </a:tc>
                <a:tc>
                  <a:txBody>
                    <a:bodyPr/>
                    <a:lstStyle/>
                    <a:p>
                      <a:r>
                        <a:rPr lang="en-GB" sz="1350" b="0" i="0" u="none" strike="noStrike" kern="1200" dirty="0">
                          <a:solidFill>
                            <a:schemeClr val="dk1"/>
                          </a:solidFill>
                          <a:effectLst/>
                          <a:latin typeface="+mn-lt"/>
                          <a:ea typeface="+mn-ea"/>
                          <a:cs typeface="+mn-cs"/>
                        </a:rPr>
                        <a:t>BMI: 12 kg/m^2 – 60 kg/m^2</a:t>
                      </a:r>
                    </a:p>
                    <a:p>
                      <a:r>
                        <a:rPr lang="en-GB" sz="1350" b="0" i="0" u="none" strike="noStrike" kern="1200" dirty="0">
                          <a:solidFill>
                            <a:schemeClr val="dk1"/>
                          </a:solidFill>
                          <a:effectLst/>
                          <a:latin typeface="+mn-lt"/>
                          <a:ea typeface="+mn-ea"/>
                          <a:cs typeface="+mn-cs"/>
                        </a:rPr>
                        <a:t>Body weight: using the formula and range for BMI and the patient’s height</a:t>
                      </a:r>
                      <a:endParaRPr lang="en-BE" dirty="0"/>
                    </a:p>
                  </a:txBody>
                  <a:tcPr/>
                </a:tc>
                <a:extLst>
                  <a:ext uri="{0D108BD9-81ED-4DB2-BD59-A6C34878D82A}">
                    <a16:rowId xmlns:a16="http://schemas.microsoft.com/office/drawing/2014/main" val="1094897225"/>
                  </a:ext>
                </a:extLst>
              </a:tr>
              <a:tr h="370840">
                <a:tc>
                  <a:txBody>
                    <a:bodyPr/>
                    <a:lstStyle/>
                    <a:p>
                      <a:r>
                        <a:rPr lang="en-BE" dirty="0"/>
                        <a:t>Blood pressure</a:t>
                      </a:r>
                    </a:p>
                  </a:txBody>
                  <a:tcPr/>
                </a:tc>
                <a:tc>
                  <a:txBody>
                    <a:bodyPr/>
                    <a:lstStyle/>
                    <a:p>
                      <a:r>
                        <a:rPr lang="en-GB" sz="1350" b="0" i="0" u="none" strike="noStrike" kern="1200" dirty="0">
                          <a:solidFill>
                            <a:schemeClr val="dk1"/>
                          </a:solidFill>
                          <a:effectLst/>
                          <a:latin typeface="+mn-lt"/>
                          <a:ea typeface="+mn-ea"/>
                          <a:cs typeface="+mn-cs"/>
                        </a:rPr>
                        <a:t>Systolic: 40 mmHg – 280 mmHg</a:t>
                      </a:r>
                    </a:p>
                    <a:p>
                      <a:r>
                        <a:rPr lang="en-GB" sz="1350" b="0" i="0" u="none" strike="noStrike" kern="1200" dirty="0">
                          <a:solidFill>
                            <a:schemeClr val="dk1"/>
                          </a:solidFill>
                          <a:effectLst/>
                          <a:latin typeface="+mn-lt"/>
                          <a:ea typeface="+mn-ea"/>
                          <a:cs typeface="+mn-cs"/>
                        </a:rPr>
                        <a:t>Diastolic: 30 mmHg – 160 mmHg</a:t>
                      </a:r>
                      <a:endParaRPr lang="en-BE" dirty="0"/>
                    </a:p>
                  </a:txBody>
                  <a:tcPr/>
                </a:tc>
                <a:extLst>
                  <a:ext uri="{0D108BD9-81ED-4DB2-BD59-A6C34878D82A}">
                    <a16:rowId xmlns:a16="http://schemas.microsoft.com/office/drawing/2014/main" val="1244031896"/>
                  </a:ext>
                </a:extLst>
              </a:tr>
              <a:tr h="370840">
                <a:tc>
                  <a:txBody>
                    <a:bodyPr/>
                    <a:lstStyle/>
                    <a:p>
                      <a:r>
                        <a:rPr lang="en-BE" dirty="0"/>
                        <a:t>Pulse rate</a:t>
                      </a:r>
                    </a:p>
                  </a:txBody>
                  <a:tcPr/>
                </a:tc>
                <a:tc>
                  <a:txBody>
                    <a:bodyPr/>
                    <a:lstStyle/>
                    <a:p>
                      <a:r>
                        <a:rPr lang="en-GB" sz="1350" b="0" i="0" u="none" strike="noStrike" kern="1200" dirty="0">
                          <a:solidFill>
                            <a:schemeClr val="dk1"/>
                          </a:solidFill>
                          <a:effectLst/>
                          <a:latin typeface="+mn-lt"/>
                          <a:ea typeface="+mn-ea"/>
                          <a:cs typeface="+mn-cs"/>
                        </a:rPr>
                        <a:t>Pulse rate: 35 – 140 bpm</a:t>
                      </a:r>
                      <a:endParaRPr lang="en-BE" dirty="0"/>
                    </a:p>
                  </a:txBody>
                  <a:tcPr/>
                </a:tc>
                <a:extLst>
                  <a:ext uri="{0D108BD9-81ED-4DB2-BD59-A6C34878D82A}">
                    <a16:rowId xmlns:a16="http://schemas.microsoft.com/office/drawing/2014/main" val="730464275"/>
                  </a:ext>
                </a:extLst>
              </a:tr>
              <a:tr h="370840">
                <a:tc>
                  <a:txBody>
                    <a:bodyPr/>
                    <a:lstStyle/>
                    <a:p>
                      <a:r>
                        <a:rPr lang="en-BE" dirty="0"/>
                        <a:t>HBA1CH</a:t>
                      </a:r>
                    </a:p>
                  </a:txBody>
                  <a:tcPr/>
                </a:tc>
                <a:tc>
                  <a:txBody>
                    <a:bodyPr/>
                    <a:lstStyle/>
                    <a:p>
                      <a:r>
                        <a:rPr lang="en-GB" sz="1350" b="0" i="0" u="none" strike="noStrike" kern="1200" dirty="0">
                          <a:solidFill>
                            <a:schemeClr val="dk1"/>
                          </a:solidFill>
                          <a:effectLst/>
                          <a:latin typeface="+mn-lt"/>
                          <a:ea typeface="+mn-ea"/>
                          <a:cs typeface="+mn-cs"/>
                        </a:rPr>
                        <a:t>HbA1c: 2.15% - 20%</a:t>
                      </a:r>
                      <a:endParaRPr lang="en-BE" dirty="0"/>
                    </a:p>
                  </a:txBody>
                  <a:tcPr/>
                </a:tc>
                <a:extLst>
                  <a:ext uri="{0D108BD9-81ED-4DB2-BD59-A6C34878D82A}">
                    <a16:rowId xmlns:a16="http://schemas.microsoft.com/office/drawing/2014/main" val="256979179"/>
                  </a:ext>
                </a:extLst>
              </a:tr>
              <a:tr h="370840">
                <a:tc>
                  <a:txBody>
                    <a:bodyPr/>
                    <a:lstStyle/>
                    <a:p>
                      <a:r>
                        <a:rPr lang="en-BE" dirty="0"/>
                        <a:t>CHOLBC</a:t>
                      </a:r>
                    </a:p>
                  </a:txBody>
                  <a:tcPr/>
                </a:tc>
                <a:tc>
                  <a:txBody>
                    <a:bodyPr/>
                    <a:lstStyle/>
                    <a:p>
                      <a:r>
                        <a:rPr lang="en-GB" sz="1350" b="0" i="0" u="none" strike="noStrike" kern="1200" dirty="0">
                          <a:solidFill>
                            <a:schemeClr val="dk1"/>
                          </a:solidFill>
                          <a:effectLst/>
                          <a:latin typeface="+mn-lt"/>
                          <a:ea typeface="+mn-ea"/>
                          <a:cs typeface="+mn-cs"/>
                        </a:rPr>
                        <a:t>Total cholesterol: 50 mg/dl– 500 mg/dl</a:t>
                      </a:r>
                      <a:endParaRPr lang="en-BE" dirty="0"/>
                    </a:p>
                  </a:txBody>
                  <a:tcPr/>
                </a:tc>
                <a:extLst>
                  <a:ext uri="{0D108BD9-81ED-4DB2-BD59-A6C34878D82A}">
                    <a16:rowId xmlns:a16="http://schemas.microsoft.com/office/drawing/2014/main" val="2320516281"/>
                  </a:ext>
                </a:extLst>
              </a:tr>
              <a:tr h="370840">
                <a:tc>
                  <a:txBody>
                    <a:bodyPr/>
                    <a:lstStyle/>
                    <a:p>
                      <a:r>
                        <a:rPr lang="en-BE" dirty="0"/>
                        <a:t>LDLBC</a:t>
                      </a:r>
                    </a:p>
                  </a:txBody>
                  <a:tcPr/>
                </a:tc>
                <a:tc>
                  <a:txBody>
                    <a:bodyPr/>
                    <a:lstStyle/>
                    <a:p>
                      <a:r>
                        <a:rPr lang="en-GB" sz="1350" b="0" i="0" u="none" strike="noStrike" kern="1200" dirty="0">
                          <a:solidFill>
                            <a:schemeClr val="dk1"/>
                          </a:solidFill>
                          <a:effectLst/>
                          <a:latin typeface="+mn-lt"/>
                          <a:ea typeface="+mn-ea"/>
                          <a:cs typeface="+mn-cs"/>
                        </a:rPr>
                        <a:t>LDL: 10 mg/dl – 450 mg/dl</a:t>
                      </a:r>
                      <a:endParaRPr lang="en-BE" dirty="0"/>
                    </a:p>
                  </a:txBody>
                  <a:tcPr/>
                </a:tc>
                <a:extLst>
                  <a:ext uri="{0D108BD9-81ED-4DB2-BD59-A6C34878D82A}">
                    <a16:rowId xmlns:a16="http://schemas.microsoft.com/office/drawing/2014/main" val="3413419998"/>
                  </a:ext>
                </a:extLst>
              </a:tr>
              <a:tr h="370840">
                <a:tc>
                  <a:txBody>
                    <a:bodyPr/>
                    <a:lstStyle/>
                    <a:p>
                      <a:r>
                        <a:rPr lang="en-BE" dirty="0"/>
                        <a:t>HDLS</a:t>
                      </a:r>
                    </a:p>
                  </a:txBody>
                  <a:tcPr/>
                </a:tc>
                <a:tc>
                  <a:txBody>
                    <a:bodyPr/>
                    <a:lstStyle/>
                    <a:p>
                      <a:r>
                        <a:rPr lang="en-GB" sz="1350" b="0" i="0" u="none" strike="noStrike" kern="1200" dirty="0">
                          <a:solidFill>
                            <a:schemeClr val="dk1"/>
                          </a:solidFill>
                          <a:effectLst/>
                          <a:latin typeface="+mn-lt"/>
                          <a:ea typeface="+mn-ea"/>
                          <a:cs typeface="+mn-cs"/>
                        </a:rPr>
                        <a:t>HDL: 10 mg/dl – 200 mg/dl.</a:t>
                      </a:r>
                      <a:endParaRPr lang="en-BE" dirty="0"/>
                    </a:p>
                  </a:txBody>
                  <a:tcPr/>
                </a:tc>
                <a:extLst>
                  <a:ext uri="{0D108BD9-81ED-4DB2-BD59-A6C34878D82A}">
                    <a16:rowId xmlns:a16="http://schemas.microsoft.com/office/drawing/2014/main" val="3040396720"/>
                  </a:ext>
                </a:extLst>
              </a:tr>
            </a:tbl>
          </a:graphicData>
        </a:graphic>
      </p:graphicFrame>
      <p:graphicFrame>
        <p:nvGraphicFramePr>
          <p:cNvPr id="8" name="Table 7">
            <a:extLst>
              <a:ext uri="{FF2B5EF4-FFF2-40B4-BE49-F238E27FC236}">
                <a16:creationId xmlns:a16="http://schemas.microsoft.com/office/drawing/2014/main" id="{65D63829-9A8A-0971-2243-26BE7BA90F34}"/>
              </a:ext>
            </a:extLst>
          </p:cNvPr>
          <p:cNvGraphicFramePr>
            <a:graphicFrameLocks noGrp="1"/>
          </p:cNvGraphicFramePr>
          <p:nvPr>
            <p:extLst>
              <p:ext uri="{D42A27DB-BD31-4B8C-83A1-F6EECF244321}">
                <p14:modId xmlns:p14="http://schemas.microsoft.com/office/powerpoint/2010/main" val="2008008510"/>
              </p:ext>
            </p:extLst>
          </p:nvPr>
        </p:nvGraphicFramePr>
        <p:xfrm>
          <a:off x="195849" y="778184"/>
          <a:ext cx="8523652" cy="433070"/>
        </p:xfrm>
        <a:graphic>
          <a:graphicData uri="http://schemas.openxmlformats.org/drawingml/2006/table">
            <a:tbl>
              <a:tblPr/>
              <a:tblGrid>
                <a:gridCol w="8523652">
                  <a:extLst>
                    <a:ext uri="{9D8B030D-6E8A-4147-A177-3AD203B41FA5}">
                      <a16:colId xmlns:a16="http://schemas.microsoft.com/office/drawing/2014/main" val="309031691"/>
                    </a:ext>
                  </a:extLst>
                </a:gridCol>
              </a:tblGrid>
              <a:tr h="0">
                <a:tc>
                  <a:txBody>
                    <a:bodyPr/>
                    <a:lstStyle/>
                    <a:p>
                      <a:r>
                        <a:rPr lang="nl-BE" sz="1400" dirty="0">
                          <a:sym typeface="Wingdings" pitchFamily="2" charset="2"/>
                        </a:rPr>
                        <a:t>When completing the information in the EDC, make sure the data satisfies the following criteria (to be able to import the patient into the Tool Suite later).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67408429"/>
                  </a:ext>
                </a:extLst>
              </a:tr>
            </a:tbl>
          </a:graphicData>
        </a:graphic>
      </p:graphicFrame>
    </p:spTree>
    <p:extLst>
      <p:ext uri="{BB962C8B-B14F-4D97-AF65-F5344CB8AC3E}">
        <p14:creationId xmlns:p14="http://schemas.microsoft.com/office/powerpoint/2010/main" val="11785406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4f93c5-ad84-4168-aeb9-19685c5bd2f5">
      <Terms xmlns="http://schemas.microsoft.com/office/infopath/2007/PartnerControls"/>
    </lcf76f155ced4ddcb4097134ff3c332f>
    <TaxCatchAll xmlns="f46feed0-a234-4794-98e7-af80b0267c1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A20B48AD002C69418D394726DE0710FB" ma:contentTypeVersion="13" ma:contentTypeDescription="Luo uusi asiakirja." ma:contentTypeScope="" ma:versionID="90ace7b71815d58f589f95aaa9f226b4">
  <xsd:schema xmlns:xsd="http://www.w3.org/2001/XMLSchema" xmlns:xs="http://www.w3.org/2001/XMLSchema" xmlns:p="http://schemas.microsoft.com/office/2006/metadata/properties" xmlns:ns2="b74f93c5-ad84-4168-aeb9-19685c5bd2f5" xmlns:ns3="f46feed0-a234-4794-98e7-af80b0267c12" targetNamespace="http://schemas.microsoft.com/office/2006/metadata/properties" ma:root="true" ma:fieldsID="98af2a7a78e7337bf312025d971d9252" ns2:_="" ns3:_="">
    <xsd:import namespace="b74f93c5-ad84-4168-aeb9-19685c5bd2f5"/>
    <xsd:import namespace="f46feed0-a234-4794-98e7-af80b0267c1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4f93c5-ad84-4168-aeb9-19685c5bd2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Kuvien tunnisteet" ma:readOnly="false" ma:fieldId="{5cf76f15-5ced-4ddc-b409-7134ff3c332f}" ma:taxonomyMulti="true" ma:sspId="eef07030-0f6a-43b1-b2b9-3b252e59dea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6feed0-a234-4794-98e7-af80b0267c1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2ebf8f4-e9b6-4ced-b4d3-9e2e23698df9}" ma:internalName="TaxCatchAll" ma:showField="CatchAllData" ma:web="f46feed0-a234-4794-98e7-af80b0267c1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ABDDBB-1656-4E9D-8394-1997FAF501DD}">
  <ds:schemaRefs>
    <ds:schemaRef ds:uri="http://schemas.microsoft.com/sharepoint/v3/contenttype/forms"/>
  </ds:schemaRefs>
</ds:datastoreItem>
</file>

<file path=customXml/itemProps2.xml><?xml version="1.0" encoding="utf-8"?>
<ds:datastoreItem xmlns:ds="http://schemas.openxmlformats.org/officeDocument/2006/customXml" ds:itemID="{F9865D69-4E38-4E22-A0D9-89DA2EAC768A}">
  <ds:schemaRef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purl.org/dc/dcmitype/"/>
    <ds:schemaRef ds:uri="http://purl.org/dc/terms/"/>
    <ds:schemaRef ds:uri="http://www.w3.org/XML/1998/namespace"/>
    <ds:schemaRef ds:uri="f46feed0-a234-4794-98e7-af80b0267c12"/>
    <ds:schemaRef ds:uri="b74f93c5-ad84-4168-aeb9-19685c5bd2f5"/>
  </ds:schemaRefs>
</ds:datastoreItem>
</file>

<file path=customXml/itemProps3.xml><?xml version="1.0" encoding="utf-8"?>
<ds:datastoreItem xmlns:ds="http://schemas.openxmlformats.org/officeDocument/2006/customXml" ds:itemID="{E447E33A-4656-48E3-935D-7AFF883FCB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4f93c5-ad84-4168-aeb9-19685c5bd2f5"/>
    <ds:schemaRef ds:uri="f46feed0-a234-4794-98e7-af80b0267c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266</TotalTime>
  <Words>11049</Words>
  <Application>Microsoft Office PowerPoint</Application>
  <PresentationFormat>On-screen Show (16:9)</PresentationFormat>
  <Paragraphs>1138</Paragraphs>
  <Slides>88</Slides>
  <Notes>13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4" baseType="lpstr">
      <vt:lpstr>Arial</vt:lpstr>
      <vt:lpstr>Calibri</vt:lpstr>
      <vt:lpstr>Calibri Light</vt:lpstr>
      <vt:lpstr>Wingdings</vt:lpstr>
      <vt:lpstr>Office Theme</vt:lpstr>
      <vt:lpstr>Worksheet</vt:lpstr>
      <vt:lpstr>CoroPrevention Tool Suite Caregiver dashboard  User guide V4</vt:lpstr>
      <vt:lpstr>Table of contents</vt:lpstr>
      <vt:lpstr>Which information is exchanged between different systems?</vt:lpstr>
      <vt:lpstr>Case nurse manual caregiver dashboard – how to enroll a patient in the Tool Suite</vt:lpstr>
      <vt:lpstr>Prepare for visit 1 (EDC)</vt:lpstr>
      <vt:lpstr>Have visit 1 with the patient (EDC)</vt:lpstr>
      <vt:lpstr>Have visit 1 with the patient (EDC)</vt:lpstr>
      <vt:lpstr>Prepare for visit 2 (EDC)</vt:lpstr>
      <vt:lpstr>Prepare for visit 2 (EDC)</vt:lpstr>
      <vt:lpstr>Prepare for visit 2 (caregiver dashboard)</vt:lpstr>
      <vt:lpstr>Prepare for visit 2 (caregiver dashboard)</vt:lpstr>
      <vt:lpstr>Prepare for visit 2 (caregiver dashboard)</vt:lpstr>
      <vt:lpstr>Prepare for visit 2 (caregiver dashboard)</vt:lpstr>
      <vt:lpstr>Prepare for visit 2 (caregiver dashboard)</vt:lpstr>
      <vt:lpstr>Prepare for visit 2 (caregiver dashboard)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nurse manual caregiver dashboard - general module</vt:lpstr>
      <vt:lpstr>What can I find in the top navigation bar?</vt:lpstr>
      <vt:lpstr>Where can I see the patient's risk profile?</vt:lpstr>
      <vt:lpstr>What can I do in the menu on the left?</vt:lpstr>
      <vt:lpstr>How to know the patient's level of guidance for a behavioural goal?</vt:lpstr>
      <vt:lpstr>How to structure the conversation about a behavioural goal?</vt:lpstr>
      <vt:lpstr>How to structure the conversation about a behavioural goal?</vt:lpstr>
      <vt:lpstr>Case nurse manual caregiver dashboard - journey module</vt:lpstr>
      <vt:lpstr>How to follow up on the patient's progress for the journey?</vt:lpstr>
      <vt:lpstr>How to follow up on the patient's progress for the behavioral goals?</vt:lpstr>
      <vt:lpstr>How to follow up on the patient's progress for the behavioral goals?</vt:lpstr>
      <vt:lpstr>How to follow up on the patient's progress for parameters?</vt:lpstr>
      <vt:lpstr>How to set the patient's behavioural and outcome goals?</vt:lpstr>
      <vt:lpstr>How to change the configuration of the levels of guidance for the patient's behavioural goals?</vt:lpstr>
      <vt:lpstr>How to set the patient's outcome goals?</vt:lpstr>
      <vt:lpstr>How to set the patient's outcome goals?</vt:lpstr>
      <vt:lpstr>Case nurse manual caregiver dashboard - education module</vt:lpstr>
      <vt:lpstr>How to follow up on the patient's disease-related knowledge? </vt:lpstr>
      <vt:lpstr>How to follow up on the personalized educational material sent to the patient?</vt:lpstr>
      <vt:lpstr>How to select personalized educational material for the patient?</vt:lpstr>
      <vt:lpstr>How to select personalized educational material for the patient?</vt:lpstr>
      <vt:lpstr>How to send personalized educational content to the patient?</vt:lpstr>
      <vt:lpstr>How to send personalized educational content to the patient?</vt:lpstr>
      <vt:lpstr>Case nurse manual caregiver dashboard - medication adherence module</vt:lpstr>
      <vt:lpstr>How to view the patient's status for medication adherence during the first shared decision making consultation?</vt:lpstr>
      <vt:lpstr>How to follow up on the patient's progress for medication adherence?</vt:lpstr>
      <vt:lpstr>How to follow up on the patient's progress for medication adherence?</vt:lpstr>
      <vt:lpstr>How to view the patient’s  medication prescription?</vt:lpstr>
      <vt:lpstr>Case nurse manual caregiver dashboard - medication DSS</vt:lpstr>
      <vt:lpstr>How to open the medication decision support system (i.e. medication DSS)?</vt:lpstr>
      <vt:lpstr>How to navigate in the medication DSS?</vt:lpstr>
      <vt:lpstr>How to prescribe cardiac medication following the guidelines using the medication DSS?</vt:lpstr>
      <vt:lpstr>How to prescribe cardiac medication following the guidelines using the medication DSS?</vt:lpstr>
      <vt:lpstr>How to view the patient's allergies in the medication DSS?</vt:lpstr>
      <vt:lpstr>How to view the patient's other (non-cardiac) drugs in the medication DSS?</vt:lpstr>
      <vt:lpstr>How to view and edit the patient's titration schemes in the medication DSS?</vt:lpstr>
      <vt:lpstr>How to save the changes to the patient's medication  prescription?</vt:lpstr>
      <vt:lpstr>How to save the changes to the patient's medication prescription?</vt:lpstr>
      <vt:lpstr>Case nurse manual caregiver dashboard – start moving module</vt:lpstr>
      <vt:lpstr>How to follow up on the patient's progress for physical activity?</vt:lpstr>
      <vt:lpstr>How to view the patient's current status for physical activity?</vt:lpstr>
      <vt:lpstr>Which types of physical activity goals can be set for the patient?</vt:lpstr>
      <vt:lpstr>PowerPoint Presentation</vt:lpstr>
      <vt:lpstr>PowerPoint Presentation</vt:lpstr>
      <vt:lpstr>Case nurse manual caregiver dashboard – Physical activity module (EXPERT tool)</vt:lpstr>
      <vt:lpstr>PowerPoint Presentation</vt:lpstr>
      <vt:lpstr>PowerPoint Presentation</vt:lpstr>
      <vt:lpstr>How to define the patient's weekly sports goal (or exercise prescription)?</vt:lpstr>
      <vt:lpstr>How to define the patient's weekly sports goal (or exercise prescription)?</vt:lpstr>
      <vt:lpstr>How to define the patient's weekly sports goal (or exercise prescription)?</vt:lpstr>
      <vt:lpstr>How to define the patient's weekly sports goal (or exercise prescription)?</vt:lpstr>
      <vt:lpstr>How to define the patient's weekly sports goal (or exercise prescription)?</vt:lpstr>
      <vt:lpstr>How to view the safety precautions for the patient?</vt:lpstr>
      <vt:lpstr>Case nurse manual caregiver dashboard - patient records view</vt:lpstr>
      <vt:lpstr>How to create a patient record?</vt:lpstr>
      <vt:lpstr>How to view a short  summary about a patient?</vt:lpstr>
      <vt:lpstr>How to open the patient record?</vt:lpstr>
      <vt:lpstr>How to start a visit  with the patient?</vt:lpstr>
      <vt:lpstr>How to start a visit  with the patient?</vt:lpstr>
      <vt:lpstr>How to end a visit and close the patient record?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Mia Mäkinen</cp:lastModifiedBy>
  <cp:revision>9</cp:revision>
  <dcterms:created xsi:type="dcterms:W3CDTF">2020-03-27T16:30:37Z</dcterms:created>
  <dcterms:modified xsi:type="dcterms:W3CDTF">2023-08-21T10:23:46Z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0x010100A20B48AD002C69418D394726DE0710FB</vt:lpwstr>
  </property>
  <property fmtid="{D5CDD505-2E9C-101B-9397-08002B2CF9AE}" pid="3" name="MediaServiceImageTags">
    <vt:lpwstr/>
  </property>
</Properties>
</file>