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6"/>
  </p:notesMasterIdLst>
  <p:sldIdLst>
    <p:sldId id="358" r:id="rId5"/>
    <p:sldId id="258" r:id="rId6"/>
    <p:sldId id="259" r:id="rId7"/>
    <p:sldId id="260" r:id="rId8"/>
    <p:sldId id="350" r:id="rId9"/>
    <p:sldId id="351" r:id="rId10"/>
    <p:sldId id="267" r:id="rId11"/>
    <p:sldId id="269" r:id="rId12"/>
    <p:sldId id="270" r:id="rId13"/>
    <p:sldId id="272" r:id="rId14"/>
    <p:sldId id="27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HIm02eoQ8bcfjQm5fueLN/QMSP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el Bonneux" initials="CB" lastIdx="10" clrIdx="0">
    <p:extLst>
      <p:ext uri="{19B8F6BF-5375-455C-9EA6-DF929625EA0E}">
        <p15:presenceInfo xmlns:p15="http://schemas.microsoft.com/office/powerpoint/2012/main" userId="Cindel Bonneux" providerId="None"/>
      </p:ext>
    </p:extLst>
  </p:cmAuthor>
  <p:cmAuthor id="2" name="KINDERMANS Hanne" initials="KH" lastIdx="14" clrIdx="1">
    <p:extLst>
      <p:ext uri="{19B8F6BF-5375-455C-9EA6-DF929625EA0E}">
        <p15:presenceInfo xmlns:p15="http://schemas.microsoft.com/office/powerpoint/2012/main" userId="KINDERMANS Ha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84B6"/>
    <a:srgbClr val="AC9EC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5442" autoAdjust="0"/>
  </p:normalViewPr>
  <p:slideViewPr>
    <p:cSldViewPr snapToGrid="0">
      <p:cViewPr varScale="1">
        <p:scale>
          <a:sx n="145" d="100"/>
          <a:sy n="145" d="100"/>
        </p:scale>
        <p:origin x="92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70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93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52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591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8bb62f7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a8bb62f73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Audio fragment to be updated</a:t>
            </a:r>
            <a:endParaRPr/>
          </a:p>
        </p:txBody>
      </p:sp>
      <p:sp>
        <p:nvSpPr>
          <p:cNvPr id="148" name="Google Shape;148;ga8bb62f73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endParaRPr dirty="0"/>
          </a:p>
        </p:txBody>
      </p:sp>
      <p:sp>
        <p:nvSpPr>
          <p:cNvPr id="162" name="Google Shape;16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/>
          <p:nvPr/>
        </p:nvSpPr>
        <p:spPr>
          <a:xfrm>
            <a:off x="2496" y="1232694"/>
            <a:ext cx="9143999" cy="39108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9"/>
          <p:cNvSpPr txBox="1">
            <a:spLocks noGrp="1"/>
          </p:cNvSpPr>
          <p:nvPr>
            <p:ph type="ctrTitle"/>
          </p:nvPr>
        </p:nvSpPr>
        <p:spPr>
          <a:xfrm>
            <a:off x="394854" y="2636414"/>
            <a:ext cx="4642659" cy="165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ts val="4500"/>
              <a:buFont typeface="Calibri"/>
              <a:buNone/>
              <a:defRPr sz="4500">
                <a:solidFill>
                  <a:srgbClr val="5E33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  <a:defRPr sz="1700" b="1" i="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 l="-2156" r="29661"/>
          <a:stretch/>
        </p:blipFill>
        <p:spPr>
          <a:xfrm>
            <a:off x="4367703" y="568258"/>
            <a:ext cx="4776297" cy="438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335" y="451969"/>
            <a:ext cx="2935521" cy="589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19"/>
          <p:cNvGrpSpPr/>
          <p:nvPr/>
        </p:nvGrpSpPr>
        <p:grpSpPr>
          <a:xfrm>
            <a:off x="499050" y="4787997"/>
            <a:ext cx="4887610" cy="184666"/>
            <a:chOff x="527951" y="3033194"/>
            <a:chExt cx="4887610" cy="184666"/>
          </a:xfrm>
        </p:grpSpPr>
        <p:sp>
          <p:nvSpPr>
            <p:cNvPr id="22" name="Google Shape;22;p19"/>
            <p:cNvSpPr txBox="1"/>
            <p:nvPr/>
          </p:nvSpPr>
          <p:spPr>
            <a:xfrm>
              <a:off x="671347" y="3033194"/>
              <a:ext cx="4744214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b="0" i="1" u="none" strike="noStrike" cap="none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This project has received funding from the European Union’s Horizon 2020 research and innovation programme under grant agreement No 848056</a:t>
              </a:r>
              <a:endParaRPr sz="6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23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7951" y="3065095"/>
              <a:ext cx="177672" cy="1208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19"/>
          <p:cNvSpPr txBox="1"/>
          <p:nvPr/>
        </p:nvSpPr>
        <p:spPr>
          <a:xfrm>
            <a:off x="7555388" y="2210800"/>
            <a:ext cx="1426292" cy="23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 u="none" strike="noStrike" cap="none">
                <a:solidFill>
                  <a:srgbClr val="5E358C"/>
                </a:solidFill>
                <a:latin typeface="Calibri"/>
                <a:ea typeface="Calibri"/>
                <a:cs typeface="Calibri"/>
                <a:sym typeface="Calibri"/>
              </a:rPr>
              <a:t>www.coroprevention.eu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  <a:defRPr sz="2800" b="1" i="0">
                <a:solidFill>
                  <a:srgbClr val="5D34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ftr" idx="11"/>
          </p:nvPr>
        </p:nvSpPr>
        <p:spPr>
          <a:xfrm>
            <a:off x="5538262" y="4687041"/>
            <a:ext cx="27635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007" y="4693550"/>
            <a:ext cx="1330457" cy="267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20"/>
          <p:cNvGrpSpPr/>
          <p:nvPr/>
        </p:nvGrpSpPr>
        <p:grpSpPr>
          <a:xfrm>
            <a:off x="623108" y="4566286"/>
            <a:ext cx="7892242" cy="0"/>
            <a:chOff x="623108" y="4599710"/>
            <a:chExt cx="7892242" cy="0"/>
          </a:xfrm>
        </p:grpSpPr>
        <p:cxnSp>
          <p:nvCxnSpPr>
            <p:cNvPr id="32" name="Google Shape;32;p20"/>
            <p:cNvCxnSpPr/>
            <p:nvPr/>
          </p:nvCxnSpPr>
          <p:spPr>
            <a:xfrm>
              <a:off x="623108" y="4599710"/>
              <a:ext cx="2668712" cy="0"/>
            </a:xfrm>
            <a:prstGeom prst="straightConnector1">
              <a:avLst/>
            </a:prstGeom>
            <a:noFill/>
            <a:ln w="19050" cap="flat" cmpd="sng">
              <a:solidFill>
                <a:srgbClr val="9E292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20"/>
            <p:cNvCxnSpPr/>
            <p:nvPr/>
          </p:nvCxnSpPr>
          <p:spPr>
            <a:xfrm>
              <a:off x="3291820" y="4599710"/>
              <a:ext cx="2560359" cy="0"/>
            </a:xfrm>
            <a:prstGeom prst="straightConnector1">
              <a:avLst/>
            </a:prstGeom>
            <a:noFill/>
            <a:ln w="19050" cap="flat" cmpd="sng">
              <a:solidFill>
                <a:srgbClr val="5E358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20"/>
            <p:cNvCxnSpPr/>
            <p:nvPr/>
          </p:nvCxnSpPr>
          <p:spPr>
            <a:xfrm>
              <a:off x="5852179" y="4599710"/>
              <a:ext cx="2663171" cy="0"/>
            </a:xfrm>
            <a:prstGeom prst="straightConnector1">
              <a:avLst/>
            </a:prstGeom>
            <a:noFill/>
            <a:ln w="19050" cap="flat" cmpd="sng">
              <a:solidFill>
                <a:srgbClr val="AC9E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5" name="Google Shape;35;p20"/>
          <p:cNvCxnSpPr/>
          <p:nvPr/>
        </p:nvCxnSpPr>
        <p:spPr>
          <a:xfrm>
            <a:off x="8328854" y="4757089"/>
            <a:ext cx="0" cy="144569"/>
          </a:xfrm>
          <a:prstGeom prst="straightConnector1">
            <a:avLst/>
          </a:prstGeom>
          <a:noFill/>
          <a:ln w="9525" cap="flat" cmpd="sng">
            <a:solidFill>
              <a:srgbClr val="AC9EC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p3"/><Relationship Id="rId7" Type="http://schemas.openxmlformats.org/officeDocument/2006/relationships/image" Target="../media/image6.jpg"/><Relationship Id="rId2" Type="http://schemas.microsoft.com/office/2007/relationships/media" Target="../media/media2.mp3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3" y="2636414"/>
            <a:ext cx="6280267" cy="165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General introduction to the CoroPrevention Tool Suite</a:t>
            </a:r>
            <a:endParaRPr dirty="0"/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ct val="100000"/>
              <a:buNone/>
            </a:pPr>
            <a:r>
              <a:rPr lang="fr-FR" dirty="0"/>
              <a:t>Version March 2024</a:t>
            </a:r>
            <a:endParaRPr dirty="0"/>
          </a:p>
        </p:txBody>
      </p:sp>
      <p:pic>
        <p:nvPicPr>
          <p:cNvPr id="2" name="intro-slide-1.mp3">
            <a:hlinkClick r:id="" action="ppaction://media"/>
            <a:extLst>
              <a:ext uri="{FF2B5EF4-FFF2-40B4-BE49-F238E27FC236}">
                <a16:creationId xmlns:a16="http://schemas.microsoft.com/office/drawing/2014/main" id="{0041DED0-0CDF-8922-C9D6-EC5C19C08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3684" y="428697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0"/>
    </mc:Choice>
    <mc:Fallback xmlns="">
      <p:transition spd="slow" advTm="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785A61A-B7CC-2AFB-0625-CD95BFD3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89" y="1129619"/>
            <a:ext cx="1484970" cy="32204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628650" y="182810"/>
            <a:ext cx="78867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 dirty="0"/>
              <a:t>Tailoring to the patient - a PPP journey</a:t>
            </a:r>
            <a:endParaRPr dirty="0"/>
          </a:p>
        </p:txBody>
      </p:sp>
      <p:cxnSp>
        <p:nvCxnSpPr>
          <p:cNvPr id="193" name="Google Shape;193;p16"/>
          <p:cNvCxnSpPr/>
          <p:nvPr/>
        </p:nvCxnSpPr>
        <p:spPr>
          <a:xfrm>
            <a:off x="2006737" y="2861825"/>
            <a:ext cx="4235037" cy="1461697"/>
          </a:xfrm>
          <a:prstGeom prst="straightConnector1">
            <a:avLst/>
          </a:prstGeom>
          <a:noFill/>
          <a:ln w="9525" cap="flat" cmpd="sng">
            <a:solidFill>
              <a:srgbClr val="5E35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4" name="Google Shape;194;p16"/>
          <p:cNvCxnSpPr/>
          <p:nvPr/>
        </p:nvCxnSpPr>
        <p:spPr>
          <a:xfrm flipV="1">
            <a:off x="2006737" y="984167"/>
            <a:ext cx="4195205" cy="1793177"/>
          </a:xfrm>
          <a:prstGeom prst="straightConnector1">
            <a:avLst/>
          </a:prstGeom>
          <a:noFill/>
          <a:ln w="9525" cap="flat" cmpd="sng">
            <a:solidFill>
              <a:srgbClr val="5E358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2148529-D30C-D404-67A6-200B6049BD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17083" y="819978"/>
            <a:ext cx="1698571" cy="3685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ntro-slide-10.mp3">
            <a:hlinkClick r:id="" action="ppaction://media"/>
            <a:extLst>
              <a:ext uri="{FF2B5EF4-FFF2-40B4-BE49-F238E27FC236}">
                <a16:creationId xmlns:a16="http://schemas.microsoft.com/office/drawing/2014/main" id="{BAF6DE27-2CE9-16C5-33A2-D5AB31640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07248" y="414789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0"/>
    </mc:Choice>
    <mc:Fallback xmlns="">
      <p:transition spd="slow" advTm="10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7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307939"/>
            <a:ext cx="5645263" cy="384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 descr="Shape, arr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08960" y="-9404"/>
            <a:ext cx="60350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7"/>
          <p:cNvSpPr txBox="1"/>
          <p:nvPr/>
        </p:nvSpPr>
        <p:spPr>
          <a:xfrm>
            <a:off x="394854" y="2636414"/>
            <a:ext cx="4642659" cy="165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4000"/>
              <a:buFont typeface="Calibri"/>
              <a:buNone/>
            </a:pPr>
            <a:r>
              <a:rPr lang="en-US" sz="4000" b="1" i="0">
                <a:solidFill>
                  <a:srgbClr val="5D348D"/>
                </a:solidFill>
                <a:latin typeface="Calibri"/>
                <a:ea typeface="Calibri"/>
                <a:cs typeface="Calibri"/>
                <a:sym typeface="Calibri"/>
              </a:rPr>
              <a:t>Good luck!</a:t>
            </a:r>
            <a:endParaRPr sz="4000" b="1" i="0">
              <a:solidFill>
                <a:srgbClr val="5D34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ntro-slide-11.mp3">
            <a:hlinkClick r:id="" action="ppaction://media"/>
            <a:extLst>
              <a:ext uri="{FF2B5EF4-FFF2-40B4-BE49-F238E27FC236}">
                <a16:creationId xmlns:a16="http://schemas.microsoft.com/office/drawing/2014/main" id="{23885635-DD22-AAC9-2790-50822FC70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5536" y="42618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0"/>
    </mc:Choice>
    <mc:Fallback xmlns="">
      <p:transition spd="slow" advTm="13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/>
              <a:t>Components of the CoroPrevention Tool Suite</a:t>
            </a:r>
            <a:endParaRPr/>
          </a:p>
        </p:txBody>
      </p:sp>
      <p:sp>
        <p:nvSpPr>
          <p:cNvPr id="56" name="Google Shape;56;p3"/>
          <p:cNvSpPr txBox="1"/>
          <p:nvPr/>
        </p:nvSpPr>
        <p:spPr>
          <a:xfrm>
            <a:off x="6934511" y="3648046"/>
            <a:ext cx="2134162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Mobile application </a:t>
            </a:r>
            <a:r>
              <a:rPr lang="en-US" sz="1700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support the PPP of the patient</a:t>
            </a:r>
            <a:endParaRPr sz="1700" dirty="0">
              <a:solidFill>
                <a:srgbClr val="2F5496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7" name="Google Shape;57;p3"/>
          <p:cNvSpPr txBox="1"/>
          <p:nvPr/>
        </p:nvSpPr>
        <p:spPr>
          <a:xfrm>
            <a:off x="4638652" y="2484639"/>
            <a:ext cx="2341016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Caregiver dashboard </a:t>
            </a:r>
            <a:r>
              <a:rPr lang="en-US" sz="1700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support shared decision making during encounters</a:t>
            </a:r>
            <a:endParaRPr sz="1700" dirty="0">
              <a:solidFill>
                <a:srgbClr val="2F5496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1935724" y="3683008"/>
            <a:ext cx="2693418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Decision Support Systems </a:t>
            </a:r>
            <a:r>
              <a:rPr lang="en-US" sz="1700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support caregivers in prescribing for their patients</a:t>
            </a:r>
            <a:endParaRPr sz="1700" dirty="0">
              <a:solidFill>
                <a:srgbClr val="2F5496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59" name="Google Shape;59;p3" descr="Image result for doctor&quot;"/>
          <p:cNvPicPr preferRelativeResize="0"/>
          <p:nvPr/>
        </p:nvPicPr>
        <p:blipFill rotWithShape="1">
          <a:blip r:embed="rId6">
            <a:alphaModFix/>
          </a:blip>
          <a:srcRect l="26788" r="28453"/>
          <a:stretch/>
        </p:blipFill>
        <p:spPr>
          <a:xfrm>
            <a:off x="2404183" y="1386228"/>
            <a:ext cx="1744985" cy="2196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" descr="A person in different ages design Free Vector"/>
          <p:cNvPicPr preferRelativeResize="0"/>
          <p:nvPr/>
        </p:nvPicPr>
        <p:blipFill rotWithShape="1">
          <a:blip r:embed="rId7">
            <a:alphaModFix/>
          </a:blip>
          <a:srcRect l="78489" t="31784" r="7832" b="23831"/>
          <a:stretch/>
        </p:blipFill>
        <p:spPr>
          <a:xfrm>
            <a:off x="7530005" y="1409921"/>
            <a:ext cx="943173" cy="203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" descr="File:Doctor with Patient Cartoon.svg"/>
          <p:cNvPicPr preferRelativeResize="0"/>
          <p:nvPr/>
        </p:nvPicPr>
        <p:blipFill rotWithShape="1">
          <a:blip r:embed="rId8">
            <a:alphaModFix/>
          </a:blip>
          <a:srcRect l="14464" t="14604" r="16447" b="13623"/>
          <a:stretch/>
        </p:blipFill>
        <p:spPr>
          <a:xfrm>
            <a:off x="4466135" y="971429"/>
            <a:ext cx="2504023" cy="14632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8;p3"/>
          <p:cNvSpPr txBox="1"/>
          <p:nvPr/>
        </p:nvSpPr>
        <p:spPr>
          <a:xfrm>
            <a:off x="167563" y="2935980"/>
            <a:ext cx="1925642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ePRO</a:t>
            </a:r>
            <a:r>
              <a:rPr lang="en-US" sz="1700" b="1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application </a:t>
            </a:r>
            <a:r>
              <a:rPr lang="en-US" sz="1700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collect patient preferences</a:t>
            </a:r>
            <a:endParaRPr sz="1700" dirty="0">
              <a:solidFill>
                <a:srgbClr val="2F5496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857" y="1268015"/>
            <a:ext cx="1118529" cy="1613510"/>
          </a:xfrm>
          <a:prstGeom prst="rect">
            <a:avLst/>
          </a:prstGeom>
        </p:spPr>
      </p:pic>
      <p:pic>
        <p:nvPicPr>
          <p:cNvPr id="3" name="intro-slide-2.mp3">
            <a:hlinkClick r:id="" action="ppaction://media"/>
            <a:extLst>
              <a:ext uri="{FF2B5EF4-FFF2-40B4-BE49-F238E27FC236}">
                <a16:creationId xmlns:a16="http://schemas.microsoft.com/office/drawing/2014/main" id="{20102A62-AC5D-5CB4-AE42-4B3F3FB6DB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08950" y="4250182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20"/>
    </mc:Choice>
    <mc:Fallback xmlns="">
      <p:transition spd="slow" advTm="39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 dirty="0" err="1"/>
              <a:t>ePRO</a:t>
            </a:r>
            <a:r>
              <a:rPr lang="en-US" dirty="0"/>
              <a:t> application</a:t>
            </a:r>
            <a:endParaRPr dirty="0"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4177266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dirty="0"/>
              <a:t>Target users: </a:t>
            </a:r>
            <a:r>
              <a:rPr lang="en-US" b="1" dirty="0"/>
              <a:t>Patients</a:t>
            </a:r>
            <a:endParaRPr b="1"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2100" dirty="0"/>
              <a:t>PPP group</a:t>
            </a:r>
            <a:endParaRPr sz="2100"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800" dirty="0"/>
              <a:t>Preparation for the encounter</a:t>
            </a:r>
            <a:endParaRPr sz="1800"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800" dirty="0"/>
              <a:t>Part of the shared decision making process</a:t>
            </a:r>
            <a:endParaRPr sz="1800"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800" dirty="0"/>
              <a:t>Administration of questionnaires</a:t>
            </a:r>
            <a:endParaRPr sz="1800"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2100" dirty="0"/>
              <a:t>Traditional care group</a:t>
            </a:r>
            <a:endParaRPr sz="2100"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800" dirty="0"/>
              <a:t>Administration of questionnaires</a:t>
            </a:r>
            <a:endParaRPr sz="1800" dirty="0"/>
          </a:p>
          <a:p>
            <a:pPr marL="385763" lvl="0" indent="-25241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0430C-4DDA-E290-F15D-B421823E6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535" y="1201189"/>
            <a:ext cx="2115370" cy="2741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933D7A-D04D-CCFF-E5F2-396F2281A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032" y="1201190"/>
            <a:ext cx="2120907" cy="2741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ntro-slide-3.mp3">
            <a:hlinkClick r:id="" action="ppaction://media"/>
            <a:extLst>
              <a:ext uri="{FF2B5EF4-FFF2-40B4-BE49-F238E27FC236}">
                <a16:creationId xmlns:a16="http://schemas.microsoft.com/office/drawing/2014/main" id="{FED0525E-49CD-FEB5-66EA-096DB02BF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8950" y="417703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60"/>
    </mc:Choice>
    <mc:Fallback xmlns="">
      <p:transition spd="slow" advTm="33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/>
              <a:t>Caregiver dashboard</a:t>
            </a:r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943350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dirty="0"/>
              <a:t>Target users: mostly </a:t>
            </a:r>
            <a:r>
              <a:rPr lang="en-US" b="1" dirty="0"/>
              <a:t>Caregivers</a:t>
            </a:r>
            <a:r>
              <a:rPr lang="en-US" dirty="0"/>
              <a:t>, but </a:t>
            </a:r>
            <a:r>
              <a:rPr lang="en-US" b="1" dirty="0"/>
              <a:t>Patients </a:t>
            </a:r>
            <a:r>
              <a:rPr lang="en-US" dirty="0"/>
              <a:t>also view the caregiver dashboard during the encounters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65"/>
              <a:buNone/>
            </a:pPr>
            <a:r>
              <a:rPr lang="en-US" sz="2100" dirty="0">
                <a:solidFill>
                  <a:schemeClr val="lt1"/>
                </a:solidFill>
              </a:rPr>
              <a:t>Get</a:t>
            </a:r>
            <a:endParaRPr sz="2100" dirty="0">
              <a:solidFill>
                <a:schemeClr val="l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E9AE0-BF12-4024-BC35-D1B203CDC5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2000" y="1369219"/>
            <a:ext cx="4320695" cy="2496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ntro-slide-4.mp3">
            <a:hlinkClick r:id="" action="ppaction://media"/>
            <a:extLst>
              <a:ext uri="{FF2B5EF4-FFF2-40B4-BE49-F238E27FC236}">
                <a16:creationId xmlns:a16="http://schemas.microsoft.com/office/drawing/2014/main" id="{55C73E07-18C0-FF52-996A-7D8AF8C08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9895" y="41861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40"/>
    </mc:Choice>
    <mc:Fallback xmlns="">
      <p:transition spd="slow" advTm="19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/>
              <a:t>Caregiver dashboard</a:t>
            </a:r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body" idx="1"/>
          </p:nvPr>
        </p:nvSpPr>
        <p:spPr>
          <a:xfrm>
            <a:off x="628651" y="1369218"/>
            <a:ext cx="8299449" cy="348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dirty="0">
                <a:solidFill>
                  <a:schemeClr val="tx1"/>
                </a:solidFill>
              </a:rPr>
              <a:t>Caregivers</a:t>
            </a:r>
            <a:endParaRPr lang="en-GB" sz="1800" dirty="0">
              <a:solidFill>
                <a:schemeClr val="tx1"/>
              </a:solidFill>
            </a:endParaRP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SzPts val="1942"/>
            </a:pPr>
            <a:r>
              <a:rPr lang="en-GB" sz="1700" dirty="0">
                <a:solidFill>
                  <a:schemeClr val="tx1"/>
                </a:solidFill>
              </a:rPr>
              <a:t>Preparation of the patient record for PPP patients (integration with EDC system)</a:t>
            </a: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SzPts val="1942"/>
            </a:pPr>
            <a:r>
              <a:rPr lang="en-US" sz="1700" dirty="0">
                <a:solidFill>
                  <a:schemeClr val="tx1"/>
                </a:solidFill>
              </a:rPr>
              <a:t>Recommendations for exercise (EXPERT tool) and medication (medication DSS) according to ESC guidelines, evidence, expert opinions</a:t>
            </a: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SzPts val="1942"/>
            </a:pPr>
            <a:r>
              <a:rPr lang="en-US" sz="1700" dirty="0">
                <a:solidFill>
                  <a:schemeClr val="tx1"/>
                </a:solidFill>
              </a:rPr>
              <a:t>Follow-up patient progress and alerts</a:t>
            </a: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SzPts val="1942"/>
            </a:pPr>
            <a:r>
              <a:rPr lang="en-US" sz="1700" dirty="0">
                <a:solidFill>
                  <a:schemeClr val="tx1"/>
                </a:solidFill>
              </a:rPr>
              <a:t>Visual tool to support motivational talk and shared decision making</a:t>
            </a:r>
            <a:endParaRPr sz="1700" dirty="0">
              <a:solidFill>
                <a:schemeClr val="tx1"/>
              </a:solidFill>
            </a:endParaRPr>
          </a:p>
        </p:txBody>
      </p:sp>
      <p:pic>
        <p:nvPicPr>
          <p:cNvPr id="2" name="intro-slide-5.mp3">
            <a:hlinkClick r:id="" action="ppaction://media"/>
            <a:extLst>
              <a:ext uri="{FF2B5EF4-FFF2-40B4-BE49-F238E27FC236}">
                <a16:creationId xmlns:a16="http://schemas.microsoft.com/office/drawing/2014/main" id="{F2BCF606-824B-8E10-BFF4-9911A01F3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41497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60"/>
    </mc:Choice>
    <mc:Fallback xmlns="">
      <p:transition spd="slow" advTm="20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/>
              <a:t>Caregiver dashboard</a:t>
            </a:r>
            <a:endParaRPr/>
          </a:p>
        </p:txBody>
      </p:sp>
      <p:sp>
        <p:nvSpPr>
          <p:cNvPr id="6" name="Google Shape;100;p8"/>
          <p:cNvSpPr txBox="1">
            <a:spLocks/>
          </p:cNvSpPr>
          <p:nvPr/>
        </p:nvSpPr>
        <p:spPr>
          <a:xfrm>
            <a:off x="628650" y="1369219"/>
            <a:ext cx="7268441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1450" indent="-171450">
              <a:lnSpc>
                <a:spcPct val="80000"/>
              </a:lnSpc>
              <a:spcBef>
                <a:spcPts val="0"/>
              </a:spcBef>
              <a:buSzPts val="1942"/>
            </a:pPr>
            <a:r>
              <a:rPr lang="en-US" dirty="0">
                <a:solidFill>
                  <a:schemeClr val="tx1"/>
                </a:solidFill>
              </a:rPr>
              <a:t>Patients</a:t>
            </a: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SzPts val="1942"/>
            </a:pPr>
            <a:r>
              <a:rPr lang="en-US" sz="1700" dirty="0">
                <a:solidFill>
                  <a:schemeClr val="tx1"/>
                </a:solidFill>
              </a:rPr>
              <a:t>See their progress as part of the SDM encounter with their case nurse</a:t>
            </a: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SzPts val="1942"/>
            </a:pPr>
            <a:r>
              <a:rPr lang="en-US" sz="1700" dirty="0">
                <a:solidFill>
                  <a:schemeClr val="tx1"/>
                </a:solidFill>
              </a:rPr>
              <a:t>Visual tool to support motivational talk and shared decision making</a:t>
            </a:r>
          </a:p>
        </p:txBody>
      </p:sp>
      <p:pic>
        <p:nvPicPr>
          <p:cNvPr id="2" name="intro-slide-6.mp3">
            <a:hlinkClick r:id="" action="ppaction://media"/>
            <a:extLst>
              <a:ext uri="{FF2B5EF4-FFF2-40B4-BE49-F238E27FC236}">
                <a16:creationId xmlns:a16="http://schemas.microsoft.com/office/drawing/2014/main" id="{1FD8957F-99E7-17FD-7F45-36ED364DB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8950" y="41770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60"/>
    </mc:Choice>
    <mc:Fallback xmlns="">
      <p:transition spd="slow" advTm="19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/>
              <a:t>Patient mobile application</a:t>
            </a:r>
            <a:endParaRPr/>
          </a:p>
        </p:txBody>
      </p:sp>
      <p:sp>
        <p:nvSpPr>
          <p:cNvPr id="6" name="Google Shape;125;p11"/>
          <p:cNvSpPr txBox="1">
            <a:spLocks/>
          </p:cNvSpPr>
          <p:nvPr/>
        </p:nvSpPr>
        <p:spPr>
          <a:xfrm>
            <a:off x="628650" y="1369219"/>
            <a:ext cx="5971655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1450" indent="-171450">
              <a:spcBef>
                <a:spcPts val="0"/>
              </a:spcBef>
              <a:buSzPts val="1900"/>
            </a:pPr>
            <a:r>
              <a:rPr lang="en-US" dirty="0">
                <a:solidFill>
                  <a:schemeClr val="tx1"/>
                </a:solidFill>
              </a:rPr>
              <a:t>Target users: </a:t>
            </a:r>
            <a:r>
              <a:rPr lang="en-US" b="1" dirty="0">
                <a:solidFill>
                  <a:schemeClr val="tx1"/>
                </a:solidFill>
              </a:rPr>
              <a:t>Patients</a:t>
            </a:r>
          </a:p>
          <a:p>
            <a:pPr marL="628650" lvl="1" indent="-171450">
              <a:spcBef>
                <a:spcPts val="0"/>
              </a:spcBef>
              <a:buSzPts val="1900"/>
            </a:pPr>
            <a:r>
              <a:rPr lang="en-US" dirty="0">
                <a:solidFill>
                  <a:schemeClr val="tx1"/>
                </a:solidFill>
              </a:rPr>
              <a:t>Support adherence to their PPP</a:t>
            </a:r>
          </a:p>
          <a:p>
            <a:pPr marL="628650" lvl="1" indent="-171450">
              <a:spcBef>
                <a:spcPts val="0"/>
              </a:spcBef>
              <a:buSzPts val="1900"/>
            </a:pPr>
            <a:r>
              <a:rPr lang="en-US" dirty="0">
                <a:solidFill>
                  <a:schemeClr val="tx1"/>
                </a:solidFill>
              </a:rPr>
              <a:t>Reporting and follow up of their progress while achieving their health goals</a:t>
            </a:r>
          </a:p>
          <a:p>
            <a:pPr marL="628650" lvl="1" indent="-171450">
              <a:spcBef>
                <a:spcPts val="0"/>
              </a:spcBef>
              <a:buSzPts val="1900"/>
            </a:pPr>
            <a:r>
              <a:rPr lang="en-US" dirty="0">
                <a:solidFill>
                  <a:schemeClr val="tx1"/>
                </a:solidFill>
              </a:rPr>
              <a:t>Educational content to increase their disease- and lifestyle-related knowledge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E8EE69-D8D9-0FAA-3C2B-6E3CD497B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548" y="134626"/>
            <a:ext cx="2013474" cy="4368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ntro-slide-7.mp3">
            <a:hlinkClick r:id="" action="ppaction://media"/>
            <a:extLst>
              <a:ext uri="{FF2B5EF4-FFF2-40B4-BE49-F238E27FC236}">
                <a16:creationId xmlns:a16="http://schemas.microsoft.com/office/drawing/2014/main" id="{44381D73-37F5-4136-D9FC-6BADBBADD2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8950" y="409702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20"/>
    </mc:Choice>
    <mc:Fallback xmlns="">
      <p:transition spd="slow" advTm="29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8bb62f730_0_0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 dirty="0"/>
              <a:t>Modules of the CoroPrevention Tool Suite</a:t>
            </a:r>
            <a:endParaRPr dirty="0"/>
          </a:p>
        </p:txBody>
      </p:sp>
      <p:sp>
        <p:nvSpPr>
          <p:cNvPr id="154" name="Google Shape;154;ga8bb62f730_0_0"/>
          <p:cNvSpPr txBox="1"/>
          <p:nvPr/>
        </p:nvSpPr>
        <p:spPr>
          <a:xfrm>
            <a:off x="6362340" y="2762380"/>
            <a:ext cx="2303096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Start moving</a:t>
            </a:r>
            <a:endParaRPr sz="21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55" name="Google Shape;155;ga8bb62f730_0_0"/>
          <p:cNvSpPr txBox="1"/>
          <p:nvPr/>
        </p:nvSpPr>
        <p:spPr>
          <a:xfrm>
            <a:off x="5661966" y="3931958"/>
            <a:ext cx="2303096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Healthy nutrition</a:t>
            </a:r>
            <a:endParaRPr sz="21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57" name="Google Shape;157;ga8bb62f730_0_0"/>
          <p:cNvSpPr txBox="1"/>
          <p:nvPr/>
        </p:nvSpPr>
        <p:spPr>
          <a:xfrm>
            <a:off x="907937" y="2860954"/>
            <a:ext cx="2303096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Smoke-free living</a:t>
            </a:r>
            <a:endParaRPr sz="21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58" name="Google Shape;158;ga8bb62f730_0_0"/>
          <p:cNvSpPr txBox="1"/>
          <p:nvPr/>
        </p:nvSpPr>
        <p:spPr>
          <a:xfrm>
            <a:off x="589875" y="1728447"/>
            <a:ext cx="30897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Medication adherence</a:t>
            </a:r>
            <a:endParaRPr sz="21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93BB8-5F67-F062-5486-8501173C23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78" t="12954" r="19677" b="11823"/>
          <a:stretch/>
        </p:blipFill>
        <p:spPr>
          <a:xfrm>
            <a:off x="2874443" y="1268110"/>
            <a:ext cx="3506425" cy="3193243"/>
          </a:xfrm>
          <a:prstGeom prst="ellipse">
            <a:avLst/>
          </a:prstGeom>
        </p:spPr>
      </p:pic>
      <p:sp>
        <p:nvSpPr>
          <p:cNvPr id="156" name="Google Shape;156;ga8bb62f730_0_0"/>
          <p:cNvSpPr txBox="1"/>
          <p:nvPr/>
        </p:nvSpPr>
        <p:spPr>
          <a:xfrm>
            <a:off x="2134750" y="3872887"/>
            <a:ext cx="30897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Stress relief</a:t>
            </a:r>
            <a:endParaRPr sz="21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883323-6921-ADBF-A547-FB4631A61E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78" t="12954" r="70537" b="75525"/>
          <a:stretch/>
        </p:blipFill>
        <p:spPr>
          <a:xfrm>
            <a:off x="2870957" y="2080445"/>
            <a:ext cx="331498" cy="307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3C1560-F592-F828-8E5F-D561186ED8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78" t="12954" r="70537" b="75525"/>
          <a:stretch/>
        </p:blipFill>
        <p:spPr>
          <a:xfrm>
            <a:off x="6000053" y="1965311"/>
            <a:ext cx="331498" cy="307937"/>
          </a:xfrm>
          <a:prstGeom prst="rect">
            <a:avLst/>
          </a:prstGeom>
        </p:spPr>
      </p:pic>
      <p:sp>
        <p:nvSpPr>
          <p:cNvPr id="152" name="Google Shape;152;ga8bb62f730_0_0"/>
          <p:cNvSpPr txBox="1"/>
          <p:nvPr/>
        </p:nvSpPr>
        <p:spPr>
          <a:xfrm>
            <a:off x="4898095" y="1096124"/>
            <a:ext cx="3830838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Monitor your parameters</a:t>
            </a:r>
            <a:endParaRPr sz="21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53" name="Google Shape;153;ga8bb62f730_0_0"/>
          <p:cNvSpPr txBox="1"/>
          <p:nvPr/>
        </p:nvSpPr>
        <p:spPr>
          <a:xfrm>
            <a:off x="5896338" y="1763410"/>
            <a:ext cx="3083418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Increase your knowledge</a:t>
            </a:r>
            <a:endParaRPr sz="21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2" name="intro-slide-8.mp3">
            <a:hlinkClick r:id="" action="ppaction://media"/>
            <a:extLst>
              <a:ext uri="{FF2B5EF4-FFF2-40B4-BE49-F238E27FC236}">
                <a16:creationId xmlns:a16="http://schemas.microsoft.com/office/drawing/2014/main" id="{13DC68E4-B690-7938-561F-8FF70DC04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8950" y="4179608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50"/>
    </mc:Choice>
    <mc:Fallback xmlns="">
      <p:transition spd="slow" advTm="23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/>
              <a:t>Tailoring to the patient - ensuring Personalised PP</a:t>
            </a:r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49428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Evolutionary approach</a:t>
            </a:r>
            <a:r>
              <a:rPr lang="en-US" dirty="0"/>
              <a:t> adapts the modules depending on patient preferences and expert opinion (</a:t>
            </a:r>
            <a:r>
              <a:rPr lang="en-US" b="1" dirty="0"/>
              <a:t>shared decision making</a:t>
            </a:r>
            <a:r>
              <a:rPr lang="en-US" dirty="0"/>
              <a:t>)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Each module can be inactive or in one of the four levels of guidance:</a:t>
            </a:r>
            <a:endParaRPr dirty="0"/>
          </a:p>
        </p:txBody>
      </p:sp>
      <p:sp>
        <p:nvSpPr>
          <p:cNvPr id="169" name="Google Shape;169;p14"/>
          <p:cNvSpPr/>
          <p:nvPr/>
        </p:nvSpPr>
        <p:spPr>
          <a:xfrm>
            <a:off x="649914" y="2668981"/>
            <a:ext cx="7741925" cy="400050"/>
          </a:xfrm>
          <a:prstGeom prst="roundRect">
            <a:avLst/>
          </a:prstGeom>
          <a:solidFill>
            <a:srgbClr val="AC9EC6"/>
          </a:solidFill>
          <a:ln w="12700" cap="flat" cmpd="sng">
            <a:solidFill>
              <a:srgbClr val="AC9EC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Lifestyle / behavior change</a:t>
            </a: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3;p15"/>
          <p:cNvSpPr/>
          <p:nvPr/>
        </p:nvSpPr>
        <p:spPr>
          <a:xfrm>
            <a:off x="2620996" y="3170235"/>
            <a:ext cx="1828677" cy="6443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Start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3;p15"/>
          <p:cNvSpPr/>
          <p:nvPr/>
        </p:nvSpPr>
        <p:spPr>
          <a:xfrm>
            <a:off x="6563162" y="3173615"/>
            <a:ext cx="1828677" cy="6443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Maintained behavior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3;p15"/>
          <p:cNvSpPr/>
          <p:nvPr/>
        </p:nvSpPr>
        <p:spPr>
          <a:xfrm>
            <a:off x="4592079" y="3170235"/>
            <a:ext cx="1828677" cy="644346"/>
          </a:xfrm>
          <a:prstGeom prst="round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Monitored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83;p15"/>
          <p:cNvSpPr/>
          <p:nvPr/>
        </p:nvSpPr>
        <p:spPr>
          <a:xfrm>
            <a:off x="649914" y="3170235"/>
            <a:ext cx="1828677" cy="644346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Inactive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D7507-E661-2001-F581-0B01426EF3BF}"/>
              </a:ext>
            </a:extLst>
          </p:cNvPr>
          <p:cNvSpPr txBox="1"/>
          <p:nvPr/>
        </p:nvSpPr>
        <p:spPr>
          <a:xfrm>
            <a:off x="3682345" y="3915785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Levels of guidance</a:t>
            </a:r>
          </a:p>
        </p:txBody>
      </p:sp>
      <p:pic>
        <p:nvPicPr>
          <p:cNvPr id="3" name="intro-slide-9.mp3">
            <a:hlinkClick r:id="" action="ppaction://media"/>
            <a:extLst>
              <a:ext uri="{FF2B5EF4-FFF2-40B4-BE49-F238E27FC236}">
                <a16:creationId xmlns:a16="http://schemas.microsoft.com/office/drawing/2014/main" id="{9C7115D3-F2E4-1B1E-1DFA-43C239871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1678" y="4205875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70"/>
    </mc:Choice>
    <mc:Fallback xmlns="">
      <p:transition spd="slow" advTm="45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0.8|15|12.8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20B48AD002C69418D394726DE0710FB" ma:contentTypeVersion="14" ma:contentTypeDescription="Luo uusi asiakirja." ma:contentTypeScope="" ma:versionID="00950f13e348afa9b00abec23631a30e">
  <xsd:schema xmlns:xsd="http://www.w3.org/2001/XMLSchema" xmlns:xs="http://www.w3.org/2001/XMLSchema" xmlns:p="http://schemas.microsoft.com/office/2006/metadata/properties" xmlns:ns2="b74f93c5-ad84-4168-aeb9-19685c5bd2f5" xmlns:ns3="f46feed0-a234-4794-98e7-af80b0267c12" targetNamespace="http://schemas.microsoft.com/office/2006/metadata/properties" ma:root="true" ma:fieldsID="e83eea2bbfcc1db2ea62de202d601125" ns2:_="" ns3:_="">
    <xsd:import namespace="b74f93c5-ad84-4168-aeb9-19685c5bd2f5"/>
    <xsd:import namespace="f46feed0-a234-4794-98e7-af80b0267c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f93c5-ad84-4168-aeb9-19685c5bd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eef07030-0f6a-43b1-b2b9-3b252e59d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feed0-a234-4794-98e7-af80b0267c1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2ebf8f4-e9b6-4ced-b4d3-9e2e23698df9}" ma:internalName="TaxCatchAll" ma:showField="CatchAllData" ma:web="f46feed0-a234-4794-98e7-af80b0267c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4f93c5-ad84-4168-aeb9-19685c5bd2f5">
      <Terms xmlns="http://schemas.microsoft.com/office/infopath/2007/PartnerControls"/>
    </lcf76f155ced4ddcb4097134ff3c332f>
    <TaxCatchAll xmlns="f46feed0-a234-4794-98e7-af80b0267c1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87169B-3CE1-470E-AC04-E72497F390B0}"/>
</file>

<file path=customXml/itemProps2.xml><?xml version="1.0" encoding="utf-8"?>
<ds:datastoreItem xmlns:ds="http://schemas.openxmlformats.org/officeDocument/2006/customXml" ds:itemID="{5FEE7F55-677C-447E-8BC0-2322B1713242}">
  <ds:schemaRefs>
    <ds:schemaRef ds:uri="http://schemas.microsoft.com/office/2006/metadata/properties"/>
    <ds:schemaRef ds:uri="http://schemas.microsoft.com/office/infopath/2007/PartnerControls"/>
    <ds:schemaRef ds:uri="b74f93c5-ad84-4168-aeb9-19685c5bd2f5"/>
    <ds:schemaRef ds:uri="f46feed0-a234-4794-98e7-af80b0267c12"/>
  </ds:schemaRefs>
</ds:datastoreItem>
</file>

<file path=customXml/itemProps3.xml><?xml version="1.0" encoding="utf-8"?>
<ds:datastoreItem xmlns:ds="http://schemas.openxmlformats.org/officeDocument/2006/customXml" ds:itemID="{6790F1EE-81A4-4060-88A4-80DA8DDD88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310</Words>
  <Application>Microsoft Macintosh PowerPoint</Application>
  <PresentationFormat>On-screen Show (16:9)</PresentationFormat>
  <Paragraphs>63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General introduction to the CoroPrevention Tool Suite</vt:lpstr>
      <vt:lpstr>Components of the CoroPrevention Tool Suite</vt:lpstr>
      <vt:lpstr>ePRO application</vt:lpstr>
      <vt:lpstr>Caregiver dashboard</vt:lpstr>
      <vt:lpstr>Caregiver dashboard</vt:lpstr>
      <vt:lpstr>Caregiver dashboard</vt:lpstr>
      <vt:lpstr>Patient mobile application</vt:lpstr>
      <vt:lpstr>Modules of the CoroPrevention Tool Suite</vt:lpstr>
      <vt:lpstr>Tailoring to the patient - ensuring Personalised PP</vt:lpstr>
      <vt:lpstr>Tailoring to the patient - a PPP journey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CoroPrevention Tool Suite</dc:title>
  <dc:creator>Microsoft Office User</dc:creator>
  <cp:lastModifiedBy>Microsoft Office User</cp:lastModifiedBy>
  <cp:revision>76</cp:revision>
  <dcterms:created xsi:type="dcterms:W3CDTF">2020-03-27T16:30:37Z</dcterms:created>
  <dcterms:modified xsi:type="dcterms:W3CDTF">2024-12-10T09:00:59Z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0x010100A20B48AD002C69418D394726DE0710FB</vt:lpwstr>
  </property>
  <property fmtid="{D5CDD505-2E9C-101B-9397-08002B2CF9AE}" pid="3" name="MediaServiceImageTags">
    <vt:lpwstr/>
  </property>
</Properties>
</file>