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1.xml" ContentType="application/vnd.openxmlformats-officedocument.presentationml.tags+xml"/>
  <Override PartName="/ppt/notesSlides/notesSlide29.xml" ContentType="application/vnd.openxmlformats-officedocument.presentationml.notesSlide+xml"/>
  <Override PartName="/ppt/tags/tag12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4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5"/>
  </p:notesMasterIdLst>
  <p:sldIdLst>
    <p:sldId id="256" r:id="rId5"/>
    <p:sldId id="31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5" r:id="rId5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iYUARdnf4knfojQja+bSAYdLpj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5"/>
  </p:normalViewPr>
  <p:slideViewPr>
    <p:cSldViewPr snapToGrid="0">
      <p:cViewPr varScale="1">
        <p:scale>
          <a:sx n="137" d="100"/>
          <a:sy n="137" d="100"/>
        </p:scale>
        <p:origin x="82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" Type="http://schemas.openxmlformats.org/officeDocument/2006/relationships/slide" Target="slides/slide1.xml"/><Relationship Id="rId61" Type="http://customschemas.google.com/relationships/presentationmetadata" Target="metadata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3418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R"/>
              <a:t>Medication DSS: Only visit 2 + visit 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/>
          <p:nvPr/>
        </p:nvSpPr>
        <p:spPr>
          <a:xfrm>
            <a:off x="2496" y="1232694"/>
            <a:ext cx="9143999" cy="391080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57"/>
          <p:cNvSpPr txBox="1">
            <a:spLocks noGrp="1"/>
          </p:cNvSpPr>
          <p:nvPr>
            <p:ph type="ctrTitle"/>
          </p:nvPr>
        </p:nvSpPr>
        <p:spPr>
          <a:xfrm>
            <a:off x="394854" y="2636414"/>
            <a:ext cx="4642659" cy="165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8888"/>
              </a:lnSpc>
              <a:spcBef>
                <a:spcPts val="0"/>
              </a:spcBef>
              <a:spcAft>
                <a:spcPts val="0"/>
              </a:spcAft>
              <a:buClr>
                <a:srgbClr val="5E338C"/>
              </a:buClr>
              <a:buSzPts val="4500"/>
              <a:buFont typeface="Calibri"/>
              <a:buNone/>
              <a:defRPr sz="4500">
                <a:solidFill>
                  <a:srgbClr val="5E33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subTitle" idx="1"/>
          </p:nvPr>
        </p:nvSpPr>
        <p:spPr>
          <a:xfrm>
            <a:off x="394854" y="4293075"/>
            <a:ext cx="4947459" cy="303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AC9EC6"/>
              </a:buClr>
              <a:buSzPts val="1700"/>
              <a:buNone/>
              <a:defRPr sz="1700" b="1" i="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9" name="Google Shape;19;p57"/>
          <p:cNvPicPr preferRelativeResize="0"/>
          <p:nvPr/>
        </p:nvPicPr>
        <p:blipFill rotWithShape="1">
          <a:blip r:embed="rId2">
            <a:alphaModFix/>
          </a:blip>
          <a:srcRect l="-2156" r="29661"/>
          <a:stretch/>
        </p:blipFill>
        <p:spPr>
          <a:xfrm>
            <a:off x="4367703" y="568258"/>
            <a:ext cx="4776297" cy="438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335" y="451969"/>
            <a:ext cx="2935521" cy="5898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57"/>
          <p:cNvGrpSpPr/>
          <p:nvPr/>
        </p:nvGrpSpPr>
        <p:grpSpPr>
          <a:xfrm>
            <a:off x="499050" y="4787997"/>
            <a:ext cx="4887610" cy="184666"/>
            <a:chOff x="527951" y="3033194"/>
            <a:chExt cx="4887610" cy="184666"/>
          </a:xfrm>
        </p:grpSpPr>
        <p:sp>
          <p:nvSpPr>
            <p:cNvPr id="22" name="Google Shape;22;p57"/>
            <p:cNvSpPr txBox="1"/>
            <p:nvPr/>
          </p:nvSpPr>
          <p:spPr>
            <a:xfrm>
              <a:off x="671347" y="3033194"/>
              <a:ext cx="4744214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R" sz="600" b="0" i="1" u="none" strike="noStrike" cap="none">
                  <a:solidFill>
                    <a:srgbClr val="757070"/>
                  </a:solidFill>
                  <a:latin typeface="Calibri"/>
                  <a:ea typeface="Calibri"/>
                  <a:cs typeface="Calibri"/>
                  <a:sym typeface="Calibri"/>
                </a:rPr>
                <a:t>This project has received funding from the European Union’s Horizon 2020 research and innovation programme under grant agreement No 848056</a:t>
              </a:r>
              <a:endParaRPr sz="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5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7951" y="3065095"/>
              <a:ext cx="177672" cy="1208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57"/>
          <p:cNvSpPr txBox="1"/>
          <p:nvPr/>
        </p:nvSpPr>
        <p:spPr>
          <a:xfrm>
            <a:off x="7555388" y="2210800"/>
            <a:ext cx="1426292" cy="2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R" sz="950" b="0" i="0" u="none" strike="noStrike" cap="none">
                <a:solidFill>
                  <a:srgbClr val="5E358C"/>
                </a:solidFill>
                <a:latin typeface="Calibri"/>
                <a:ea typeface="Calibri"/>
                <a:cs typeface="Calibri"/>
                <a:sym typeface="Calibri"/>
              </a:rPr>
              <a:t>www.coroprevention.eu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  <a:defRPr sz="2800" b="1" i="0">
                <a:solidFill>
                  <a:srgbClr val="5D34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8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8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700">
                <a:solidFill>
                  <a:srgbClr val="AC9EC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‹#›</a:t>
            </a:fld>
            <a:endParaRPr/>
          </a:p>
        </p:txBody>
      </p:sp>
      <p:pic>
        <p:nvPicPr>
          <p:cNvPr id="30" name="Google Shape;30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007" y="4693550"/>
            <a:ext cx="1330457" cy="2673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58"/>
          <p:cNvGrpSpPr/>
          <p:nvPr/>
        </p:nvGrpSpPr>
        <p:grpSpPr>
          <a:xfrm>
            <a:off x="623108" y="4566286"/>
            <a:ext cx="7892242" cy="0"/>
            <a:chOff x="623108" y="4599710"/>
            <a:chExt cx="7892242" cy="0"/>
          </a:xfrm>
        </p:grpSpPr>
        <p:cxnSp>
          <p:nvCxnSpPr>
            <p:cNvPr id="32" name="Google Shape;32;p58"/>
            <p:cNvCxnSpPr/>
            <p:nvPr/>
          </p:nvCxnSpPr>
          <p:spPr>
            <a:xfrm>
              <a:off x="623108" y="4599710"/>
              <a:ext cx="2668712" cy="0"/>
            </a:xfrm>
            <a:prstGeom prst="straightConnector1">
              <a:avLst/>
            </a:prstGeom>
            <a:noFill/>
            <a:ln w="19050" cap="flat" cmpd="sng">
              <a:solidFill>
                <a:srgbClr val="9E292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" name="Google Shape;33;p58"/>
            <p:cNvCxnSpPr/>
            <p:nvPr/>
          </p:nvCxnSpPr>
          <p:spPr>
            <a:xfrm>
              <a:off x="3291820" y="4599710"/>
              <a:ext cx="2560359" cy="0"/>
            </a:xfrm>
            <a:prstGeom prst="straightConnector1">
              <a:avLst/>
            </a:prstGeom>
            <a:noFill/>
            <a:ln w="19050" cap="flat" cmpd="sng">
              <a:solidFill>
                <a:srgbClr val="5E358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34;p58"/>
            <p:cNvCxnSpPr/>
            <p:nvPr/>
          </p:nvCxnSpPr>
          <p:spPr>
            <a:xfrm>
              <a:off x="5852179" y="4599710"/>
              <a:ext cx="2663171" cy="0"/>
            </a:xfrm>
            <a:prstGeom prst="straightConnector1">
              <a:avLst/>
            </a:prstGeom>
            <a:noFill/>
            <a:ln w="19050" cap="flat" cmpd="sng">
              <a:solidFill>
                <a:srgbClr val="AC9EC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35" name="Google Shape;35;p58"/>
          <p:cNvCxnSpPr/>
          <p:nvPr/>
        </p:nvCxnSpPr>
        <p:spPr>
          <a:xfrm>
            <a:off x="8328854" y="4757089"/>
            <a:ext cx="0" cy="144569"/>
          </a:xfrm>
          <a:prstGeom prst="straightConnector1">
            <a:avLst/>
          </a:prstGeom>
          <a:noFill/>
          <a:ln w="9525" cap="flat" cmpd="sng">
            <a:solidFill>
              <a:srgbClr val="AC9EC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13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5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5.pn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5.png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5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5.png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5.pn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5.png"/><Relationship Id="rId2" Type="http://schemas.microsoft.com/office/2007/relationships/media" Target="../media/media29.m4a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5.png"/><Relationship Id="rId2" Type="http://schemas.microsoft.com/office/2007/relationships/media" Target="../media/media30.m4a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5.png"/><Relationship Id="rId2" Type="http://schemas.microsoft.com/office/2007/relationships/media" Target="../media/media36.m4a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7" Type="http://schemas.openxmlformats.org/officeDocument/2006/relationships/image" Target="../media/image5.png"/><Relationship Id="rId2" Type="http://schemas.microsoft.com/office/2007/relationships/media" Target="../media/media47.m4a"/><Relationship Id="rId1" Type="http://schemas.openxmlformats.org/officeDocument/2006/relationships/tags" Target="../tags/tag14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 txBox="1">
            <a:spLocks noGrp="1"/>
          </p:cNvSpPr>
          <p:nvPr>
            <p:ph type="ctrTitle"/>
          </p:nvPr>
        </p:nvSpPr>
        <p:spPr>
          <a:xfrm>
            <a:off x="394854" y="1993900"/>
            <a:ext cx="8355446" cy="18034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5E338C"/>
              </a:buClr>
              <a:buSzPts val="3500"/>
              <a:buFont typeface="Calibri"/>
              <a:buNone/>
            </a:pPr>
            <a:r>
              <a:rPr lang="en-GR" sz="3500"/>
              <a:t>Part E: Medication prescription and medication DSS</a:t>
            </a:r>
            <a:endParaRPr/>
          </a:p>
        </p:txBody>
      </p:sp>
      <p:sp>
        <p:nvSpPr>
          <p:cNvPr id="42" name="Google Shape;42;p1"/>
          <p:cNvSpPr txBox="1">
            <a:spLocks noGrp="1"/>
          </p:cNvSpPr>
          <p:nvPr>
            <p:ph type="subTitle" idx="1"/>
          </p:nvPr>
        </p:nvSpPr>
        <p:spPr>
          <a:xfrm>
            <a:off x="394854" y="3797774"/>
            <a:ext cx="8355446" cy="1028226"/>
          </a:xfrm>
          <a:prstGeom prst="rect">
            <a:avLst/>
          </a:prstGeom>
          <a:solidFill>
            <a:schemeClr val="lt1">
              <a:alpha val="65882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C9EC6"/>
              </a:buClr>
              <a:buSzPts val="1400"/>
              <a:buNone/>
            </a:pPr>
            <a:endParaRPr sz="1400"/>
          </a:p>
        </p:txBody>
      </p:sp>
      <p:pic>
        <p:nvPicPr>
          <p:cNvPr id="43" name="Google Shape;43;p1" descr="Logo / downlo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8699" y="4725160"/>
            <a:ext cx="1765301" cy="41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2E192F-485F-8901-EFDB-981983C8C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0"/>
    </mc:Choice>
    <mc:Fallback xmlns="">
      <p:transition spd="slow" advTm="1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10</a:t>
            </a:fld>
            <a:endParaRPr/>
          </a:p>
        </p:txBody>
      </p:sp>
      <p:pic>
        <p:nvPicPr>
          <p:cNvPr id="132" name="Google Shape;132;p13"/>
          <p:cNvPicPr preferRelativeResize="0"/>
          <p:nvPr/>
        </p:nvPicPr>
        <p:blipFill>
          <a:blip r:embed="rId6"/>
          <a:srcRect/>
          <a:stretch/>
        </p:blipFill>
        <p:spPr>
          <a:xfrm>
            <a:off x="702927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" name="Google Shape;133;p13"/>
          <p:cNvPicPr preferRelativeResize="0"/>
          <p:nvPr/>
        </p:nvPicPr>
        <p:blipFill>
          <a:blip r:embed="rId7"/>
          <a:srcRect/>
          <a:stretch/>
        </p:blipFill>
        <p:spPr>
          <a:xfrm>
            <a:off x="3386741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" name="Google Shape;134;p13"/>
          <p:cNvPicPr preferRelativeResize="0"/>
          <p:nvPr/>
        </p:nvPicPr>
        <p:blipFill>
          <a:blip r:embed="rId8"/>
          <a:srcRect/>
          <a:stretch/>
        </p:blipFill>
        <p:spPr>
          <a:xfrm>
            <a:off x="5929904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5" name="Google Shape;135;p13"/>
          <p:cNvSpPr/>
          <p:nvPr/>
        </p:nvSpPr>
        <p:spPr>
          <a:xfrm rot="-8103754">
            <a:off x="7880342" y="4377199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11793F-8CE4-13A8-3289-FDD5BE0953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70"/>
    </mc:Choice>
    <mc:Fallback xmlns="">
      <p:transition spd="slow" advTm="4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11</a:t>
            </a:fld>
            <a:endParaRPr/>
          </a:p>
        </p:txBody>
      </p:sp>
      <p:pic>
        <p:nvPicPr>
          <p:cNvPr id="142" name="Google Shape;142;p14"/>
          <p:cNvPicPr preferRelativeResize="0"/>
          <p:nvPr/>
        </p:nvPicPr>
        <p:blipFill>
          <a:blip r:embed="rId5"/>
          <a:srcRect/>
          <a:stretch/>
        </p:blipFill>
        <p:spPr>
          <a:xfrm>
            <a:off x="3386741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84C48B-B612-3537-D607-7717BF446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0"/>
    </mc:Choice>
    <mc:Fallback xmlns="">
      <p:transition spd="slow" advTm="1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xfrm>
            <a:off x="622073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Medication prescription</a:t>
            </a:r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12</a:t>
            </a:fld>
            <a:endParaRPr/>
          </a:p>
        </p:txBody>
      </p:sp>
      <p:sp>
        <p:nvSpPr>
          <p:cNvPr id="150" name="Google Shape;150;p15"/>
          <p:cNvSpPr txBox="1"/>
          <p:nvPr/>
        </p:nvSpPr>
        <p:spPr>
          <a:xfrm>
            <a:off x="622073" y="2722133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 sz="2800" b="0" i="0">
                <a:solidFill>
                  <a:srgbClr val="5D348D"/>
                </a:solidFill>
                <a:latin typeface="Calibri"/>
                <a:ea typeface="Calibri"/>
                <a:cs typeface="Calibri"/>
                <a:sym typeface="Calibri"/>
              </a:rPr>
              <a:t>Caregiver dashboard (without medication DSS)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31781E-6A45-A4B0-7E7A-08D94BD76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6"/>
    </mc:Choice>
    <mc:Fallback xmlns="">
      <p:transition spd="slow" advTm="19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13</a:t>
            </a:fld>
            <a:endParaRPr/>
          </a:p>
        </p:txBody>
      </p:sp>
      <p:pic>
        <p:nvPicPr>
          <p:cNvPr id="157" name="Google Shape;157;p16"/>
          <p:cNvPicPr preferRelativeResize="0"/>
          <p:nvPr/>
        </p:nvPicPr>
        <p:blipFill>
          <a:blip r:embed="rId5"/>
          <a:srcRect/>
          <a:stretch/>
        </p:blipFill>
        <p:spPr>
          <a:xfrm>
            <a:off x="743811" y="101600"/>
            <a:ext cx="7656377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E1EA42-3044-E623-4C2F-4454739F3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6"/>
    </mc:Choice>
    <mc:Fallback xmlns="">
      <p:transition spd="slow" advTm="5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14</a:t>
            </a:fld>
            <a:endParaRPr/>
          </a:p>
        </p:txBody>
      </p:sp>
      <p:pic>
        <p:nvPicPr>
          <p:cNvPr id="164" name="Google Shape;164;p17"/>
          <p:cNvPicPr preferRelativeResize="0"/>
          <p:nvPr/>
        </p:nvPicPr>
        <p:blipFill>
          <a:blip r:embed="rId6"/>
          <a:srcRect/>
          <a:stretch/>
        </p:blipFill>
        <p:spPr>
          <a:xfrm>
            <a:off x="757606" y="99557"/>
            <a:ext cx="7628787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7"/>
          <p:cNvSpPr/>
          <p:nvPr/>
        </p:nvSpPr>
        <p:spPr>
          <a:xfrm rot="-8103754">
            <a:off x="5123348" y="2471324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D875AB-0FC9-D6D1-D74D-2545100CE4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6"/>
    </mc:Choice>
    <mc:Fallback xmlns="">
      <p:transition spd="slow" advTm="1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15</a:t>
            </a:fld>
            <a:endParaRPr/>
          </a:p>
        </p:txBody>
      </p:sp>
      <p:pic>
        <p:nvPicPr>
          <p:cNvPr id="173" name="Google Shape;173;p18"/>
          <p:cNvPicPr preferRelativeResize="0"/>
          <p:nvPr/>
        </p:nvPicPr>
        <p:blipFill>
          <a:blip r:embed="rId6"/>
          <a:srcRect/>
          <a:stretch/>
        </p:blipFill>
        <p:spPr>
          <a:xfrm>
            <a:off x="0" y="1038195"/>
            <a:ext cx="9144000" cy="306710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8"/>
          <p:cNvSpPr/>
          <p:nvPr/>
        </p:nvSpPr>
        <p:spPr>
          <a:xfrm rot="-8103754">
            <a:off x="207056" y="2169010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8"/>
          <p:cNvSpPr/>
          <p:nvPr/>
        </p:nvSpPr>
        <p:spPr>
          <a:xfrm rot="-8103754">
            <a:off x="1448785" y="1986662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AEEF9C-FCFC-0882-BEC2-ADAF1AB055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6"/>
    </mc:Choice>
    <mc:Fallback xmlns="">
      <p:transition spd="slow" advTm="13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16</a:t>
            </a:fld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>
          <a:blip r:embed="rId6"/>
          <a:srcRect/>
          <a:stretch/>
        </p:blipFill>
        <p:spPr>
          <a:xfrm>
            <a:off x="0" y="813656"/>
            <a:ext cx="9144000" cy="351618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/>
          <p:nvPr/>
        </p:nvSpPr>
        <p:spPr>
          <a:xfrm rot="-8103754">
            <a:off x="2351256" y="2702277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12F8AC-6991-40A7-C7C7-C6734C8427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2"/>
    </mc:Choice>
    <mc:Fallback xmlns="">
      <p:transition spd="slow" advTm="13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17</a:t>
            </a:fld>
            <a:endParaRPr/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5"/>
          <a:srcRect/>
          <a:stretch/>
        </p:blipFill>
        <p:spPr>
          <a:xfrm>
            <a:off x="705309" y="57150"/>
            <a:ext cx="7733381" cy="44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C34F34-FFE4-F3C8-4C00-0C4979E93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2"/>
    </mc:Choice>
    <mc:Fallback xmlns="">
      <p:transition spd="slow" advTm="1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18</a:t>
            </a:fld>
            <a:endParaRPr/>
          </a:p>
        </p:txBody>
      </p:sp>
      <p:pic>
        <p:nvPicPr>
          <p:cNvPr id="197" name="Google Shape;197;p21"/>
          <p:cNvPicPr preferRelativeResize="0"/>
          <p:nvPr/>
        </p:nvPicPr>
        <p:blipFill>
          <a:blip r:embed="rId6"/>
          <a:srcRect/>
          <a:stretch/>
        </p:blipFill>
        <p:spPr>
          <a:xfrm>
            <a:off x="715222" y="93234"/>
            <a:ext cx="7713556" cy="44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/>
          <p:nvPr/>
        </p:nvSpPr>
        <p:spPr>
          <a:xfrm rot="-8103754">
            <a:off x="1626099" y="1168469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CC1BB9-E39D-B8EA-1993-13B2C38BE2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9"/>
    </mc:Choice>
    <mc:Fallback xmlns="">
      <p:transition spd="slow" advTm="15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19</a:t>
            </a:fld>
            <a:endParaRPr/>
          </a:p>
        </p:txBody>
      </p:sp>
      <p:pic>
        <p:nvPicPr>
          <p:cNvPr id="205" name="Google Shape;205;p22"/>
          <p:cNvPicPr preferRelativeResize="0"/>
          <p:nvPr/>
        </p:nvPicPr>
        <p:blipFill>
          <a:blip r:embed="rId5"/>
          <a:srcRect/>
          <a:stretch/>
        </p:blipFill>
        <p:spPr>
          <a:xfrm>
            <a:off x="2420351" y="-29284"/>
            <a:ext cx="4303298" cy="455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1480A2-DA3C-F193-2B3E-4748407A4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9"/>
    </mc:Choice>
    <mc:Fallback xmlns="">
      <p:transition spd="slow" advTm="7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Content</a:t>
            </a:r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/>
              <a:t>Medication prescription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/>
              <a:t>Smartphone application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/>
              <a:t>Caregiver dashboard</a:t>
            </a:r>
            <a:endParaRPr dirty="0"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/>
              <a:t>Medication decision support system (DSS)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/>
              <a:t>EDC (see other training)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/>
              <a:t>Decision tree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/>
              <a:t>Caregiver dashboard</a:t>
            </a:r>
            <a:endParaRPr dirty="0"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R"/>
              <a:t>Tips and pitfalls</a:t>
            </a:r>
            <a:endParaRPr dirty="0"/>
          </a:p>
        </p:txBody>
      </p:sp>
      <p:sp>
        <p:nvSpPr>
          <p:cNvPr id="50" name="Google Shape;50;p2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C4DAE1-FC57-317B-4190-BEFE785CC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5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0"/>
    </mc:Choice>
    <mc:Fallback xmlns="">
      <p:transition spd="slow" advTm="2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20</a:t>
            </a:fld>
            <a:endParaRPr/>
          </a:p>
        </p:txBody>
      </p:sp>
      <p:pic>
        <p:nvPicPr>
          <p:cNvPr id="212" name="Google Shape;212;p23"/>
          <p:cNvPicPr preferRelativeResize="0"/>
          <p:nvPr/>
        </p:nvPicPr>
        <p:blipFill>
          <a:blip r:embed="rId6"/>
          <a:srcRect/>
          <a:stretch/>
        </p:blipFill>
        <p:spPr>
          <a:xfrm>
            <a:off x="0" y="725733"/>
            <a:ext cx="9144000" cy="36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3"/>
          <p:cNvSpPr/>
          <p:nvPr/>
        </p:nvSpPr>
        <p:spPr>
          <a:xfrm rot="-8103754">
            <a:off x="3674750" y="2021462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FD7C6D-6D52-DDDC-5CEB-36C58B1237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4"/>
    </mc:Choice>
    <mc:Fallback xmlns="">
      <p:transition spd="slow" advTm="17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21</a:t>
            </a:fld>
            <a:endParaRPr/>
          </a:p>
        </p:txBody>
      </p:sp>
      <p:pic>
        <p:nvPicPr>
          <p:cNvPr id="228" name="Google Shape;228;p25"/>
          <p:cNvPicPr preferRelativeResize="0"/>
          <p:nvPr/>
        </p:nvPicPr>
        <p:blipFill>
          <a:blip r:embed="rId6"/>
          <a:srcRect/>
          <a:stretch/>
        </p:blipFill>
        <p:spPr>
          <a:xfrm>
            <a:off x="0" y="84180"/>
            <a:ext cx="9144000" cy="443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5"/>
          <p:cNvSpPr/>
          <p:nvPr/>
        </p:nvSpPr>
        <p:spPr>
          <a:xfrm rot="-8103754">
            <a:off x="8912799" y="4572755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94CFCA-EA97-396A-A570-3A708021B6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0"/>
    </mc:Choice>
    <mc:Fallback xmlns="">
      <p:transition spd="slow" advTm="1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22</a:t>
            </a:fld>
            <a:endParaRPr/>
          </a:p>
        </p:txBody>
      </p:sp>
      <p:pic>
        <p:nvPicPr>
          <p:cNvPr id="236" name="Google Shape;236;p26"/>
          <p:cNvPicPr preferRelativeResize="0"/>
          <p:nvPr/>
        </p:nvPicPr>
        <p:blipFill>
          <a:blip r:embed="rId6"/>
          <a:srcRect/>
          <a:stretch/>
        </p:blipFill>
        <p:spPr>
          <a:xfrm>
            <a:off x="702348" y="61429"/>
            <a:ext cx="7739304" cy="44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6"/>
          <p:cNvSpPr/>
          <p:nvPr/>
        </p:nvSpPr>
        <p:spPr>
          <a:xfrm rot="-8103754">
            <a:off x="8033303" y="3566684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FC06B9-C42F-C98F-483F-07EC35EE53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7"/>
    </mc:Choice>
    <mc:Fallback xmlns="">
      <p:transition spd="slow" advTm="31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23</a:t>
            </a:fld>
            <a:endParaRPr/>
          </a:p>
        </p:txBody>
      </p:sp>
      <p:pic>
        <p:nvPicPr>
          <p:cNvPr id="244" name="Google Shape;244;p27"/>
          <p:cNvPicPr preferRelativeResize="0"/>
          <p:nvPr/>
        </p:nvPicPr>
        <p:blipFill>
          <a:blip r:embed="rId5"/>
          <a:srcRect/>
          <a:stretch/>
        </p:blipFill>
        <p:spPr>
          <a:xfrm>
            <a:off x="711528" y="57150"/>
            <a:ext cx="7720943" cy="44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B1471E-235F-63F0-6418-979EAFD4A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1"/>
    </mc:Choice>
    <mc:Fallback xmlns="">
      <p:transition spd="slow" advTm="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8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24</a:t>
            </a:fld>
            <a:endParaRPr/>
          </a:p>
        </p:txBody>
      </p:sp>
      <p:pic>
        <p:nvPicPr>
          <p:cNvPr id="251" name="Google Shape;251;p28"/>
          <p:cNvPicPr preferRelativeResize="0"/>
          <p:nvPr/>
        </p:nvPicPr>
        <p:blipFill>
          <a:blip r:embed="rId5"/>
          <a:srcRect/>
          <a:stretch/>
        </p:blipFill>
        <p:spPr>
          <a:xfrm>
            <a:off x="3386741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2" name="Google Shape;252;p28"/>
          <p:cNvSpPr/>
          <p:nvPr/>
        </p:nvSpPr>
        <p:spPr>
          <a:xfrm>
            <a:off x="3040083" y="2417371"/>
            <a:ext cx="415636" cy="15437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7BAC0E-1F00-4735-7AFD-D6B45ED7D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0"/>
    </mc:Choice>
    <mc:Fallback xmlns="">
      <p:transition spd="slow" advTm="1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>
            <a:spLocks noGrp="1"/>
          </p:cNvSpPr>
          <p:nvPr>
            <p:ph type="title"/>
          </p:nvPr>
        </p:nvSpPr>
        <p:spPr>
          <a:xfrm>
            <a:off x="622073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Medication decision support system</a:t>
            </a:r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25</a:t>
            </a:fld>
            <a:endParaRPr/>
          </a:p>
        </p:txBody>
      </p:sp>
      <p:sp>
        <p:nvSpPr>
          <p:cNvPr id="261" name="Google Shape;261;p29"/>
          <p:cNvSpPr txBox="1"/>
          <p:nvPr/>
        </p:nvSpPr>
        <p:spPr>
          <a:xfrm>
            <a:off x="622073" y="2722133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 sz="2800" b="0" i="0">
                <a:solidFill>
                  <a:srgbClr val="5D348D"/>
                </a:solidFill>
                <a:latin typeface="Calibri"/>
                <a:ea typeface="Calibri"/>
                <a:cs typeface="Calibri"/>
                <a:sym typeface="Calibri"/>
              </a:rPr>
              <a:t>EDC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650305-36F8-7D9C-9A92-A2AB03825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0"/>
    </mc:Choice>
    <mc:Fallback xmlns="">
      <p:transition spd="slow" advTm="2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26</a:t>
            </a:fld>
            <a:endParaRPr/>
          </a:p>
        </p:txBody>
      </p:sp>
      <p:pic>
        <p:nvPicPr>
          <p:cNvPr id="268" name="Google Shape;26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39725"/>
            <a:ext cx="9144000" cy="44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A1CCB1-8EDD-1225-C42C-4E2924B2A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78"/>
    </mc:Choice>
    <mc:Fallback xmlns="">
      <p:transition spd="slow" advTm="35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3"/>
          <p:cNvSpPr txBox="1">
            <a:spLocks noGrp="1"/>
          </p:cNvSpPr>
          <p:nvPr>
            <p:ph type="title"/>
          </p:nvPr>
        </p:nvSpPr>
        <p:spPr>
          <a:xfrm>
            <a:off x="622073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Medication decision support system</a:t>
            </a:r>
            <a:endParaRPr/>
          </a:p>
        </p:txBody>
      </p:sp>
      <p:sp>
        <p:nvSpPr>
          <p:cNvPr id="289" name="Google Shape;289;p33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3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27</a:t>
            </a:fld>
            <a:endParaRPr/>
          </a:p>
        </p:txBody>
      </p:sp>
      <p:sp>
        <p:nvSpPr>
          <p:cNvPr id="291" name="Google Shape;291;p33"/>
          <p:cNvSpPr txBox="1"/>
          <p:nvPr/>
        </p:nvSpPr>
        <p:spPr>
          <a:xfrm>
            <a:off x="622073" y="2722133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 sz="2800" b="0" i="0">
                <a:solidFill>
                  <a:srgbClr val="5D348D"/>
                </a:solidFill>
                <a:latin typeface="Calibri"/>
                <a:ea typeface="Calibri"/>
                <a:cs typeface="Calibri"/>
                <a:sym typeface="Calibri"/>
              </a:rPr>
              <a:t>Caregiver dashboard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E7817E-9CB6-8C77-DAE7-19CA41A00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4"/>
    </mc:Choice>
    <mc:Fallback xmlns="">
      <p:transition spd="slow" advTm="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4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4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28</a:t>
            </a:fld>
            <a:endParaRPr/>
          </a:p>
        </p:txBody>
      </p:sp>
      <p:pic>
        <p:nvPicPr>
          <p:cNvPr id="298" name="Google Shape;298;p34"/>
          <p:cNvPicPr preferRelativeResize="0"/>
          <p:nvPr/>
        </p:nvPicPr>
        <p:blipFill>
          <a:blip r:embed="rId5"/>
          <a:srcRect/>
          <a:stretch/>
        </p:blipFill>
        <p:spPr>
          <a:xfrm>
            <a:off x="988835" y="320508"/>
            <a:ext cx="7166330" cy="413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970AE3-E1C4-D28A-DA63-43E36B341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1"/>
    </mc:Choice>
    <mc:Fallback xmlns="">
      <p:transition spd="slow" advTm="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29</a:t>
            </a:fld>
            <a:endParaRPr/>
          </a:p>
        </p:txBody>
      </p:sp>
      <p:pic>
        <p:nvPicPr>
          <p:cNvPr id="305" name="Google Shape;305;p35"/>
          <p:cNvPicPr preferRelativeResize="0"/>
          <p:nvPr/>
        </p:nvPicPr>
        <p:blipFill>
          <a:blip r:embed="rId6"/>
          <a:srcRect/>
          <a:stretch/>
        </p:blipFill>
        <p:spPr>
          <a:xfrm>
            <a:off x="743811" y="131468"/>
            <a:ext cx="7656377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5"/>
          <p:cNvSpPr/>
          <p:nvPr/>
        </p:nvSpPr>
        <p:spPr>
          <a:xfrm rot="-8103754">
            <a:off x="7489918" y="719988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826C79-7FDC-D942-4D66-F7381707D3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0"/>
    </mc:Choice>
    <mc:Fallback xmlns="">
      <p:transition spd="slow" advTm="1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 txBox="1">
            <a:spLocks noGrp="1"/>
          </p:cNvSpPr>
          <p:nvPr>
            <p:ph type="title"/>
          </p:nvPr>
        </p:nvSpPr>
        <p:spPr>
          <a:xfrm>
            <a:off x="622073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Medication prescription</a:t>
            </a: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</a:t>
            </a:fld>
            <a:endParaRPr/>
          </a:p>
        </p:txBody>
      </p:sp>
      <p:sp>
        <p:nvSpPr>
          <p:cNvPr id="81" name="Google Shape;81;p6"/>
          <p:cNvSpPr txBox="1"/>
          <p:nvPr/>
        </p:nvSpPr>
        <p:spPr>
          <a:xfrm>
            <a:off x="622073" y="2722133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 sz="2800" b="0" i="0">
                <a:solidFill>
                  <a:srgbClr val="5D348D"/>
                </a:solidFill>
                <a:latin typeface="Calibri"/>
                <a:ea typeface="Calibri"/>
                <a:cs typeface="Calibri"/>
                <a:sym typeface="Calibri"/>
              </a:rPr>
              <a:t>Smartphone application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909627-06B0-91D9-8628-CFC7D2722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4"/>
    </mc:Choice>
    <mc:Fallback xmlns="">
      <p:transition spd="slow" advTm="1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6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30</a:t>
            </a:fld>
            <a:endParaRPr/>
          </a:p>
        </p:txBody>
      </p:sp>
      <p:pic>
        <p:nvPicPr>
          <p:cNvPr id="313" name="Google Shape;313;p36"/>
          <p:cNvPicPr preferRelativeResize="0"/>
          <p:nvPr/>
        </p:nvPicPr>
        <p:blipFill>
          <a:blip r:embed="rId6"/>
          <a:srcRect/>
          <a:stretch/>
        </p:blipFill>
        <p:spPr>
          <a:xfrm>
            <a:off x="733926" y="107508"/>
            <a:ext cx="7676147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6"/>
          <p:cNvSpPr/>
          <p:nvPr/>
        </p:nvSpPr>
        <p:spPr>
          <a:xfrm>
            <a:off x="733926" y="1463039"/>
            <a:ext cx="760919" cy="190831"/>
          </a:xfrm>
          <a:prstGeom prst="rect">
            <a:avLst/>
          </a:prstGeom>
          <a:noFill/>
          <a:ln w="603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42C048-6996-F222-71C1-56D4058005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8"/>
    </mc:Choice>
    <mc:Fallback xmlns="">
      <p:transition spd="slow" advTm="3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7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31</a:t>
            </a:fld>
            <a:endParaRPr/>
          </a:p>
        </p:txBody>
      </p:sp>
      <p:pic>
        <p:nvPicPr>
          <p:cNvPr id="321" name="Google Shape;321;p37"/>
          <p:cNvPicPr preferRelativeResize="0"/>
          <p:nvPr/>
        </p:nvPicPr>
        <p:blipFill>
          <a:blip r:embed="rId5"/>
          <a:srcRect/>
          <a:stretch/>
        </p:blipFill>
        <p:spPr>
          <a:xfrm>
            <a:off x="747807" y="101600"/>
            <a:ext cx="7648385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61BACE-3BF6-1E93-1AC7-3187047D5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8"/>
    </mc:Choice>
    <mc:Fallback xmlns="">
      <p:transition spd="slow" advTm="1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8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32</a:t>
            </a:fld>
            <a:endParaRPr/>
          </a:p>
        </p:txBody>
      </p:sp>
      <p:pic>
        <p:nvPicPr>
          <p:cNvPr id="328" name="Google Shape;328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B9C297-69E8-637D-DF23-C125B17A5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2"/>
    </mc:Choice>
    <mc:Fallback xmlns="">
      <p:transition spd="slow" advTm="11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9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9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33</a:t>
            </a:fld>
            <a:endParaRPr/>
          </a:p>
        </p:txBody>
      </p:sp>
      <p:pic>
        <p:nvPicPr>
          <p:cNvPr id="335" name="Google Shape;335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FD13DE-17BB-3A89-39E5-01E336C2B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6"/>
    </mc:Choice>
    <mc:Fallback xmlns="">
      <p:transition spd="slow" advTm="15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0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40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34</a:t>
            </a:fld>
            <a:endParaRPr/>
          </a:p>
        </p:txBody>
      </p:sp>
      <p:pic>
        <p:nvPicPr>
          <p:cNvPr id="342" name="Google Shape;342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16A894-FD2D-80A3-E54E-BF94CAED6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2"/>
    </mc:Choice>
    <mc:Fallback xmlns="">
      <p:transition spd="slow" advTm="10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1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4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35</a:t>
            </a:fld>
            <a:endParaRPr/>
          </a:p>
        </p:txBody>
      </p:sp>
      <p:pic>
        <p:nvPicPr>
          <p:cNvPr id="349" name="Google Shape;349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5151C6-921D-773C-B8F1-7871FDA0C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4"/>
    </mc:Choice>
    <mc:Fallback xmlns="">
      <p:transition spd="slow" advTm="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42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36</a:t>
            </a:fld>
            <a:endParaRPr/>
          </a:p>
        </p:txBody>
      </p:sp>
      <p:pic>
        <p:nvPicPr>
          <p:cNvPr id="356" name="Google Shape;356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400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2"/>
          <p:cNvSpPr/>
          <p:nvPr/>
        </p:nvSpPr>
        <p:spPr>
          <a:xfrm>
            <a:off x="83126" y="2909454"/>
            <a:ext cx="961904" cy="344384"/>
          </a:xfrm>
          <a:prstGeom prst="rect">
            <a:avLst/>
          </a:prstGeom>
          <a:noFill/>
          <a:ln w="603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6C2D57-7373-2DAE-28B3-6651C7BA6F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6"/>
    </mc:Choice>
    <mc:Fallback xmlns="">
      <p:transition spd="slow" advTm="27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37</a:t>
            </a:fld>
            <a:endParaRPr/>
          </a:p>
        </p:txBody>
      </p:sp>
      <p:pic>
        <p:nvPicPr>
          <p:cNvPr id="364" name="Google Shape;364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437389-A1B0-9F22-E4DF-1BC94A998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8"/>
    </mc:Choice>
    <mc:Fallback xmlns="">
      <p:transition spd="slow" advTm="1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4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4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38</a:t>
            </a:fld>
            <a:endParaRPr/>
          </a:p>
        </p:txBody>
      </p:sp>
      <p:pic>
        <p:nvPicPr>
          <p:cNvPr id="371" name="Google Shape;371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8679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F1AA24-7BCB-B383-C3DE-58581D685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8"/>
    </mc:Choice>
    <mc:Fallback xmlns="">
      <p:transition spd="slow" advTm="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Add drug without recommendation</a:t>
            </a:r>
            <a:endParaRPr/>
          </a:p>
        </p:txBody>
      </p:sp>
      <p:sp>
        <p:nvSpPr>
          <p:cNvPr id="377" name="Google Shape;377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378" name="Google Shape;378;p45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39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65ACA4-1C92-9D3C-F5C3-7DB266E13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8"/>
    </mc:Choice>
    <mc:Fallback xmlns="">
      <p:transition spd="slow" advTm="9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</a:t>
            </a:fld>
            <a:endParaRPr/>
          </a:p>
        </p:txBody>
      </p:sp>
      <p:pic>
        <p:nvPicPr>
          <p:cNvPr id="88" name="Google Shape;88;p7"/>
          <p:cNvPicPr preferRelativeResize="0"/>
          <p:nvPr/>
        </p:nvPicPr>
        <p:blipFill>
          <a:blip r:embed="rId5"/>
          <a:srcRect/>
          <a:stretch/>
        </p:blipFill>
        <p:spPr>
          <a:xfrm>
            <a:off x="3386741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09F5B2-8B0D-3ED6-5FDE-09B3A19E4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0"/>
    </mc:Choice>
    <mc:Fallback xmlns="">
      <p:transition spd="slow" advTm="2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6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40</a:t>
            </a:fld>
            <a:endParaRPr/>
          </a:p>
        </p:txBody>
      </p:sp>
      <p:pic>
        <p:nvPicPr>
          <p:cNvPr id="386" name="Google Shape;386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504F55-20A9-CE7D-2F99-2AD66B676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0"/>
    </mc:Choice>
    <mc:Fallback xmlns="">
      <p:transition spd="slow" advTm="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7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7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41</a:t>
            </a:fld>
            <a:endParaRPr/>
          </a:p>
        </p:txBody>
      </p:sp>
      <p:pic>
        <p:nvPicPr>
          <p:cNvPr id="393" name="Google Shape;393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79E577-B90A-B148-9E1F-E187F1B8C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0"/>
    </mc:Choice>
    <mc:Fallback xmlns="">
      <p:transition spd="slow" advTm="16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8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8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42</a:t>
            </a:fld>
            <a:endParaRPr/>
          </a:p>
        </p:txBody>
      </p:sp>
      <p:pic>
        <p:nvPicPr>
          <p:cNvPr id="400" name="Google Shape;400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8679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D9D462-4A23-51A0-6A95-E48443295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4"/>
    </mc:Choice>
    <mc:Fallback xmlns="">
      <p:transition spd="slow" advTm="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9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9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43</a:t>
            </a:fld>
            <a:endParaRPr/>
          </a:p>
        </p:txBody>
      </p:sp>
      <p:pic>
        <p:nvPicPr>
          <p:cNvPr id="407" name="Google Shape;407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6F51CB-FF09-09F3-01FE-3D915FCB6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9"/>
    </mc:Choice>
    <mc:Fallback xmlns="">
      <p:transition spd="slow" advTm="6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0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50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44</a:t>
            </a:fld>
            <a:endParaRPr/>
          </a:p>
        </p:txBody>
      </p:sp>
      <p:pic>
        <p:nvPicPr>
          <p:cNvPr id="414" name="Google Shape;414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1600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2667FD-6C65-1697-6A92-9201712D9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0"/>
    </mc:Choice>
    <mc:Fallback xmlns="">
      <p:transition spd="slow" advTm="24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1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Add drug with recommendation</a:t>
            </a:r>
            <a:endParaRPr/>
          </a:p>
        </p:txBody>
      </p:sp>
      <p:sp>
        <p:nvSpPr>
          <p:cNvPr id="420" name="Google Shape;420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421" name="Google Shape;421;p51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5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45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D59BFC-F356-0498-0AC4-E0197EAA9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9"/>
    </mc:Choice>
    <mc:Fallback xmlns="">
      <p:transition spd="slow" advTm="1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2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46</a:t>
            </a:fld>
            <a:endParaRPr/>
          </a:p>
        </p:txBody>
      </p:sp>
      <p:pic>
        <p:nvPicPr>
          <p:cNvPr id="429" name="Google Shape;429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35C6CF-1E10-BF18-1DC3-A86E46218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4"/>
    </mc:Choice>
    <mc:Fallback xmlns="">
      <p:transition spd="slow" advTm="12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3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53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47</a:t>
            </a:fld>
            <a:endParaRPr/>
          </a:p>
        </p:txBody>
      </p:sp>
      <p:pic>
        <p:nvPicPr>
          <p:cNvPr id="436" name="Google Shape;436;p53"/>
          <p:cNvPicPr preferRelativeResize="0"/>
          <p:nvPr/>
        </p:nvPicPr>
        <p:blipFill rotWithShape="1">
          <a:blip r:embed="rId6">
            <a:alphaModFix/>
          </a:blip>
          <a:srcRect b="3748"/>
          <a:stretch/>
        </p:blipFill>
        <p:spPr>
          <a:xfrm>
            <a:off x="0" y="0"/>
            <a:ext cx="9144000" cy="425394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3"/>
          <p:cNvSpPr/>
          <p:nvPr/>
        </p:nvSpPr>
        <p:spPr>
          <a:xfrm rot="-8103754">
            <a:off x="8353497" y="2458368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02D8A6-6F47-4827-E093-D8AFE6D65B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16"/>
    </mc:Choice>
    <mc:Fallback xmlns="">
      <p:transition spd="slow" advTm="38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4"/>
          <p:cNvSpPr txBox="1">
            <a:spLocks noGrp="1"/>
          </p:cNvSpPr>
          <p:nvPr>
            <p:ph type="title"/>
          </p:nvPr>
        </p:nvSpPr>
        <p:spPr>
          <a:xfrm>
            <a:off x="622073" y="2137247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Tips and pitfalls</a:t>
            </a:r>
            <a:endParaRPr/>
          </a:p>
        </p:txBody>
      </p:sp>
      <p:sp>
        <p:nvSpPr>
          <p:cNvPr id="443" name="Google Shape;443;p54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54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48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7C9C75-6994-6AAA-E978-ADC9E58EC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4"/>
    </mc:Choice>
    <mc:Fallback xmlns="">
      <p:transition spd="slow" advTm="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5"/>
          <p:cNvSpPr txBox="1">
            <a:spLocks noGrp="1"/>
          </p:cNvSpPr>
          <p:nvPr>
            <p:ph type="title"/>
          </p:nvPr>
        </p:nvSpPr>
        <p:spPr>
          <a:xfrm>
            <a:off x="628650" y="399010"/>
            <a:ext cx="7886700" cy="86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D348D"/>
              </a:buClr>
              <a:buSzPts val="2800"/>
              <a:buFont typeface="Calibri"/>
              <a:buNone/>
            </a:pPr>
            <a:r>
              <a:rPr lang="en-GR"/>
              <a:t>Tips and pitfalls</a:t>
            </a:r>
            <a:endParaRPr/>
          </a:p>
        </p:txBody>
      </p:sp>
      <p:sp>
        <p:nvSpPr>
          <p:cNvPr id="450" name="Google Shape;450;p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Medication adherence: will be monitored by the case nurse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Medication prescription and medication DSS: will be mainly the physician (cardiologist/internist/other)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R"/>
              <a:t>In first versions: consider it a recommendation, but please consider in each patient if the automatic recommendation is appropriate.</a:t>
            </a:r>
            <a:endParaRPr dirty="0"/>
          </a:p>
        </p:txBody>
      </p:sp>
      <p:sp>
        <p:nvSpPr>
          <p:cNvPr id="451" name="Google Shape;451;p55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55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49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E95EA9-FB14-169A-B045-90C620785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28"/>
    </mc:Choice>
    <mc:Fallback xmlns="">
      <p:transition spd="slow" advTm="6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5</a:t>
            </a:fld>
            <a:endParaRPr/>
          </a:p>
        </p:txBody>
      </p:sp>
      <p:pic>
        <p:nvPicPr>
          <p:cNvPr id="95" name="Google Shape;95;p8"/>
          <p:cNvPicPr preferRelativeResize="0"/>
          <p:nvPr/>
        </p:nvPicPr>
        <p:blipFill>
          <a:blip r:embed="rId6"/>
          <a:srcRect/>
          <a:stretch/>
        </p:blipFill>
        <p:spPr>
          <a:xfrm>
            <a:off x="3386741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6" name="Google Shape;96;p8"/>
          <p:cNvSpPr/>
          <p:nvPr/>
        </p:nvSpPr>
        <p:spPr>
          <a:xfrm rot="-8103754">
            <a:off x="3851219" y="1662276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11167D-C265-E8A5-D23D-C53D6EF059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5"/>
    </mc:Choice>
    <mc:Fallback xmlns="">
      <p:transition spd="slow" advTm="29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CECFD-7569-E75C-5745-02594017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Note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5F519-E03B-9370-AF28-DC967784B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In the first visit (V2), the medication schedule will not be automatically transferred from the EDC to the Tool Suite.</a:t>
            </a:r>
          </a:p>
          <a:p>
            <a:r>
              <a:rPr lang="en-BE" dirty="0"/>
              <a:t>Make sure to re-enter the current medication schedule for this patient in the Tool Suite.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A5AB1-4D1D-37C4-C0F9-A9F5FF2EBD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 smtClean="0"/>
              <a:t>50</a:t>
            </a:fld>
            <a:endParaRPr lang="en-G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F8F85E-CC3E-B422-F7BF-2C571D83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88" y="35973"/>
            <a:ext cx="1444762" cy="133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21FDA9D9-05ED-505A-CBA8-B128D62BD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4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4"/>
    </mc:Choice>
    <mc:Fallback xmlns="">
      <p:transition spd="slow" advTm="19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6</a:t>
            </a:fld>
            <a:endParaRPr/>
          </a:p>
        </p:txBody>
      </p:sp>
      <p:pic>
        <p:nvPicPr>
          <p:cNvPr id="103" name="Google Shape;103;p9"/>
          <p:cNvPicPr preferRelativeResize="0"/>
          <p:nvPr/>
        </p:nvPicPr>
        <p:blipFill>
          <a:blip r:embed="rId5"/>
          <a:srcRect/>
          <a:stretch/>
        </p:blipFill>
        <p:spPr>
          <a:xfrm>
            <a:off x="3386741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BC22A1-8962-E6DF-B974-E012BDD8E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0"/>
    </mc:Choice>
    <mc:Fallback xmlns="">
      <p:transition spd="slow" advTm="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7</a:t>
            </a:fld>
            <a:endParaRPr/>
          </a:p>
        </p:txBody>
      </p:sp>
      <p:pic>
        <p:nvPicPr>
          <p:cNvPr id="110" name="Google Shape;110;p10"/>
          <p:cNvPicPr preferRelativeResize="0"/>
          <p:nvPr/>
        </p:nvPicPr>
        <p:blipFill>
          <a:blip r:embed="rId5"/>
          <a:srcRect/>
          <a:stretch/>
        </p:blipFill>
        <p:spPr>
          <a:xfrm>
            <a:off x="3386741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FC2F72-4C91-DD30-45D6-3701E2486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2"/>
    </mc:Choice>
    <mc:Fallback xmlns="">
      <p:transition spd="slow" advTm="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8</a:t>
            </a:fld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>
          <a:blip r:embed="rId5"/>
          <a:srcRect/>
          <a:stretch/>
        </p:blipFill>
        <p:spPr>
          <a:xfrm>
            <a:off x="3386741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FFB27B-F44E-77E2-EBB9-EE9F4A694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2"/>
    </mc:Choice>
    <mc:Fallback xmlns="">
      <p:transition spd="slow" advTm="1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>
            <a:spLocks noGrp="1"/>
          </p:cNvSpPr>
          <p:nvPr>
            <p:ph type="ftr" idx="11"/>
          </p:nvPr>
        </p:nvSpPr>
        <p:spPr>
          <a:xfrm>
            <a:off x="5538262" y="4687041"/>
            <a:ext cx="276353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278296" y="4687041"/>
            <a:ext cx="33738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R"/>
              <a:t>9</a:t>
            </a:fld>
            <a:endParaRPr/>
          </a:p>
        </p:txBody>
      </p:sp>
      <p:pic>
        <p:nvPicPr>
          <p:cNvPr id="124" name="Google Shape;124;p12"/>
          <p:cNvPicPr preferRelativeResize="0"/>
          <p:nvPr/>
        </p:nvPicPr>
        <p:blipFill>
          <a:blip r:embed="rId6"/>
          <a:srcRect/>
          <a:stretch/>
        </p:blipFill>
        <p:spPr>
          <a:xfrm>
            <a:off x="3386741" y="0"/>
            <a:ext cx="2370517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5" name="Google Shape;125;p12"/>
          <p:cNvSpPr/>
          <p:nvPr/>
        </p:nvSpPr>
        <p:spPr>
          <a:xfrm rot="-8103754">
            <a:off x="5407606" y="1491324"/>
            <a:ext cx="261311" cy="254454"/>
          </a:xfrm>
          <a:prstGeom prst="rightArrow">
            <a:avLst>
              <a:gd name="adj1" fmla="val 56412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5C177F-97AE-A49F-B923-E0E2D4065A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7"/>
    </mc:Choice>
    <mc:Fallback xmlns="">
      <p:transition spd="slow" advTm="2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0B48AD002C69418D394726DE0710FB" ma:contentTypeVersion="14" ma:contentTypeDescription="Create a new document." ma:contentTypeScope="" ma:versionID="ef27a49256ce002ef2bfee8875082446">
  <xsd:schema xmlns:xsd="http://www.w3.org/2001/XMLSchema" xmlns:xs="http://www.w3.org/2001/XMLSchema" xmlns:p="http://schemas.microsoft.com/office/2006/metadata/properties" xmlns:ns2="b74f93c5-ad84-4168-aeb9-19685c5bd2f5" xmlns:ns3="f46feed0-a234-4794-98e7-af80b0267c12" targetNamespace="http://schemas.microsoft.com/office/2006/metadata/properties" ma:root="true" ma:fieldsID="e09239cef8bf8934dad0a7d559390e54" ns2:_="" ns3:_="">
    <xsd:import namespace="b74f93c5-ad84-4168-aeb9-19685c5bd2f5"/>
    <xsd:import namespace="f46feed0-a234-4794-98e7-af80b0267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f93c5-ad84-4168-aeb9-19685c5bd2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ef07030-0f6a-43b1-b2b9-3b252e59d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feed0-a234-4794-98e7-af80b0267c1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2ebf8f4-e9b6-4ced-b4d3-9e2e23698df9}" ma:internalName="TaxCatchAll" ma:showField="CatchAllData" ma:web="f46feed0-a234-4794-98e7-af80b0267c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4f93c5-ad84-4168-aeb9-19685c5bd2f5">
      <Terms xmlns="http://schemas.microsoft.com/office/infopath/2007/PartnerControls"/>
    </lcf76f155ced4ddcb4097134ff3c332f>
    <TaxCatchAll xmlns="f46feed0-a234-4794-98e7-af80b0267c12" xsi:nil="true"/>
  </documentManagement>
</p:properties>
</file>

<file path=customXml/itemProps1.xml><?xml version="1.0" encoding="utf-8"?>
<ds:datastoreItem xmlns:ds="http://schemas.openxmlformats.org/officeDocument/2006/customXml" ds:itemID="{A5A844AF-0715-4A6F-9034-5DE7190DEF8C}"/>
</file>

<file path=customXml/itemProps2.xml><?xml version="1.0" encoding="utf-8"?>
<ds:datastoreItem xmlns:ds="http://schemas.openxmlformats.org/officeDocument/2006/customXml" ds:itemID="{0F3280D0-AE46-4EDE-9690-AB36056907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240CA4-4251-4BC1-9BF1-42BAF41E2ABD}">
  <ds:schemaRefs>
    <ds:schemaRef ds:uri="http://schemas.microsoft.com/office/2006/metadata/properties"/>
    <ds:schemaRef ds:uri="http://schemas.microsoft.com/office/infopath/2007/PartnerControls"/>
    <ds:schemaRef ds:uri="b74f93c5-ad84-4168-aeb9-19685c5bd2f5"/>
    <ds:schemaRef ds:uri="f46feed0-a234-4794-98e7-af80b0267c1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223</Words>
  <Application>Microsoft Macintosh PowerPoint</Application>
  <PresentationFormat>On-screen Show (16:9)</PresentationFormat>
  <Paragraphs>80</Paragraphs>
  <Slides>50</Slides>
  <Notes>49</Notes>
  <HiddenSlides>0</HiddenSlides>
  <MMClips>50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Part E: Medication prescription and medication DSS</vt:lpstr>
      <vt:lpstr>Content</vt:lpstr>
      <vt:lpstr>Medication prescription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Medication prescription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Medication decision support system</vt:lpstr>
      <vt:lpstr>PowerPoint Presentation</vt:lpstr>
      <vt:lpstr>Medication decision support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drug without recommendation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drug with recommendation</vt:lpstr>
      <vt:lpstr>PowerPoint Presentation</vt:lpstr>
      <vt:lpstr>PowerPoint Presentation</vt:lpstr>
      <vt:lpstr>Tips and pitfalls</vt:lpstr>
      <vt:lpstr>Tips and pitfalls</vt:lpstr>
      <vt:lpstr>Note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E: Medication prescription and medication DSS</dc:title>
  <dc:creator>Microsoft Office User</dc:creator>
  <cp:lastModifiedBy>Maarten Falter</cp:lastModifiedBy>
  <cp:revision>12</cp:revision>
  <dcterms:created xsi:type="dcterms:W3CDTF">2020-03-27T16:30:37Z</dcterms:created>
  <dcterms:modified xsi:type="dcterms:W3CDTF">2024-03-12T15:07:03Z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0x010100A20B48AD002C69418D394726DE0710FB</vt:lpwstr>
  </property>
  <property fmtid="{D5CDD505-2E9C-101B-9397-08002B2CF9AE}" pid="3" name="MediaServiceImageTags">
    <vt:lpwstr/>
  </property>
</Properties>
</file>