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notesSlides/notesSlide14.xml" ContentType="application/vnd.openxmlformats-officedocument.presentationml.notesSlide+xml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ppt/tags/tag6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7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8.xml" ContentType="application/vnd.openxmlformats-officedocument.presentationml.tags+xml"/>
  <Override PartName="/ppt/notesSlides/notesSlide20.xml" ContentType="application/vnd.openxmlformats-officedocument.presentationml.notesSlide+xml"/>
  <Override PartName="/ppt/tags/tag9.xml" ContentType="application/vnd.openxmlformats-officedocument.presentationml.tags+xml"/>
  <Override PartName="/ppt/notesSlides/notesSlide21.xml" ContentType="application/vnd.openxmlformats-officedocument.presentationml.notesSlide+xml"/>
  <Override PartName="/ppt/tags/tag10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11.xml" ContentType="application/vnd.openxmlformats-officedocument.presentationml.tags+xml"/>
  <Override PartName="/ppt/notesSlides/notesSlide29.xml" ContentType="application/vnd.openxmlformats-officedocument.presentationml.notesSlide+xml"/>
  <Override PartName="/ppt/tags/tag12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13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tags/tag14.xml" ContentType="application/vnd.openxmlformats-officedocument.presentationml.tags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55"/>
  </p:notesMasterIdLst>
  <p:sldIdLst>
    <p:sldId id="256" r:id="rId5"/>
    <p:sldId id="312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5" r:id="rId5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1" roundtripDataSignature="AMtx7miYUARdnf4knfojQja+bSAYdLpj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5"/>
  </p:normalViewPr>
  <p:slideViewPr>
    <p:cSldViewPr snapToGrid="0">
      <p:cViewPr varScale="1">
        <p:scale>
          <a:sx n="137" d="100"/>
          <a:sy n="137" d="100"/>
        </p:scale>
        <p:origin x="82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" Type="http://schemas.openxmlformats.org/officeDocument/2006/relationships/slide" Target="slides/slide1.xml"/><Relationship Id="rId61" Type="http://customschemas.google.com/relationships/presentationmetadata" Target="metadata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" name="Google Shape;3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34182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R"/>
              <a:t>Medication DSS: Only visit 2 + visit 6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7"/>
          <p:cNvSpPr/>
          <p:nvPr/>
        </p:nvSpPr>
        <p:spPr>
          <a:xfrm>
            <a:off x="2496" y="1232694"/>
            <a:ext cx="9143999" cy="3910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57"/>
          <p:cNvSpPr txBox="1">
            <a:spLocks noGrp="1"/>
          </p:cNvSpPr>
          <p:nvPr>
            <p:ph type="ctrTitle"/>
          </p:nvPr>
        </p:nvSpPr>
        <p:spPr>
          <a:xfrm>
            <a:off x="394854" y="2636414"/>
            <a:ext cx="4642659" cy="165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ts val="4500"/>
              <a:buFont typeface="Calibri"/>
              <a:buNone/>
              <a:defRPr sz="4500">
                <a:solidFill>
                  <a:srgbClr val="5E33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7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  <a:defRPr sz="1700" b="1" i="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9" name="Google Shape;19;p57"/>
          <p:cNvPicPr preferRelativeResize="0"/>
          <p:nvPr/>
        </p:nvPicPr>
        <p:blipFill rotWithShape="1">
          <a:blip r:embed="rId2">
            <a:alphaModFix/>
          </a:blip>
          <a:srcRect l="-2156" r="29661"/>
          <a:stretch/>
        </p:blipFill>
        <p:spPr>
          <a:xfrm>
            <a:off x="4367703" y="568258"/>
            <a:ext cx="4776297" cy="438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5335" y="451969"/>
            <a:ext cx="2935521" cy="5898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57"/>
          <p:cNvGrpSpPr/>
          <p:nvPr/>
        </p:nvGrpSpPr>
        <p:grpSpPr>
          <a:xfrm>
            <a:off x="499050" y="4787997"/>
            <a:ext cx="4887610" cy="184666"/>
            <a:chOff x="527951" y="3033194"/>
            <a:chExt cx="4887610" cy="184666"/>
          </a:xfrm>
        </p:grpSpPr>
        <p:sp>
          <p:nvSpPr>
            <p:cNvPr id="22" name="Google Shape;22;p57"/>
            <p:cNvSpPr txBox="1"/>
            <p:nvPr/>
          </p:nvSpPr>
          <p:spPr>
            <a:xfrm>
              <a:off x="671347" y="3033194"/>
              <a:ext cx="4744214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R" sz="600" b="0" i="1" u="none" strike="noStrike" cap="none">
                  <a:solidFill>
                    <a:srgbClr val="757070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from the European Union’s Horizon 2020 research and innovation programme under grant agreement No 848056</a:t>
              </a:r>
              <a:endParaRPr sz="600" b="0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" name="Google Shape;23;p5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27951" y="3065095"/>
              <a:ext cx="177672" cy="1208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Google Shape;24;p57"/>
          <p:cNvSpPr txBox="1"/>
          <p:nvPr/>
        </p:nvSpPr>
        <p:spPr>
          <a:xfrm>
            <a:off x="7555388" y="2210800"/>
            <a:ext cx="1426292" cy="238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R" sz="950" b="0" i="0" u="none" strike="noStrike" cap="none">
                <a:solidFill>
                  <a:srgbClr val="5E358C"/>
                </a:solidFill>
                <a:latin typeface="Calibri"/>
                <a:ea typeface="Calibri"/>
                <a:cs typeface="Calibri"/>
                <a:sym typeface="Calibri"/>
              </a:rPr>
              <a:t>www.coroprevention.eu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8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  <a:defRPr sz="2800" b="1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8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  <p:pic>
        <p:nvPicPr>
          <p:cNvPr id="30" name="Google Shape;30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7007" y="4693550"/>
            <a:ext cx="1330457" cy="2673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58"/>
          <p:cNvGrpSpPr/>
          <p:nvPr/>
        </p:nvGrpSpPr>
        <p:grpSpPr>
          <a:xfrm>
            <a:off x="623108" y="4566286"/>
            <a:ext cx="7892242" cy="0"/>
            <a:chOff x="623108" y="4599710"/>
            <a:chExt cx="7892242" cy="0"/>
          </a:xfrm>
        </p:grpSpPr>
        <p:cxnSp>
          <p:nvCxnSpPr>
            <p:cNvPr id="32" name="Google Shape;32;p58"/>
            <p:cNvCxnSpPr/>
            <p:nvPr/>
          </p:nvCxnSpPr>
          <p:spPr>
            <a:xfrm>
              <a:off x="623108" y="4599710"/>
              <a:ext cx="2668712" cy="0"/>
            </a:xfrm>
            <a:prstGeom prst="straightConnector1">
              <a:avLst/>
            </a:prstGeom>
            <a:noFill/>
            <a:ln w="19050" cap="flat" cmpd="sng">
              <a:solidFill>
                <a:srgbClr val="9E292E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58"/>
            <p:cNvCxnSpPr/>
            <p:nvPr/>
          </p:nvCxnSpPr>
          <p:spPr>
            <a:xfrm>
              <a:off x="3291820" y="4599710"/>
              <a:ext cx="2560359" cy="0"/>
            </a:xfrm>
            <a:prstGeom prst="straightConnector1">
              <a:avLst/>
            </a:prstGeom>
            <a:noFill/>
            <a:ln w="19050" cap="flat" cmpd="sng">
              <a:solidFill>
                <a:srgbClr val="5E358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58"/>
            <p:cNvCxnSpPr/>
            <p:nvPr/>
          </p:nvCxnSpPr>
          <p:spPr>
            <a:xfrm>
              <a:off x="5852179" y="4599710"/>
              <a:ext cx="2663171" cy="0"/>
            </a:xfrm>
            <a:prstGeom prst="straightConnector1">
              <a:avLst/>
            </a:prstGeom>
            <a:noFill/>
            <a:ln w="19050" cap="flat" cmpd="sng">
              <a:solidFill>
                <a:srgbClr val="AC9E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35" name="Google Shape;35;p58"/>
          <p:cNvCxnSpPr/>
          <p:nvPr/>
        </p:nvCxnSpPr>
        <p:spPr>
          <a:xfrm>
            <a:off x="8328854" y="4757089"/>
            <a:ext cx="0" cy="144569"/>
          </a:xfrm>
          <a:prstGeom prst="straightConnector1">
            <a:avLst/>
          </a:prstGeom>
          <a:noFill/>
          <a:ln w="9525" cap="flat" cmpd="sng">
            <a:solidFill>
              <a:srgbClr val="AC9EC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media10.m4a"/><Relationship Id="rId7" Type="http://schemas.openxmlformats.org/officeDocument/2006/relationships/image" Target="../media/image13.PNG"/><Relationship Id="rId2" Type="http://schemas.microsoft.com/office/2007/relationships/media" Target="../media/media10.m4a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5.png"/><Relationship Id="rId2" Type="http://schemas.microsoft.com/office/2007/relationships/media" Target="../media/media14.m4a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5.png"/><Relationship Id="rId2" Type="http://schemas.microsoft.com/office/2007/relationships/media" Target="../media/media15.m4a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7" Type="http://schemas.openxmlformats.org/officeDocument/2006/relationships/image" Target="../media/image5.png"/><Relationship Id="rId2" Type="http://schemas.microsoft.com/office/2007/relationships/media" Target="../media/media16.m4a"/><Relationship Id="rId1" Type="http://schemas.openxmlformats.org/officeDocument/2006/relationships/tags" Target="../tags/tag6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7" Type="http://schemas.openxmlformats.org/officeDocument/2006/relationships/image" Target="../media/image5.png"/><Relationship Id="rId2" Type="http://schemas.microsoft.com/office/2007/relationships/media" Target="../media/media18.m4a"/><Relationship Id="rId1" Type="http://schemas.openxmlformats.org/officeDocument/2006/relationships/tags" Target="../tags/tag7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7" Type="http://schemas.openxmlformats.org/officeDocument/2006/relationships/image" Target="../media/image5.png"/><Relationship Id="rId2" Type="http://schemas.microsoft.com/office/2007/relationships/media" Target="../media/media20.m4a"/><Relationship Id="rId1" Type="http://schemas.openxmlformats.org/officeDocument/2006/relationships/tags" Target="../tags/tag8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7" Type="http://schemas.openxmlformats.org/officeDocument/2006/relationships/image" Target="../media/image5.png"/><Relationship Id="rId2" Type="http://schemas.microsoft.com/office/2007/relationships/media" Target="../media/media21.m4a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7" Type="http://schemas.openxmlformats.org/officeDocument/2006/relationships/image" Target="../media/image5.png"/><Relationship Id="rId2" Type="http://schemas.microsoft.com/office/2007/relationships/media" Target="../media/media22.m4a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5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5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29.m4a"/><Relationship Id="rId7" Type="http://schemas.openxmlformats.org/officeDocument/2006/relationships/image" Target="../media/image5.png"/><Relationship Id="rId2" Type="http://schemas.microsoft.com/office/2007/relationships/media" Target="../media/media29.m4a"/><Relationship Id="rId1" Type="http://schemas.openxmlformats.org/officeDocument/2006/relationships/tags" Target="../tags/tag11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30.m4a"/><Relationship Id="rId7" Type="http://schemas.openxmlformats.org/officeDocument/2006/relationships/image" Target="../media/image5.png"/><Relationship Id="rId2" Type="http://schemas.microsoft.com/office/2007/relationships/media" Target="../media/media30.m4a"/><Relationship Id="rId1" Type="http://schemas.openxmlformats.org/officeDocument/2006/relationships/tags" Target="../tags/tag12.xml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5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5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5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media36.m4a"/><Relationship Id="rId7" Type="http://schemas.openxmlformats.org/officeDocument/2006/relationships/image" Target="../media/image5.png"/><Relationship Id="rId2" Type="http://schemas.microsoft.com/office/2007/relationships/media" Target="../media/media36.m4a"/><Relationship Id="rId1" Type="http://schemas.openxmlformats.org/officeDocument/2006/relationships/tags" Target="../tags/tag13.xml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36.xml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5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5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5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5.png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5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5.png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media47.m4a"/><Relationship Id="rId7" Type="http://schemas.openxmlformats.org/officeDocument/2006/relationships/image" Target="../media/image5.png"/><Relationship Id="rId2" Type="http://schemas.microsoft.com/office/2007/relationships/media" Target="../media/media47.m4a"/><Relationship Id="rId1" Type="http://schemas.openxmlformats.org/officeDocument/2006/relationships/tags" Target="../tags/tag14.xml"/><Relationship Id="rId6" Type="http://schemas.openxmlformats.org/officeDocument/2006/relationships/image" Target="../media/image45.png"/><Relationship Id="rId5" Type="http://schemas.openxmlformats.org/officeDocument/2006/relationships/notesSlide" Target="../notesSlides/notesSlide47.xml"/><Relationship Id="rId4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5.png"/><Relationship Id="rId2" Type="http://schemas.microsoft.com/office/2007/relationships/media" Target="../media/media5.m4a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5.png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5.png"/><Relationship Id="rId2" Type="http://schemas.microsoft.com/office/2007/relationships/media" Target="../media/media9.m4a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"/>
          <p:cNvSpPr txBox="1">
            <a:spLocks noGrp="1"/>
          </p:cNvSpPr>
          <p:nvPr>
            <p:ph type="ctrTitle"/>
          </p:nvPr>
        </p:nvSpPr>
        <p:spPr>
          <a:xfrm>
            <a:off x="394854" y="1993900"/>
            <a:ext cx="8355446" cy="18034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ts val="3500"/>
              <a:buFont typeface="Calibri"/>
              <a:buNone/>
            </a:pPr>
            <a:r>
              <a:rPr lang="en-GR" sz="3500"/>
              <a:t>Part E: Medication prescription and medication DSS</a:t>
            </a:r>
            <a:endParaRPr/>
          </a:p>
        </p:txBody>
      </p:sp>
      <p:sp>
        <p:nvSpPr>
          <p:cNvPr id="42" name="Google Shape;42;p1"/>
          <p:cNvSpPr txBox="1">
            <a:spLocks noGrp="1"/>
          </p:cNvSpPr>
          <p:nvPr>
            <p:ph type="subTitle" idx="1"/>
          </p:nvPr>
        </p:nvSpPr>
        <p:spPr>
          <a:xfrm>
            <a:off x="394854" y="3797774"/>
            <a:ext cx="8355446" cy="1028226"/>
          </a:xfrm>
          <a:prstGeom prst="rect">
            <a:avLst/>
          </a:prstGeom>
          <a:solidFill>
            <a:schemeClr val="lt1">
              <a:alpha val="65882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400"/>
              <a:buNone/>
            </a:pPr>
            <a:endParaRPr sz="1400"/>
          </a:p>
        </p:txBody>
      </p:sp>
      <p:pic>
        <p:nvPicPr>
          <p:cNvPr id="43" name="Google Shape;43;p1" descr="Logo / downloa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78699" y="4725160"/>
            <a:ext cx="1765301" cy="418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B2E192F-485F-8901-EFDB-981983C8C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20"/>
    </mc:Choice>
    <mc:Fallback xmlns="">
      <p:transition spd="slow" advTm="17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3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10</a:t>
            </a:fld>
            <a:endParaRPr/>
          </a:p>
        </p:txBody>
      </p:sp>
      <p:pic>
        <p:nvPicPr>
          <p:cNvPr id="132" name="Google Shape;132;p13"/>
          <p:cNvPicPr preferRelativeResize="0"/>
          <p:nvPr/>
        </p:nvPicPr>
        <p:blipFill>
          <a:blip r:embed="rId6"/>
          <a:srcRect/>
          <a:stretch/>
        </p:blipFill>
        <p:spPr>
          <a:xfrm>
            <a:off x="702927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3" name="Google Shape;133;p13"/>
          <p:cNvPicPr preferRelativeResize="0"/>
          <p:nvPr/>
        </p:nvPicPr>
        <p:blipFill>
          <a:blip r:embed="rId7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4" name="Google Shape;134;p13"/>
          <p:cNvPicPr preferRelativeResize="0"/>
          <p:nvPr/>
        </p:nvPicPr>
        <p:blipFill>
          <a:blip r:embed="rId8"/>
          <a:srcRect/>
          <a:stretch/>
        </p:blipFill>
        <p:spPr>
          <a:xfrm>
            <a:off x="5929904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5" name="Google Shape;135;p13"/>
          <p:cNvSpPr/>
          <p:nvPr/>
        </p:nvSpPr>
        <p:spPr>
          <a:xfrm rot="-8103754">
            <a:off x="7880342" y="4377199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B11793F-8CE4-13A8-3289-FDD5BE09533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70"/>
    </mc:Choice>
    <mc:Fallback xmlns="">
      <p:transition spd="slow" advTm="42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4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11</a:t>
            </a:fld>
            <a:endParaRPr/>
          </a:p>
        </p:txBody>
      </p:sp>
      <p:pic>
        <p:nvPicPr>
          <p:cNvPr id="142" name="Google Shape;142;p14"/>
          <p:cNvPicPr preferRelativeResize="0"/>
          <p:nvPr/>
        </p:nvPicPr>
        <p:blipFill>
          <a:blip r:embed="rId5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384C48B-B612-3537-D607-7717BF446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50"/>
    </mc:Choice>
    <mc:Fallback xmlns="">
      <p:transition spd="slow" advTm="198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622073" y="2137247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Medication prescription</a:t>
            </a:r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12</a:t>
            </a:fld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622073" y="2722133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 sz="2800" b="0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rPr>
              <a:t>Caregiver dashboard (without medication DSS)</a:t>
            </a:r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F31781E-6A45-A4B0-7E7A-08D94BD76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26"/>
    </mc:Choice>
    <mc:Fallback xmlns="">
      <p:transition spd="slow" advTm="19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6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13</a:t>
            </a:fld>
            <a:endParaRPr/>
          </a:p>
        </p:txBody>
      </p:sp>
      <p:pic>
        <p:nvPicPr>
          <p:cNvPr id="157" name="Google Shape;157;p16"/>
          <p:cNvPicPr preferRelativeResize="0"/>
          <p:nvPr/>
        </p:nvPicPr>
        <p:blipFill>
          <a:blip r:embed="rId5"/>
          <a:srcRect/>
          <a:stretch/>
        </p:blipFill>
        <p:spPr>
          <a:xfrm>
            <a:off x="743811" y="101600"/>
            <a:ext cx="7656377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FE1EA42-3044-E623-4C2F-4454739F3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56"/>
    </mc:Choice>
    <mc:Fallback xmlns="">
      <p:transition spd="slow" advTm="5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14</a:t>
            </a:fld>
            <a:endParaRPr/>
          </a:p>
        </p:txBody>
      </p:sp>
      <p:pic>
        <p:nvPicPr>
          <p:cNvPr id="164" name="Google Shape;164;p17"/>
          <p:cNvPicPr preferRelativeResize="0"/>
          <p:nvPr/>
        </p:nvPicPr>
        <p:blipFill>
          <a:blip r:embed="rId6"/>
          <a:srcRect/>
          <a:stretch/>
        </p:blipFill>
        <p:spPr>
          <a:xfrm>
            <a:off x="757606" y="99557"/>
            <a:ext cx="7628787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/>
          <p:nvPr/>
        </p:nvSpPr>
        <p:spPr>
          <a:xfrm rot="-8103754">
            <a:off x="5123348" y="2471324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1D875AB-0FC9-D6D1-D74D-2545100CE4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06"/>
    </mc:Choice>
    <mc:Fallback xmlns="">
      <p:transition spd="slow" advTm="16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15</a:t>
            </a:fld>
            <a:endParaRPr/>
          </a:p>
        </p:txBody>
      </p:sp>
      <p:pic>
        <p:nvPicPr>
          <p:cNvPr id="173" name="Google Shape;173;p18"/>
          <p:cNvPicPr preferRelativeResize="0"/>
          <p:nvPr/>
        </p:nvPicPr>
        <p:blipFill>
          <a:blip r:embed="rId6"/>
          <a:srcRect/>
          <a:stretch/>
        </p:blipFill>
        <p:spPr>
          <a:xfrm>
            <a:off x="0" y="1038195"/>
            <a:ext cx="9144000" cy="306710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/>
          <p:nvPr/>
        </p:nvSpPr>
        <p:spPr>
          <a:xfrm rot="-8103754">
            <a:off x="207056" y="2169010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8"/>
          <p:cNvSpPr/>
          <p:nvPr/>
        </p:nvSpPr>
        <p:spPr>
          <a:xfrm rot="-8103754">
            <a:off x="1448785" y="1986662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2AEEF9C-FCFC-0882-BEC2-ADAF1AB0553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36"/>
    </mc:Choice>
    <mc:Fallback xmlns="">
      <p:transition spd="slow" advTm="13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16</a:t>
            </a:fld>
            <a:endParaRPr/>
          </a:p>
        </p:txBody>
      </p:sp>
      <p:pic>
        <p:nvPicPr>
          <p:cNvPr id="182" name="Google Shape;182;p19"/>
          <p:cNvPicPr preferRelativeResize="0"/>
          <p:nvPr/>
        </p:nvPicPr>
        <p:blipFill>
          <a:blip r:embed="rId6"/>
          <a:srcRect/>
          <a:stretch/>
        </p:blipFill>
        <p:spPr>
          <a:xfrm>
            <a:off x="0" y="813656"/>
            <a:ext cx="9144000" cy="3516188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/>
          <p:nvPr/>
        </p:nvSpPr>
        <p:spPr>
          <a:xfrm rot="-8103754">
            <a:off x="2351256" y="2702277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812F8AC-6991-40A7-C7C7-C6734C8427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42"/>
    </mc:Choice>
    <mc:Fallback xmlns="">
      <p:transition spd="slow" advTm="13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0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0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17</a:t>
            </a:fld>
            <a:endParaRPr/>
          </a:p>
        </p:txBody>
      </p:sp>
      <p:pic>
        <p:nvPicPr>
          <p:cNvPr id="190" name="Google Shape;190;p20"/>
          <p:cNvPicPr preferRelativeResize="0"/>
          <p:nvPr/>
        </p:nvPicPr>
        <p:blipFill>
          <a:blip r:embed="rId5"/>
          <a:srcRect/>
          <a:stretch/>
        </p:blipFill>
        <p:spPr>
          <a:xfrm>
            <a:off x="705309" y="57150"/>
            <a:ext cx="7733381" cy="446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AC34F34-FFE4-F3C8-4C00-0C4979E935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02"/>
    </mc:Choice>
    <mc:Fallback xmlns="">
      <p:transition spd="slow" advTm="10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1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1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18</a:t>
            </a:fld>
            <a:endParaRPr/>
          </a:p>
        </p:txBody>
      </p:sp>
      <p:pic>
        <p:nvPicPr>
          <p:cNvPr id="197" name="Google Shape;197;p21"/>
          <p:cNvPicPr preferRelativeResize="0"/>
          <p:nvPr/>
        </p:nvPicPr>
        <p:blipFill>
          <a:blip r:embed="rId6"/>
          <a:srcRect/>
          <a:stretch/>
        </p:blipFill>
        <p:spPr>
          <a:xfrm>
            <a:off x="715222" y="93234"/>
            <a:ext cx="7713556" cy="44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1"/>
          <p:cNvSpPr/>
          <p:nvPr/>
        </p:nvSpPr>
        <p:spPr>
          <a:xfrm rot="-8103754">
            <a:off x="1626099" y="1168469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4CC1BB9-E39D-B8EA-1993-13B2C38BE2C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49"/>
    </mc:Choice>
    <mc:Fallback xmlns="">
      <p:transition spd="slow" advTm="15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2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19</a:t>
            </a:fld>
            <a:endParaRPr/>
          </a:p>
        </p:txBody>
      </p:sp>
      <p:pic>
        <p:nvPicPr>
          <p:cNvPr id="205" name="Google Shape;205;p22"/>
          <p:cNvPicPr preferRelativeResize="0"/>
          <p:nvPr/>
        </p:nvPicPr>
        <p:blipFill>
          <a:blip r:embed="rId5"/>
          <a:srcRect/>
          <a:stretch/>
        </p:blipFill>
        <p:spPr>
          <a:xfrm>
            <a:off x="2420351" y="-29284"/>
            <a:ext cx="4303298" cy="4550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F1480A2-DA3C-F193-2B3E-4748407A41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29"/>
    </mc:Choice>
    <mc:Fallback xmlns="">
      <p:transition spd="slow" advTm="7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Content</a:t>
            </a:r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81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R"/>
              <a:t>Medication prescription</a:t>
            </a:r>
            <a:endParaRPr dirty="0"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R"/>
              <a:t>Smartphone application</a:t>
            </a:r>
            <a:endParaRPr dirty="0"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R"/>
              <a:t>Caregiver dashboard</a:t>
            </a:r>
            <a:endParaRPr dirty="0"/>
          </a:p>
          <a:p>
            <a:pPr marL="171450" lvl="0" indent="-171481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R"/>
              <a:t>Medication decision support system (DSS)</a:t>
            </a:r>
            <a:endParaRPr dirty="0"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R"/>
              <a:t>EDC (see other training)</a:t>
            </a:r>
            <a:endParaRPr dirty="0"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R"/>
              <a:t>Decision tree</a:t>
            </a:r>
            <a:endParaRPr dirty="0"/>
          </a:p>
          <a:p>
            <a:pPr marL="51435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R"/>
              <a:t>Caregiver dashboard</a:t>
            </a:r>
            <a:endParaRPr dirty="0"/>
          </a:p>
          <a:p>
            <a:pPr marL="171450" lvl="0" indent="-171481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R"/>
              <a:t>Tips and pitfalls</a:t>
            </a:r>
            <a:endParaRPr dirty="0"/>
          </a:p>
        </p:txBody>
      </p:sp>
      <p:sp>
        <p:nvSpPr>
          <p:cNvPr id="50" name="Google Shape;50;p2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FC4DAE1-FC57-317B-4190-BEFE785CC7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5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90"/>
    </mc:Choice>
    <mc:Fallback xmlns="">
      <p:transition spd="slow" advTm="25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3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3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20</a:t>
            </a:fld>
            <a:endParaRPr/>
          </a:p>
        </p:txBody>
      </p:sp>
      <p:pic>
        <p:nvPicPr>
          <p:cNvPr id="212" name="Google Shape;212;p23"/>
          <p:cNvPicPr preferRelativeResize="0"/>
          <p:nvPr/>
        </p:nvPicPr>
        <p:blipFill>
          <a:blip r:embed="rId6"/>
          <a:srcRect/>
          <a:stretch/>
        </p:blipFill>
        <p:spPr>
          <a:xfrm>
            <a:off x="0" y="725733"/>
            <a:ext cx="9144000" cy="3692033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3"/>
          <p:cNvSpPr/>
          <p:nvPr/>
        </p:nvSpPr>
        <p:spPr>
          <a:xfrm rot="-8103754">
            <a:off x="3674750" y="2021462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DFD7C6D-6D52-DDDC-5CEB-36C58B1237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24"/>
    </mc:Choice>
    <mc:Fallback xmlns="">
      <p:transition spd="slow" advTm="17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21</a:t>
            </a:fld>
            <a:endParaRPr/>
          </a:p>
        </p:txBody>
      </p:sp>
      <p:pic>
        <p:nvPicPr>
          <p:cNvPr id="228" name="Google Shape;228;p25"/>
          <p:cNvPicPr preferRelativeResize="0"/>
          <p:nvPr/>
        </p:nvPicPr>
        <p:blipFill>
          <a:blip r:embed="rId6"/>
          <a:srcRect/>
          <a:stretch/>
        </p:blipFill>
        <p:spPr>
          <a:xfrm>
            <a:off x="0" y="84180"/>
            <a:ext cx="9144000" cy="4433454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5"/>
          <p:cNvSpPr/>
          <p:nvPr/>
        </p:nvSpPr>
        <p:spPr>
          <a:xfrm rot="-8103754">
            <a:off x="8912799" y="4572755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F94CFCA-EA97-396A-A570-3A708021B67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70"/>
    </mc:Choice>
    <mc:Fallback xmlns="">
      <p:transition spd="slow" advTm="19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22</a:t>
            </a:fld>
            <a:endParaRPr/>
          </a:p>
        </p:txBody>
      </p:sp>
      <p:pic>
        <p:nvPicPr>
          <p:cNvPr id="236" name="Google Shape;236;p26"/>
          <p:cNvPicPr preferRelativeResize="0"/>
          <p:nvPr/>
        </p:nvPicPr>
        <p:blipFill>
          <a:blip r:embed="rId6"/>
          <a:srcRect/>
          <a:stretch/>
        </p:blipFill>
        <p:spPr>
          <a:xfrm>
            <a:off x="702348" y="61429"/>
            <a:ext cx="7739304" cy="44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6"/>
          <p:cNvSpPr/>
          <p:nvPr/>
        </p:nvSpPr>
        <p:spPr>
          <a:xfrm rot="-8103754">
            <a:off x="8033303" y="3566684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FC06B9-C42F-C98F-483F-07EC35EE530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77"/>
    </mc:Choice>
    <mc:Fallback xmlns="">
      <p:transition spd="slow" advTm="31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7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23</a:t>
            </a:fld>
            <a:endParaRPr/>
          </a:p>
        </p:txBody>
      </p:sp>
      <p:pic>
        <p:nvPicPr>
          <p:cNvPr id="244" name="Google Shape;244;p27"/>
          <p:cNvPicPr preferRelativeResize="0"/>
          <p:nvPr/>
        </p:nvPicPr>
        <p:blipFill>
          <a:blip r:embed="rId5"/>
          <a:srcRect/>
          <a:stretch/>
        </p:blipFill>
        <p:spPr>
          <a:xfrm>
            <a:off x="711528" y="57150"/>
            <a:ext cx="7720943" cy="446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3B1471E-235F-63F0-6418-979EAFD4A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01"/>
    </mc:Choice>
    <mc:Fallback xmlns="">
      <p:transition spd="slow" advTm="6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24</a:t>
            </a:fld>
            <a:endParaRPr/>
          </a:p>
        </p:txBody>
      </p:sp>
      <p:pic>
        <p:nvPicPr>
          <p:cNvPr id="251" name="Google Shape;251;p28"/>
          <p:cNvPicPr preferRelativeResize="0"/>
          <p:nvPr/>
        </p:nvPicPr>
        <p:blipFill>
          <a:blip r:embed="rId5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2" name="Google Shape;252;p28"/>
          <p:cNvSpPr/>
          <p:nvPr/>
        </p:nvSpPr>
        <p:spPr>
          <a:xfrm>
            <a:off x="3040083" y="2417371"/>
            <a:ext cx="415636" cy="15437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D7BAC0E-1F00-4735-7AFD-D6B45ED7D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90"/>
    </mc:Choice>
    <mc:Fallback xmlns="">
      <p:transition spd="slow" advTm="13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9"/>
          <p:cNvSpPr txBox="1">
            <a:spLocks noGrp="1"/>
          </p:cNvSpPr>
          <p:nvPr>
            <p:ph type="title"/>
          </p:nvPr>
        </p:nvSpPr>
        <p:spPr>
          <a:xfrm>
            <a:off x="622073" y="2137247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Medication decision support system</a:t>
            </a:r>
            <a:endParaRPr/>
          </a:p>
        </p:txBody>
      </p:sp>
      <p:sp>
        <p:nvSpPr>
          <p:cNvPr id="259" name="Google Shape;259;p29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9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25</a:t>
            </a:fld>
            <a:endParaRPr/>
          </a:p>
        </p:txBody>
      </p:sp>
      <p:sp>
        <p:nvSpPr>
          <p:cNvPr id="261" name="Google Shape;261;p29"/>
          <p:cNvSpPr txBox="1"/>
          <p:nvPr/>
        </p:nvSpPr>
        <p:spPr>
          <a:xfrm>
            <a:off x="622073" y="2722133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 sz="2800" b="0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rPr>
              <a:t>EDC</a:t>
            </a:r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2650305-36F8-7D9C-9A92-A2AB03825A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30"/>
    </mc:Choice>
    <mc:Fallback xmlns="">
      <p:transition spd="slow" advTm="29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0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26</a:t>
            </a:fld>
            <a:endParaRPr/>
          </a:p>
        </p:txBody>
      </p:sp>
      <p:pic>
        <p:nvPicPr>
          <p:cNvPr id="268" name="Google Shape;268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39725"/>
            <a:ext cx="9144000" cy="446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7A1CCB1-8EDD-1225-C42C-4E2924B2A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78"/>
    </mc:Choice>
    <mc:Fallback xmlns="">
      <p:transition spd="slow" advTm="35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3"/>
          <p:cNvSpPr txBox="1">
            <a:spLocks noGrp="1"/>
          </p:cNvSpPr>
          <p:nvPr>
            <p:ph type="title"/>
          </p:nvPr>
        </p:nvSpPr>
        <p:spPr>
          <a:xfrm>
            <a:off x="622073" y="2137247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Medication decision support system</a:t>
            </a:r>
            <a:endParaRPr/>
          </a:p>
        </p:txBody>
      </p:sp>
      <p:sp>
        <p:nvSpPr>
          <p:cNvPr id="289" name="Google Shape;289;p33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3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27</a:t>
            </a:fld>
            <a:endParaRPr/>
          </a:p>
        </p:txBody>
      </p:sp>
      <p:sp>
        <p:nvSpPr>
          <p:cNvPr id="291" name="Google Shape;291;p33"/>
          <p:cNvSpPr txBox="1"/>
          <p:nvPr/>
        </p:nvSpPr>
        <p:spPr>
          <a:xfrm>
            <a:off x="622073" y="2722133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 sz="2800" b="0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rPr>
              <a:t>Caregiver dashboard</a:t>
            </a:r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BE7817E-9CB6-8C77-DAE7-19CA41A00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4"/>
    </mc:Choice>
    <mc:Fallback xmlns="">
      <p:transition spd="slow" advTm="5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4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4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28</a:t>
            </a:fld>
            <a:endParaRPr/>
          </a:p>
        </p:txBody>
      </p:sp>
      <p:pic>
        <p:nvPicPr>
          <p:cNvPr id="298" name="Google Shape;298;p34"/>
          <p:cNvPicPr preferRelativeResize="0"/>
          <p:nvPr/>
        </p:nvPicPr>
        <p:blipFill>
          <a:blip r:embed="rId5"/>
          <a:srcRect/>
          <a:stretch/>
        </p:blipFill>
        <p:spPr>
          <a:xfrm>
            <a:off x="988835" y="320508"/>
            <a:ext cx="7166330" cy="413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2970AE3-E1C4-D28A-DA63-43E36B341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1"/>
    </mc:Choice>
    <mc:Fallback xmlns="">
      <p:transition spd="slow" advTm="94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29</a:t>
            </a:fld>
            <a:endParaRPr/>
          </a:p>
        </p:txBody>
      </p:sp>
      <p:pic>
        <p:nvPicPr>
          <p:cNvPr id="305" name="Google Shape;305;p35"/>
          <p:cNvPicPr preferRelativeResize="0"/>
          <p:nvPr/>
        </p:nvPicPr>
        <p:blipFill>
          <a:blip r:embed="rId6"/>
          <a:srcRect/>
          <a:stretch/>
        </p:blipFill>
        <p:spPr>
          <a:xfrm>
            <a:off x="743811" y="131468"/>
            <a:ext cx="7656377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5"/>
          <p:cNvSpPr/>
          <p:nvPr/>
        </p:nvSpPr>
        <p:spPr>
          <a:xfrm rot="-8103754">
            <a:off x="7489918" y="719988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B826C79-7FDC-D942-4D66-F7381707D33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40"/>
    </mc:Choice>
    <mc:Fallback xmlns="">
      <p:transition spd="slow" advTm="17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"/>
          <p:cNvSpPr txBox="1">
            <a:spLocks noGrp="1"/>
          </p:cNvSpPr>
          <p:nvPr>
            <p:ph type="title"/>
          </p:nvPr>
        </p:nvSpPr>
        <p:spPr>
          <a:xfrm>
            <a:off x="622073" y="2137247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Medication prescription</a:t>
            </a:r>
            <a:endParaRPr/>
          </a:p>
        </p:txBody>
      </p:sp>
      <p:sp>
        <p:nvSpPr>
          <p:cNvPr id="79" name="Google Shape;79;p6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</a:t>
            </a:fld>
            <a:endParaRPr/>
          </a:p>
        </p:txBody>
      </p:sp>
      <p:sp>
        <p:nvSpPr>
          <p:cNvPr id="81" name="Google Shape;81;p6"/>
          <p:cNvSpPr txBox="1"/>
          <p:nvPr/>
        </p:nvSpPr>
        <p:spPr>
          <a:xfrm>
            <a:off x="622073" y="2722133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 sz="2800" b="0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rPr>
              <a:t>Smartphone application</a:t>
            </a:r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E909627-06B0-91D9-8628-CFC7D2722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84"/>
    </mc:Choice>
    <mc:Fallback xmlns="">
      <p:transition spd="slow" advTm="17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6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30</a:t>
            </a:fld>
            <a:endParaRPr/>
          </a:p>
        </p:txBody>
      </p:sp>
      <p:pic>
        <p:nvPicPr>
          <p:cNvPr id="313" name="Google Shape;313;p36"/>
          <p:cNvPicPr preferRelativeResize="0"/>
          <p:nvPr/>
        </p:nvPicPr>
        <p:blipFill>
          <a:blip r:embed="rId6"/>
          <a:srcRect/>
          <a:stretch/>
        </p:blipFill>
        <p:spPr>
          <a:xfrm>
            <a:off x="733926" y="107508"/>
            <a:ext cx="7676147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6"/>
          <p:cNvSpPr/>
          <p:nvPr/>
        </p:nvSpPr>
        <p:spPr>
          <a:xfrm>
            <a:off x="733926" y="1463039"/>
            <a:ext cx="760919" cy="190831"/>
          </a:xfrm>
          <a:prstGeom prst="rect">
            <a:avLst/>
          </a:prstGeom>
          <a:noFill/>
          <a:ln w="603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042C048-6996-F222-71C1-56D4058005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48"/>
    </mc:Choice>
    <mc:Fallback xmlns="">
      <p:transition spd="slow" advTm="34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7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7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31</a:t>
            </a:fld>
            <a:endParaRPr/>
          </a:p>
        </p:txBody>
      </p:sp>
      <p:pic>
        <p:nvPicPr>
          <p:cNvPr id="321" name="Google Shape;321;p37"/>
          <p:cNvPicPr preferRelativeResize="0"/>
          <p:nvPr/>
        </p:nvPicPr>
        <p:blipFill>
          <a:blip r:embed="rId5"/>
          <a:srcRect/>
          <a:stretch/>
        </p:blipFill>
        <p:spPr>
          <a:xfrm>
            <a:off x="747807" y="101600"/>
            <a:ext cx="7648385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C61BACE-3BF6-1E93-1AC7-3187047D5B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8"/>
    </mc:Choice>
    <mc:Fallback xmlns="">
      <p:transition spd="slow" advTm="11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8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8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32</a:t>
            </a:fld>
            <a:endParaRPr/>
          </a:p>
        </p:txBody>
      </p:sp>
      <p:pic>
        <p:nvPicPr>
          <p:cNvPr id="328" name="Google Shape;328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0160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CB9C297-69E8-637D-DF23-C125B17A55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62"/>
    </mc:Choice>
    <mc:Fallback xmlns="">
      <p:transition spd="slow" advTm="11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9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9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33</a:t>
            </a:fld>
            <a:endParaRPr/>
          </a:p>
        </p:txBody>
      </p:sp>
      <p:pic>
        <p:nvPicPr>
          <p:cNvPr id="335" name="Google Shape;335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0160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CFD13DE-17BB-3A89-39E5-01E336C2B0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06"/>
    </mc:Choice>
    <mc:Fallback xmlns="">
      <p:transition spd="slow" advTm="15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0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40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34</a:t>
            </a:fld>
            <a:endParaRPr/>
          </a:p>
        </p:txBody>
      </p:sp>
      <p:pic>
        <p:nvPicPr>
          <p:cNvPr id="342" name="Google Shape;342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0160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416A894-FD2D-80A3-E54E-BF94CAED64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12"/>
    </mc:Choice>
    <mc:Fallback xmlns="">
      <p:transition spd="slow" advTm="10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1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41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35</a:t>
            </a:fld>
            <a:endParaRPr/>
          </a:p>
        </p:txBody>
      </p:sp>
      <p:pic>
        <p:nvPicPr>
          <p:cNvPr id="349" name="Google Shape;349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15151C6-921D-773C-B8F1-7871FDA0CF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34"/>
    </mc:Choice>
    <mc:Fallback xmlns="">
      <p:transition spd="slow" advTm="5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2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2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36</a:t>
            </a:fld>
            <a:endParaRPr/>
          </a:p>
        </p:txBody>
      </p:sp>
      <p:pic>
        <p:nvPicPr>
          <p:cNvPr id="356" name="Google Shape;356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9144000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2"/>
          <p:cNvSpPr/>
          <p:nvPr/>
        </p:nvSpPr>
        <p:spPr>
          <a:xfrm>
            <a:off x="83126" y="2909454"/>
            <a:ext cx="961904" cy="344384"/>
          </a:xfrm>
          <a:prstGeom prst="rect">
            <a:avLst/>
          </a:prstGeom>
          <a:noFill/>
          <a:ln w="603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86C2D57-7373-2DAE-28B3-6651C7BA6F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06"/>
    </mc:Choice>
    <mc:Fallback xmlns="">
      <p:transition spd="slow" advTm="27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3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37</a:t>
            </a:fld>
            <a:endParaRPr/>
          </a:p>
        </p:txBody>
      </p:sp>
      <p:pic>
        <p:nvPicPr>
          <p:cNvPr id="364" name="Google Shape;364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0160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6437389-A1B0-9F22-E4DF-1BC94A998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88"/>
    </mc:Choice>
    <mc:Fallback xmlns="">
      <p:transition spd="slow" advTm="12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4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44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38</a:t>
            </a:fld>
            <a:endParaRPr/>
          </a:p>
        </p:txBody>
      </p:sp>
      <p:pic>
        <p:nvPicPr>
          <p:cNvPr id="371" name="Google Shape;371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8679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5F1AA24-7BCB-B383-C3DE-58581D6859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58"/>
    </mc:Choice>
    <mc:Fallback xmlns="">
      <p:transition spd="slow" advTm="5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5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Add drug without recommendation</a:t>
            </a:r>
            <a:endParaRPr/>
          </a:p>
        </p:txBody>
      </p:sp>
      <p:sp>
        <p:nvSpPr>
          <p:cNvPr id="377" name="Google Shape;377;p4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sp>
        <p:nvSpPr>
          <p:cNvPr id="378" name="Google Shape;378;p4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4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39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065ACA4-1C92-9D3C-F5C3-7DB266E13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88"/>
    </mc:Choice>
    <mc:Fallback xmlns="">
      <p:transition spd="slow" advTm="9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</a:t>
            </a:fld>
            <a:endParaRPr/>
          </a:p>
        </p:txBody>
      </p:sp>
      <p:pic>
        <p:nvPicPr>
          <p:cNvPr id="88" name="Google Shape;88;p7"/>
          <p:cNvPicPr preferRelativeResize="0"/>
          <p:nvPr/>
        </p:nvPicPr>
        <p:blipFill>
          <a:blip r:embed="rId5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309F5B2-8B0D-3ED6-5FDE-09B3A19E4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50"/>
    </mc:Choice>
    <mc:Fallback xmlns="">
      <p:transition spd="slow" advTm="23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6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4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40</a:t>
            </a:fld>
            <a:endParaRPr/>
          </a:p>
        </p:txBody>
      </p:sp>
      <p:pic>
        <p:nvPicPr>
          <p:cNvPr id="386" name="Google Shape;386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0160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A504F55-20A9-CE7D-2F99-2AD66B676E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20"/>
    </mc:Choice>
    <mc:Fallback xmlns="">
      <p:transition spd="slow" advTm="9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7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47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41</a:t>
            </a:fld>
            <a:endParaRPr/>
          </a:p>
        </p:txBody>
      </p:sp>
      <p:pic>
        <p:nvPicPr>
          <p:cNvPr id="393" name="Google Shape;393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0160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F79E577-B90A-B148-9E1F-E187F1B8C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0"/>
    </mc:Choice>
    <mc:Fallback xmlns="">
      <p:transition spd="slow" advTm="164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8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48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42</a:t>
            </a:fld>
            <a:endParaRPr/>
          </a:p>
        </p:txBody>
      </p:sp>
      <p:pic>
        <p:nvPicPr>
          <p:cNvPr id="400" name="Google Shape;400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8679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2D9D462-4A23-51A0-6A95-E48443295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24"/>
    </mc:Choice>
    <mc:Fallback xmlns="">
      <p:transition spd="slow" advTm="9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9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49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43</a:t>
            </a:fld>
            <a:endParaRPr/>
          </a:p>
        </p:txBody>
      </p:sp>
      <p:pic>
        <p:nvPicPr>
          <p:cNvPr id="407" name="Google Shape;407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0160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06F51CB-FF09-09F3-01FE-3D915FCB6F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9"/>
    </mc:Choice>
    <mc:Fallback xmlns="">
      <p:transition spd="slow" advTm="6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0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50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44</a:t>
            </a:fld>
            <a:endParaRPr/>
          </a:p>
        </p:txBody>
      </p:sp>
      <p:pic>
        <p:nvPicPr>
          <p:cNvPr id="414" name="Google Shape;414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0160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32667FD-6C65-1697-6A92-9201712D9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20"/>
    </mc:Choice>
    <mc:Fallback xmlns="">
      <p:transition spd="slow" advTm="243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1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Add drug with recommendation</a:t>
            </a:r>
            <a:endParaRPr/>
          </a:p>
        </p:txBody>
      </p:sp>
      <p:sp>
        <p:nvSpPr>
          <p:cNvPr id="420" name="Google Shape;420;p5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sp>
        <p:nvSpPr>
          <p:cNvPr id="421" name="Google Shape;421;p51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51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45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5D59BFC-F356-0498-0AC4-E0197EAA94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9"/>
    </mc:Choice>
    <mc:Fallback xmlns="">
      <p:transition spd="slow" advTm="10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2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52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46</a:t>
            </a:fld>
            <a:endParaRPr/>
          </a:p>
        </p:txBody>
      </p:sp>
      <p:pic>
        <p:nvPicPr>
          <p:cNvPr id="429" name="Google Shape;429;p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F35C6CF-1E10-BF18-1DC3-A86E46218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14"/>
    </mc:Choice>
    <mc:Fallback xmlns="">
      <p:transition spd="slow" advTm="12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3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53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47</a:t>
            </a:fld>
            <a:endParaRPr/>
          </a:p>
        </p:txBody>
      </p:sp>
      <p:pic>
        <p:nvPicPr>
          <p:cNvPr id="436" name="Google Shape;436;p53"/>
          <p:cNvPicPr preferRelativeResize="0"/>
          <p:nvPr/>
        </p:nvPicPr>
        <p:blipFill rotWithShape="1">
          <a:blip r:embed="rId6">
            <a:alphaModFix/>
          </a:blip>
          <a:srcRect b="3748"/>
          <a:stretch/>
        </p:blipFill>
        <p:spPr>
          <a:xfrm>
            <a:off x="0" y="0"/>
            <a:ext cx="9144000" cy="4253948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53"/>
          <p:cNvSpPr/>
          <p:nvPr/>
        </p:nvSpPr>
        <p:spPr>
          <a:xfrm rot="-8103754">
            <a:off x="8353497" y="2458368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C02D8A6-6F47-4827-E093-D8AFE6D65B6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16"/>
    </mc:Choice>
    <mc:Fallback xmlns="">
      <p:transition spd="slow" advTm="38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4"/>
          <p:cNvSpPr txBox="1">
            <a:spLocks noGrp="1"/>
          </p:cNvSpPr>
          <p:nvPr>
            <p:ph type="title"/>
          </p:nvPr>
        </p:nvSpPr>
        <p:spPr>
          <a:xfrm>
            <a:off x="622073" y="2137247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Tips and pitfalls</a:t>
            </a:r>
            <a:endParaRPr/>
          </a:p>
        </p:txBody>
      </p:sp>
      <p:sp>
        <p:nvSpPr>
          <p:cNvPr id="443" name="Google Shape;443;p54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54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48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B7C9C75-6994-6AAA-E978-ADC9E58ECF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24"/>
    </mc:Choice>
    <mc:Fallback xmlns="">
      <p:transition spd="slow" advTm="7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5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en-GR"/>
              <a:t>Tips and pitfalls</a:t>
            </a:r>
            <a:endParaRPr/>
          </a:p>
        </p:txBody>
      </p:sp>
      <p:sp>
        <p:nvSpPr>
          <p:cNvPr id="450" name="Google Shape;450;p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GR"/>
              <a:t>Medication adherence: will be monitored by the case nurse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GR"/>
              <a:t>Medication prescription and medication DSS: will be mainly the physician (cardiologist/internist/other)</a:t>
            </a:r>
            <a:endParaRPr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GR"/>
              <a:t>In first versions: consider it a recommendation, but please consider in each patient if the automatic recommendation is appropriate.</a:t>
            </a:r>
            <a:endParaRPr dirty="0"/>
          </a:p>
        </p:txBody>
      </p:sp>
      <p:sp>
        <p:nvSpPr>
          <p:cNvPr id="451" name="Google Shape;451;p5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5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49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1E95EA9-FB14-169A-B045-90C620785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28"/>
    </mc:Choice>
    <mc:Fallback xmlns="">
      <p:transition spd="slow" advTm="60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5</a:t>
            </a:fld>
            <a:endParaRPr/>
          </a:p>
        </p:txBody>
      </p:sp>
      <p:pic>
        <p:nvPicPr>
          <p:cNvPr id="95" name="Google Shape;95;p8"/>
          <p:cNvPicPr preferRelativeResize="0"/>
          <p:nvPr/>
        </p:nvPicPr>
        <p:blipFill>
          <a:blip r:embed="rId6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6" name="Google Shape;96;p8"/>
          <p:cNvSpPr/>
          <p:nvPr/>
        </p:nvSpPr>
        <p:spPr>
          <a:xfrm rot="-8103754">
            <a:off x="3851219" y="1662276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611167D-C265-E8A5-D23D-C53D6EF059A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85"/>
    </mc:Choice>
    <mc:Fallback xmlns="">
      <p:transition spd="slow" advTm="29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CECFD-7569-E75C-5745-025940173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E"/>
              <a:t>Note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5F519-E03B-9370-AF28-DC967784B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E" dirty="0"/>
              <a:t>In the first visit (V2), the medication schedule will not be automatically transferred from the EDC to the Tool Suite.</a:t>
            </a:r>
          </a:p>
          <a:p>
            <a:r>
              <a:rPr lang="en-BE" dirty="0"/>
              <a:t>Make sure to re-enter the current medication schedule for this patient in the Tool Suite.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A5AB1-4D1D-37C4-C0F9-A9F5FF2EBD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 smtClean="0"/>
              <a:t>50</a:t>
            </a:fld>
            <a:endParaRPr lang="en-G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F8F85E-CC3E-B422-F7BF-2C571D836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588" y="35973"/>
            <a:ext cx="1444762" cy="133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extLst>
              <a:ext uri="{FF2B5EF4-FFF2-40B4-BE49-F238E27FC236}">
                <a16:creationId xmlns:a16="http://schemas.microsoft.com/office/drawing/2014/main" id="{21FDA9D9-05ED-505A-CBA8-B128D62BD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34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84"/>
    </mc:Choice>
    <mc:Fallback xmlns="">
      <p:transition spd="slow" advTm="19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6</a:t>
            </a:fld>
            <a:endParaRPr/>
          </a:p>
        </p:txBody>
      </p:sp>
      <p:pic>
        <p:nvPicPr>
          <p:cNvPr id="103" name="Google Shape;103;p9"/>
          <p:cNvPicPr preferRelativeResize="0"/>
          <p:nvPr/>
        </p:nvPicPr>
        <p:blipFill>
          <a:blip r:embed="rId5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DBC22A1-8962-E6DF-B974-E012BDD8EA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0"/>
    </mc:Choice>
    <mc:Fallback xmlns="">
      <p:transition spd="slow" advTm="8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0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7</a:t>
            </a:fld>
            <a:endParaRPr/>
          </a:p>
        </p:txBody>
      </p:sp>
      <p:pic>
        <p:nvPicPr>
          <p:cNvPr id="110" name="Google Shape;110;p10"/>
          <p:cNvPicPr preferRelativeResize="0"/>
          <p:nvPr/>
        </p:nvPicPr>
        <p:blipFill>
          <a:blip r:embed="rId5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8FC2F72-4C91-DD30-45D6-3701E24861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2"/>
    </mc:Choice>
    <mc:Fallback xmlns="">
      <p:transition spd="slow" advTm="5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1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8</a:t>
            </a:fld>
            <a:endParaRPr/>
          </a:p>
        </p:txBody>
      </p:sp>
      <p:pic>
        <p:nvPicPr>
          <p:cNvPr id="117" name="Google Shape;117;p11"/>
          <p:cNvPicPr preferRelativeResize="0"/>
          <p:nvPr/>
        </p:nvPicPr>
        <p:blipFill>
          <a:blip r:embed="rId5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4FFB27B-F44E-77E2-EBB9-EE9F4A694E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2"/>
    </mc:Choice>
    <mc:Fallback xmlns="">
      <p:transition spd="slow" advTm="10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9</a:t>
            </a:fld>
            <a:endParaRPr/>
          </a:p>
        </p:txBody>
      </p:sp>
      <p:pic>
        <p:nvPicPr>
          <p:cNvPr id="124" name="Google Shape;124;p12"/>
          <p:cNvPicPr preferRelativeResize="0"/>
          <p:nvPr/>
        </p:nvPicPr>
        <p:blipFill>
          <a:blip r:embed="rId6"/>
          <a:srcRect/>
          <a:stretch/>
        </p:blipFill>
        <p:spPr>
          <a:xfrm>
            <a:off x="3386741" y="0"/>
            <a:ext cx="2370517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5" name="Google Shape;125;p12"/>
          <p:cNvSpPr/>
          <p:nvPr/>
        </p:nvSpPr>
        <p:spPr>
          <a:xfrm rot="-8103754">
            <a:off x="5407606" y="1491324"/>
            <a:ext cx="261311" cy="254454"/>
          </a:xfrm>
          <a:prstGeom prst="rightArrow">
            <a:avLst>
              <a:gd name="adj1" fmla="val 56412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05C177F-97AE-A49F-B923-E0E2D4065A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17"/>
    </mc:Choice>
    <mc:Fallback xmlns="">
      <p:transition spd="slow" advTm="24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2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0B48AD002C69418D394726DE0710FB" ma:contentTypeVersion="14" ma:contentTypeDescription="Create a new document." ma:contentTypeScope="" ma:versionID="ef27a49256ce002ef2bfee8875082446">
  <xsd:schema xmlns:xsd="http://www.w3.org/2001/XMLSchema" xmlns:xs="http://www.w3.org/2001/XMLSchema" xmlns:p="http://schemas.microsoft.com/office/2006/metadata/properties" xmlns:ns2="b74f93c5-ad84-4168-aeb9-19685c5bd2f5" xmlns:ns3="f46feed0-a234-4794-98e7-af80b0267c12" targetNamespace="http://schemas.microsoft.com/office/2006/metadata/properties" ma:root="true" ma:fieldsID="e09239cef8bf8934dad0a7d559390e54" ns2:_="" ns3:_="">
    <xsd:import namespace="b74f93c5-ad84-4168-aeb9-19685c5bd2f5"/>
    <xsd:import namespace="f46feed0-a234-4794-98e7-af80b0267c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4f93c5-ad84-4168-aeb9-19685c5bd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ef07030-0f6a-43b1-b2b9-3b252e59d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6feed0-a234-4794-98e7-af80b0267c1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2ebf8f4-e9b6-4ced-b4d3-9e2e23698df9}" ma:internalName="TaxCatchAll" ma:showField="CatchAllData" ma:web="f46feed0-a234-4794-98e7-af80b0267c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4f93c5-ad84-4168-aeb9-19685c5bd2f5">
      <Terms xmlns="http://schemas.microsoft.com/office/infopath/2007/PartnerControls"/>
    </lcf76f155ced4ddcb4097134ff3c332f>
    <TaxCatchAll xmlns="f46feed0-a234-4794-98e7-af80b0267c12" xsi:nil="true"/>
  </documentManagement>
</p:properties>
</file>

<file path=customXml/itemProps1.xml><?xml version="1.0" encoding="utf-8"?>
<ds:datastoreItem xmlns:ds="http://schemas.openxmlformats.org/officeDocument/2006/customXml" ds:itemID="{A5A844AF-0715-4A6F-9034-5DE7190DEF8C}"/>
</file>

<file path=customXml/itemProps2.xml><?xml version="1.0" encoding="utf-8"?>
<ds:datastoreItem xmlns:ds="http://schemas.openxmlformats.org/officeDocument/2006/customXml" ds:itemID="{0F3280D0-AE46-4EDE-9690-AB36056907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240CA4-4251-4BC1-9BF1-42BAF41E2ABD}">
  <ds:schemaRefs>
    <ds:schemaRef ds:uri="http://schemas.microsoft.com/office/2006/metadata/properties"/>
    <ds:schemaRef ds:uri="http://schemas.microsoft.com/office/infopath/2007/PartnerControls"/>
    <ds:schemaRef ds:uri="b74f93c5-ad84-4168-aeb9-19685c5bd2f5"/>
    <ds:schemaRef ds:uri="f46feed0-a234-4794-98e7-af80b0267c1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223</Words>
  <Application>Microsoft Macintosh PowerPoint</Application>
  <PresentationFormat>On-screen Show (16:9)</PresentationFormat>
  <Paragraphs>80</Paragraphs>
  <Slides>50</Slides>
  <Notes>49</Notes>
  <HiddenSlides>0</HiddenSlides>
  <MMClips>50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Arial</vt:lpstr>
      <vt:lpstr>Calibri</vt:lpstr>
      <vt:lpstr>Office Theme</vt:lpstr>
      <vt:lpstr>Part E: Medication prescription and medication DSS</vt:lpstr>
      <vt:lpstr>Content</vt:lpstr>
      <vt:lpstr>Medication prescription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Medication prescription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Medication decision support system</vt:lpstr>
      <vt:lpstr>PowerPoint Presentation</vt:lpstr>
      <vt:lpstr>Medication decision support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 drug without recommendation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 drug with recommendation</vt:lpstr>
      <vt:lpstr>PowerPoint Presentation</vt:lpstr>
      <vt:lpstr>PowerPoint Presentation</vt:lpstr>
      <vt:lpstr>Tips and pitfalls</vt:lpstr>
      <vt:lpstr>Tips and pitfalls</vt:lpstr>
      <vt:lpstr>Note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E: Medication prescription and medication DSS</dc:title>
  <dc:creator>Microsoft Office User</dc:creator>
  <cp:lastModifiedBy>Maarten Falter</cp:lastModifiedBy>
  <cp:revision>12</cp:revision>
  <dcterms:created xsi:type="dcterms:W3CDTF">2020-03-27T16:30:37Z</dcterms:created>
  <dcterms:modified xsi:type="dcterms:W3CDTF">2024-03-12T15:07:03Z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0x010100A20B48AD002C69418D394726DE0710FB</vt:lpwstr>
  </property>
  <property fmtid="{D5CDD505-2E9C-101B-9397-08002B2CF9AE}" pid="3" name="MediaServiceImageTags">
    <vt:lpwstr/>
  </property>
</Properties>
</file>