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5"/>
  </p:notesMasterIdLst>
  <p:sldIdLst>
    <p:sldId id="256" r:id="rId5"/>
    <p:sldId id="268" r:id="rId6"/>
    <p:sldId id="273" r:id="rId7"/>
    <p:sldId id="274" r:id="rId8"/>
    <p:sldId id="275" r:id="rId9"/>
    <p:sldId id="288" r:id="rId10"/>
    <p:sldId id="272" r:id="rId11"/>
    <p:sldId id="277" r:id="rId12"/>
    <p:sldId id="276" r:id="rId13"/>
    <p:sldId id="278" r:id="rId14"/>
    <p:sldId id="295" r:id="rId15"/>
    <p:sldId id="266" r:id="rId16"/>
    <p:sldId id="279" r:id="rId17"/>
    <p:sldId id="280" r:id="rId18"/>
    <p:sldId id="281" r:id="rId19"/>
    <p:sldId id="282" r:id="rId20"/>
    <p:sldId id="283" r:id="rId21"/>
    <p:sldId id="284" r:id="rId22"/>
    <p:sldId id="285" r:id="rId23"/>
    <p:sldId id="289" r:id="rId24"/>
    <p:sldId id="286" r:id="rId25"/>
    <p:sldId id="270" r:id="rId26"/>
    <p:sldId id="269" r:id="rId27"/>
    <p:sldId id="290" r:id="rId28"/>
    <p:sldId id="291" r:id="rId29"/>
    <p:sldId id="292" r:id="rId30"/>
    <p:sldId id="293" r:id="rId31"/>
    <p:sldId id="294" r:id="rId32"/>
    <p:sldId id="271" r:id="rId33"/>
    <p:sldId id="287"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3wM7zohkeVAxSM37HNwCl6gw1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5"/>
    <p:restoredTop sz="81266"/>
  </p:normalViewPr>
  <p:slideViewPr>
    <p:cSldViewPr snapToGrid="0">
      <p:cViewPr varScale="1">
        <p:scale>
          <a:sx n="145" d="100"/>
          <a:sy n="145" d="100"/>
        </p:scale>
        <p:origin x="11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BE" dirty="0"/>
              <a:t>Welcome in this webinar, we will have a look at the CoroPrevention EXPERT tool. </a:t>
            </a:r>
            <a:endParaRPr dirty="0"/>
          </a:p>
        </p:txBody>
      </p:sp>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To avoid that you open the EXPERT tool for the wrong patient, you will be asked to enter the patient’s subject ID again. You can submit the subject ID by clicking on the “Edit sports goal” button.</a:t>
            </a: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412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indent="0" algn="l" rtl="0" fontAlgn="base">
              <a:buFont typeface="Arial" panose="020B0604020202020204" pitchFamily="34" charset="0"/>
              <a:buNone/>
            </a:pPr>
            <a:r>
              <a:rPr lang="en-US" sz="1200" b="0" i="0" dirty="0">
                <a:solidFill>
                  <a:srgbClr val="000000"/>
                </a:solidFill>
                <a:effectLst/>
                <a:latin typeface="Calibri" panose="020F0502020204030204" pitchFamily="34" charset="0"/>
              </a:rPr>
              <a:t>When you open the EXPERT tool, by default, the “Weekly sports goal” discussion step is shown. </a:t>
            </a:r>
          </a:p>
          <a:p>
            <a:pPr marL="228600" indent="0" algn="l" rtl="0" fontAlgn="base">
              <a:buFont typeface="Arial" panose="020B0604020202020204" pitchFamily="34" charset="0"/>
              <a:buNone/>
            </a:pPr>
            <a:r>
              <a:rPr lang="en-US" sz="1200" b="0" i="0" dirty="0">
                <a:solidFill>
                  <a:srgbClr val="000000"/>
                </a:solidFill>
                <a:effectLst/>
                <a:latin typeface="Calibri" panose="020F0502020204030204" pitchFamily="34" charset="0"/>
              </a:rPr>
              <a:t>Here you can create a personalized exercise prescription for the patient, which will be transformed for the patient into a weekly sports goal, expressed in calories, in the patient mobile application.</a:t>
            </a: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824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Let’s see how we can make an exercise prescription for the patient.</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First, you will select all the applicable items for the patient.</a:t>
            </a:r>
          </a:p>
          <a:p>
            <a:pPr algn="l" rtl="0" fontAlgn="base"/>
            <a:r>
              <a:rPr lang="en-US" sz="1800" b="0" i="0" dirty="0">
                <a:solidFill>
                  <a:srgbClr val="000000"/>
                </a:solidFill>
                <a:effectLst/>
                <a:latin typeface="Calibri" panose="020F0502020204030204" pitchFamily="34" charset="0"/>
              </a:rPr>
              <a:t>You will see that some items have already been selected for risk factors and medications. This is because the data from the EDC (at visit 1), the caregiver dashboard and ePRO questionnaires is automatically used.</a:t>
            </a:r>
          </a:p>
          <a:p>
            <a:pPr algn="l" rtl="0" fontAlgn="base"/>
            <a:r>
              <a:rPr lang="en-US" sz="1800" b="0" i="0" dirty="0">
                <a:solidFill>
                  <a:srgbClr val="000000"/>
                </a:solidFill>
                <a:effectLst/>
                <a:latin typeface="Calibri" panose="020F0502020204030204" pitchFamily="34" charset="0"/>
              </a:rPr>
              <a:t>However, it is important that you always check every selected and unselected item again.</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You can start with the primary indication, next the key risk factor, the exercise modifier(s), the anomalies and medication.</a:t>
            </a:r>
          </a:p>
          <a:p>
            <a:pPr algn="l" rtl="0" fontAlgn="base"/>
            <a:endParaRPr lang="en-US" sz="1800" b="0" i="0" dirty="0">
              <a:solidFill>
                <a:srgbClr val="000000"/>
              </a:solidFill>
              <a:effectLst/>
              <a:latin typeface="Calibri" panose="020F0502020204030204" pitchFamily="34" charset="0"/>
            </a:endParaRPr>
          </a:p>
          <a:p>
            <a:pPr algn="l" rtl="0" fontAlgn="base"/>
            <a:endParaRPr lang="en-US" sz="1800" b="0" i="0" dirty="0">
              <a:solidFill>
                <a:srgbClr val="000000"/>
              </a:solidFill>
              <a:effectLst/>
              <a:latin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lang="en-US" sz="1800" b="0" dirty="0"/>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3949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endParaRPr lang="en-US" sz="1800" b="1"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For filling in the primary indication, you have to look at the medical history of the patient. </a:t>
            </a:r>
          </a:p>
          <a:p>
            <a:pPr algn="l" rtl="0" fontAlgn="base"/>
            <a:r>
              <a:rPr lang="en-US" sz="1800" b="0" i="0" dirty="0">
                <a:solidFill>
                  <a:srgbClr val="000000"/>
                </a:solidFill>
                <a:effectLst/>
                <a:latin typeface="Calibri" panose="020F0502020204030204" pitchFamily="34" charset="0"/>
              </a:rPr>
              <a:t>When we look at the medical history of our example patient, we see that he had an elective angiography in 2021 and subsequently underwent a CABG.</a:t>
            </a:r>
          </a:p>
          <a:p>
            <a:pPr algn="l" rtl="0" fontAlgn="base"/>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If we then look at the items that we can select as a primary indication, we see that we can select the first item for this patient, namely “</a:t>
            </a:r>
            <a:r>
              <a:rPr lang="en-GB" sz="2800" b="0" dirty="0">
                <a:effectLst/>
              </a:rPr>
              <a:t>CAD, PCI, CABG, and minimally invasive CABG”.</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Note that it is allowed to select more than 1 “primary indication”. For example, if this patient also had heart failure, we would select the item </a:t>
            </a:r>
            <a:r>
              <a:rPr lang="en-GB" sz="2800" b="0" dirty="0">
                <a:effectLst/>
              </a:rPr>
              <a:t>“Heart failure (with lowered LVEF) and CMP” </a:t>
            </a:r>
            <a:r>
              <a:rPr lang="en-US" sz="1800" b="0" i="0" dirty="0">
                <a:solidFill>
                  <a:srgbClr val="000000"/>
                </a:solidFill>
                <a:effectLst/>
                <a:latin typeface="Calibri" panose="020F0502020204030204" pitchFamily="34" charset="0"/>
              </a:rPr>
              <a:t>as well. </a:t>
            </a:r>
          </a:p>
          <a:p>
            <a:endParaRPr lang="en-US" sz="1800" b="1" i="0" dirty="0">
              <a:solidFill>
                <a:srgbClr val="000000"/>
              </a:solidFill>
              <a:effectLst/>
              <a:latin typeface="Calibri" panose="020F0502020204030204" pitchFamily="34" charset="0"/>
            </a:endParaRPr>
          </a:p>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nl-BE" sz="1800" dirty="0"/>
              <a:t>For each primary indication, we can see the recommendation.</a:t>
            </a:r>
            <a:endParaRPr lang="en-US" sz="1800" b="1" i="0" dirty="0">
              <a:solidFill>
                <a:srgbClr val="000000"/>
              </a:solidFill>
              <a:effectLst/>
              <a:latin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6982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lang="nl-B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dirty="0"/>
              <a:t>For the primary indication </a:t>
            </a:r>
            <a:r>
              <a:rPr lang="en-US" sz="1000" b="0" i="0" dirty="0">
                <a:solidFill>
                  <a:srgbClr val="000000"/>
                </a:solidFill>
                <a:effectLst/>
                <a:latin typeface="Calibri" panose="020F0502020204030204" pitchFamily="34" charset="0"/>
              </a:rPr>
              <a:t>“</a:t>
            </a:r>
            <a:r>
              <a:rPr lang="en-GB" sz="1200" b="0" dirty="0">
                <a:effectLst/>
              </a:rPr>
              <a:t>CAD, PCI, CABG, and minimally invasive CABG”, we see that </a:t>
            </a:r>
            <a:r>
              <a:rPr lang="nl-BE" dirty="0"/>
              <a:t>the patient has to train at moderate intensity, for 3 to 5 times a week, each time for 20 to 45 minutes. </a:t>
            </a:r>
          </a:p>
          <a:p>
            <a:pPr marL="457200" marR="0" lvl="0" indent="-228600" algn="l" rtl="0">
              <a:lnSpc>
                <a:spcPct val="100000"/>
              </a:lnSpc>
              <a:spcBef>
                <a:spcPts val="0"/>
              </a:spcBef>
              <a:spcAft>
                <a:spcPts val="0"/>
              </a:spcAft>
              <a:buClr>
                <a:srgbClr val="000000"/>
              </a:buClr>
              <a:buSzPts val="1400"/>
              <a:buFont typeface="Arial"/>
              <a:buNone/>
            </a:pPr>
            <a:r>
              <a:rPr lang="nl-BE" dirty="0"/>
              <a:t>The program would last a total of at least 6 to 8 weeks and strength training is recommended.</a:t>
            </a: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826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Next, we move on to the key risk factors.</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As mentioned earlier, some of these have already been filled in automatically based on the information already known in the system. Still, you have to look at all the risk factors in the medical history and recheck which ones need to be selected, because sometimes it may be that some risk factors are not automatically selected by the system.</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In the case of our example patient, we don’t have to select any additional risk factors. </a:t>
            </a: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6467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Then, we move on to the exercise modifier(s). </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For this section, we also have to look at the medical history of the patient. </a:t>
            </a:r>
          </a:p>
          <a:p>
            <a:pPr algn="l" rtl="0" fontAlgn="base"/>
            <a:r>
              <a:rPr lang="en-US" sz="1800" b="0" i="0" dirty="0">
                <a:solidFill>
                  <a:srgbClr val="000000"/>
                </a:solidFill>
                <a:effectLst/>
                <a:latin typeface="Calibri" panose="020F0502020204030204" pitchFamily="34" charset="0"/>
              </a:rPr>
              <a:t>For our example patient, no exercise modifiers are present, so we don’t need to select any item. </a:t>
            </a:r>
          </a:p>
          <a:p>
            <a:pPr algn="l" rtl="0" fontAlgn="base"/>
            <a:endParaRPr lang="en-US" sz="1800" b="0" i="0" dirty="0">
              <a:solidFill>
                <a:srgbClr val="000000"/>
              </a:solidFill>
              <a:effectLst/>
              <a:latin typeface="Calibri" panose="020F0502020204030204" pitchFamily="34" charset="0"/>
            </a:endParaRPr>
          </a:p>
          <a:p>
            <a:pPr algn="l" rtl="0" fontAlgn="base"/>
            <a:endParaRPr lang="en-US" sz="1800" b="0" i="0" dirty="0">
              <a:solidFill>
                <a:srgbClr val="000000"/>
              </a:solidFill>
              <a:effectLst/>
              <a:latin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b="0" dirty="0"/>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4275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Within the “Anomalies” section, we don’t have to select any items, since these anomalies occur during exercise testing and the patients that participate in the </a:t>
            </a:r>
            <a:r>
              <a:rPr lang="en-US" sz="1800" b="0" i="0" dirty="0" err="1">
                <a:solidFill>
                  <a:srgbClr val="000000"/>
                </a:solidFill>
                <a:effectLst/>
                <a:latin typeface="Calibri" panose="020F0502020204030204" pitchFamily="34" charset="0"/>
              </a:rPr>
              <a:t>CoroPrevention</a:t>
            </a:r>
            <a:r>
              <a:rPr lang="en-US" sz="1800" b="0" i="0" dirty="0">
                <a:solidFill>
                  <a:srgbClr val="000000"/>
                </a:solidFill>
                <a:effectLst/>
                <a:latin typeface="Calibri" panose="020F0502020204030204" pitchFamily="34" charset="0"/>
              </a:rPr>
              <a:t> study do not undergo exercise testing as part of the study.</a:t>
            </a: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636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Some of medications that affect exercise prescription are already automatically selected based on the collected in the system. However, not all medications that affect exercise prescription will be known by the system. Therefore, it is important to recheck the selected items by looking at the medication list of the patient (e.g. in the medical records). </a:t>
            </a: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5243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After selecting all relevant items for the patient in the sections primary indication, key risk factors, exercise modifiers, anomalies and medication, the EXPERT tool generates a personalized recommendation for the exercise prescription for this patient. When you update the selected items in any of the sections, the recommendation is updated automatically.</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As we can see here, this patient would have to train at moderate intensity, every day, for 20 to 60 minutes for at least 24 weeks. Furthermore, strength training is recommended. There is also some additional advice for exercise training. During the visit, you can discuss this exercise prescription with the patient.</a:t>
            </a: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738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nl-BE" dirty="0"/>
              <a:t>In the CoroPrevention project, the EXPERT tool is integrated into the caregiver dashboard to support you with exercise prescription.</a:t>
            </a:r>
          </a:p>
          <a:p>
            <a:pPr marL="457200" marR="0" lvl="0" indent="-228600" algn="l" rtl="0">
              <a:lnSpc>
                <a:spcPct val="100000"/>
              </a:lnSpc>
              <a:spcBef>
                <a:spcPts val="0"/>
              </a:spcBef>
              <a:spcAft>
                <a:spcPts val="0"/>
              </a:spcAft>
              <a:buClr>
                <a:srgbClr val="000000"/>
              </a:buClr>
              <a:buSzPts val="1400"/>
              <a:buFont typeface="Arial"/>
              <a:buNone/>
            </a:pPr>
            <a:endParaRPr lang="nl-BE" dirty="0"/>
          </a:p>
          <a:p>
            <a:pPr marL="457200" marR="0" lvl="0" indent="-228600" algn="l" rtl="0">
              <a:lnSpc>
                <a:spcPct val="100000"/>
              </a:lnSpc>
              <a:spcBef>
                <a:spcPts val="0"/>
              </a:spcBef>
              <a:spcAft>
                <a:spcPts val="0"/>
              </a:spcAft>
              <a:buClr>
                <a:srgbClr val="000000"/>
              </a:buClr>
              <a:buSzPts val="1400"/>
              <a:buFont typeface="Arial"/>
              <a:buNone/>
            </a:pPr>
            <a:r>
              <a:rPr lang="nl-BE" dirty="0"/>
              <a:t>What is the EXPERT tool? </a:t>
            </a:r>
          </a:p>
          <a:p>
            <a:r>
              <a:rPr lang="nl-BE" sz="1200" dirty="0">
                <a:solidFill>
                  <a:srgbClr val="202124"/>
                </a:solidFill>
                <a:latin typeface="Calibri" panose="020F0502020204030204" pitchFamily="34" charset="0"/>
                <a:cs typeface="Calibri" panose="020F0502020204030204" pitchFamily="34" charset="0"/>
              </a:rPr>
              <a:t>- The EXPERT tool is developed according to the EAPC and ESC guidelines and the expert opinions of the EAPC EXPERT group members.</a:t>
            </a:r>
          </a:p>
          <a:p>
            <a:r>
              <a:rPr lang="nl-BE" sz="1200" dirty="0">
                <a:solidFill>
                  <a:srgbClr val="202124"/>
                </a:solidFill>
                <a:latin typeface="Calibri" panose="020F0502020204030204" pitchFamily="34" charset="0"/>
                <a:cs typeface="Calibri" panose="020F0502020204030204" pitchFamily="34" charset="0"/>
              </a:rPr>
              <a:t>- The aim is to select maximally clinically effective and medically safe training modalities for patients with cardiovascular disease.</a:t>
            </a:r>
          </a:p>
          <a:p>
            <a:r>
              <a:rPr lang="nl-BE" sz="1200" dirty="0">
                <a:solidFill>
                  <a:srgbClr val="202124"/>
                </a:solidFill>
                <a:latin typeface="Calibri" panose="020F0502020204030204" pitchFamily="34" charset="0"/>
                <a:cs typeface="Calibri" panose="020F0502020204030204" pitchFamily="34" charset="0"/>
              </a:rPr>
              <a:t>- It is a recommendation system (or decision support system) designed to support you in the prescription of personalized exercise training.</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3799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It is important to explain to the patient what light, moderate or vigorous intensity means. For this, you can use the descriptions depicted on this slide.</a:t>
            </a: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888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sz="1800" b="0" i="0" dirty="0">
                <a:solidFill>
                  <a:srgbClr val="000000"/>
                </a:solidFill>
                <a:effectLst/>
                <a:latin typeface="Calibri" panose="020F0502020204030204" pitchFamily="34" charset="0"/>
              </a:rPr>
              <a:t>Based on your knowledge about the patient or by discussing the exercise prescription with the patient, it might turn out that the exercise prescription is not suited for the patient. In such cases, you can edit the exercise prescription by clicking on the pencil button.</a:t>
            </a: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539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rgbClr val="000000"/>
                </a:solidFill>
                <a:effectLst/>
                <a:latin typeface="Calibri" panose="020F0502020204030204" pitchFamily="34" charset="0"/>
              </a:rPr>
              <a:t>You can modify any of the components of the exercise prescription, thus the intensity, frequency, session duration, </a:t>
            </a:r>
            <a:r>
              <a:rPr lang="en-US" sz="1200" b="0" i="0" dirty="0" err="1">
                <a:solidFill>
                  <a:srgbClr val="000000"/>
                </a:solidFill>
                <a:effectLst/>
                <a:latin typeface="Calibri" panose="020F0502020204030204" pitchFamily="34" charset="0"/>
              </a:rPr>
              <a:t>programme</a:t>
            </a:r>
            <a:r>
              <a:rPr lang="en-US" sz="1200" b="0" i="0" dirty="0">
                <a:solidFill>
                  <a:srgbClr val="000000"/>
                </a:solidFill>
                <a:effectLst/>
                <a:latin typeface="Calibri" panose="020F0502020204030204" pitchFamily="34" charset="0"/>
              </a:rPr>
              <a:t> duration, strength training recommendation and additional training strategies.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rgbClr val="000000"/>
                </a:solidFill>
                <a:effectLst/>
                <a:latin typeface="Calibri" panose="020F0502020204030204" pitchFamily="34" charset="0"/>
              </a:rPr>
              <a:t>If you change any of these items, you have to record the reason for the change e.g. because you think the patient is not able to achieve this goal or because the patient mentioned that doing sports daily is not feasible for him.</a:t>
            </a: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16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rgbClr val="000000"/>
                </a:solidFill>
                <a:effectLst/>
                <a:latin typeface="Calibri" panose="020F0502020204030204" pitchFamily="34" charset="0"/>
              </a:rPr>
              <a:t>While editing the exercise prescription, you can always compare your edited prescription with the original recommendation that is shown at the top.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rgbClr val="000000"/>
                </a:solidFill>
                <a:effectLst/>
                <a:latin typeface="Calibri" panose="020F0502020204030204" pitchFamily="34" charset="0"/>
              </a:rPr>
              <a:t>You can revert your changes and go back to the original exercise prescription by clicking the “Revert” / “Undo” button. You will be asked to confirm this action.</a:t>
            </a: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5607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rgbClr val="000000"/>
                </a:solidFill>
                <a:effectLst/>
                <a:latin typeface="Calibri" panose="020F0502020204030204" pitchFamily="34" charset="0"/>
              </a:rPr>
              <a:t>When you are done updating the exercise prescription, you can click on the “Save” button.</a:t>
            </a:r>
            <a:endParaRPr dirty="0"/>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1111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rgbClr val="000000"/>
                </a:solidFill>
                <a:effectLst/>
                <a:latin typeface="Calibri" panose="020F0502020204030204" pitchFamily="34" charset="0"/>
              </a:rPr>
              <a:t>You will be asked to confirm the changes that you made to the exercise prescription.</a:t>
            </a:r>
            <a:endParaRPr dirty="0"/>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4404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solidFill>
                  <a:srgbClr val="000000"/>
                </a:solidFill>
                <a:effectLst/>
                <a:latin typeface="docs-Calibri"/>
              </a:rPr>
              <a:t>From the second time onwards, when you save a recommendation for a patient, you will have to choose between starting a new training program or a follow up recommendation that is considered part of the last (ongoing) training program. This decision will not have any influence on the exercise training recommendation as such. Considering a recommendation as the beginning of a training program or not has only informative purposes. </a:t>
            </a:r>
            <a:endParaRPr lang="en-US" sz="1200" b="0" i="0" dirty="0">
              <a:solidFill>
                <a:srgbClr val="000000"/>
              </a:solidFill>
              <a:effectLst/>
              <a:latin typeface="Calibri" panose="020F0502020204030204" pitchFamily="34" charset="0"/>
            </a:endParaRP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7762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dirty="0">
                <a:solidFill>
                  <a:srgbClr val="000000"/>
                </a:solidFill>
                <a:effectLst/>
                <a:latin typeface="docs-Calibri"/>
              </a:rPr>
              <a:t>When you saved an exercise prescription at least once, you will always see the “Recommendation” and the “Saved prescription”.</a:t>
            </a:r>
            <a:endParaRPr lang="en-US" sz="1200" b="0" i="0" dirty="0">
              <a:solidFill>
                <a:srgbClr val="000000"/>
              </a:solidFill>
              <a:effectLst/>
              <a:latin typeface="Calibri" panose="020F0502020204030204" pitchFamily="34" charset="0"/>
            </a:endParaRP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4593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dirty="0">
                <a:solidFill>
                  <a:srgbClr val="000000"/>
                </a:solidFill>
                <a:effectLst/>
                <a:latin typeface="docs-Calibri"/>
              </a:rPr>
              <a:t>You can print the “Saved prescription” by clicking the ”Print” button. Any changes that you made to the exercise prescription but that were not yet saved will not yet appear in the printed PDF.</a:t>
            </a:r>
            <a:endParaRPr lang="en-US" sz="1200" b="0" i="0" dirty="0">
              <a:solidFill>
                <a:srgbClr val="000000"/>
              </a:solidFill>
              <a:effectLst/>
              <a:latin typeface="Calibri" panose="020F0502020204030204" pitchFamily="34" charset="0"/>
            </a:endParaRP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2090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indent="0" algn="l" rtl="0" fontAlgn="base">
              <a:buFont typeface="Arial" panose="020B0604020202020204" pitchFamily="34" charset="0"/>
              <a:buNone/>
            </a:pPr>
            <a:r>
              <a:rPr lang="en-US" sz="1200" b="0" i="0" dirty="0">
                <a:solidFill>
                  <a:srgbClr val="000000"/>
                </a:solidFill>
                <a:effectLst/>
                <a:latin typeface="Calibri" panose="020F0502020204030204" pitchFamily="34" charset="0"/>
              </a:rPr>
              <a:t>When you are done updating the exercise prescription and want to save the edits and leave the EXPERT tool, you can click the “Save and close” button. </a:t>
            </a:r>
          </a:p>
          <a:p>
            <a:pPr marL="228600" indent="0" algn="l" rtl="0" fontAlgn="base">
              <a:buFont typeface="Arial" panose="020B0604020202020204" pitchFamily="34" charset="0"/>
              <a:buNone/>
            </a:pPr>
            <a:r>
              <a:rPr lang="en-US" sz="1200" b="0" i="0" dirty="0">
                <a:solidFill>
                  <a:srgbClr val="000000"/>
                </a:solidFill>
                <a:effectLst/>
                <a:latin typeface="Calibri" panose="020F0502020204030204" pitchFamily="34" charset="0"/>
              </a:rPr>
              <a:t>Alternatively, you can also close the EXPERT tool (with or without saving the exercise prescription) by clicking on the cross icon.</a:t>
            </a: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750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nl-BE" dirty="0"/>
              <a:t>We will start this introduction with a case to show you how to use the EXPERT tool in the caregiver dashboard. </a:t>
            </a:r>
          </a:p>
          <a:p>
            <a:pPr marL="457200" marR="0" lvl="0" indent="-228600" algn="l" rtl="0">
              <a:lnSpc>
                <a:spcPct val="100000"/>
              </a:lnSpc>
              <a:spcBef>
                <a:spcPts val="0"/>
              </a:spcBef>
              <a:spcAft>
                <a:spcPts val="0"/>
              </a:spcAft>
              <a:buClr>
                <a:srgbClr val="000000"/>
              </a:buClr>
              <a:buSzPts val="1400"/>
              <a:buFont typeface="Arial"/>
              <a:buNone/>
            </a:pPr>
            <a:endParaRPr lang="nl-BE" dirty="0"/>
          </a:p>
          <a:p>
            <a:r>
              <a:rPr lang="en-US" sz="1600" dirty="0">
                <a:effectLst/>
                <a:latin typeface="Calibri" panose="020F0502020204030204" pitchFamily="34" charset="0"/>
                <a:ea typeface="Calibri" panose="020F0502020204030204" pitchFamily="34" charset="0"/>
                <a:cs typeface="Calibri" panose="020F0502020204030204" pitchFamily="34" charset="0"/>
              </a:rPr>
              <a:t>Our example patient is a 64-year old man with a medical history of: </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Arterial hypertension, obesity, </a:t>
            </a:r>
            <a:r>
              <a:rPr lang="en-US" sz="1600" dirty="0" err="1">
                <a:effectLst/>
                <a:latin typeface="Calibri" panose="020F0502020204030204" pitchFamily="34" charset="0"/>
                <a:ea typeface="Calibri" panose="020F0502020204030204" pitchFamily="34" charset="0"/>
                <a:cs typeface="Calibri" panose="020F0502020204030204" pitchFamily="34" charset="0"/>
              </a:rPr>
              <a:t>hypercholesterolaemia</a:t>
            </a:r>
            <a:r>
              <a:rPr lang="en-US" sz="1600" dirty="0">
                <a:effectLst/>
                <a:latin typeface="Calibri" panose="020F0502020204030204" pitchFamily="34" charset="0"/>
                <a:ea typeface="Calibri" panose="020F0502020204030204" pitchFamily="34" charset="0"/>
                <a:cs typeface="Calibri" panose="020F0502020204030204" pitchFamily="34" charset="0"/>
              </a:rPr>
              <a:t>, diabetes mellitus</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Shoulder operation in 2015</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latin typeface="Calibri" panose="020F0502020204030204" pitchFamily="34" charset="0"/>
                <a:ea typeface="Calibri" panose="020F0502020204030204" pitchFamily="34" charset="0"/>
                <a:cs typeface="Calibri" panose="020F0502020204030204" pitchFamily="34" charset="0"/>
              </a:rPr>
              <a:t>E</a:t>
            </a:r>
            <a:r>
              <a:rPr lang="en-US" sz="1600" dirty="0">
                <a:effectLst/>
                <a:latin typeface="Calibri" panose="020F0502020204030204" pitchFamily="34" charset="0"/>
                <a:ea typeface="Calibri" panose="020F0502020204030204" pitchFamily="34" charset="0"/>
                <a:cs typeface="Calibri" panose="020F0502020204030204" pitchFamily="34" charset="0"/>
              </a:rPr>
              <a:t>lective coronary angiography demonstrating severe 3-vessel disease in 2021</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Elective CABG was performed</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He has the following risk factors:</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Obesity, diabetes, arterial hypertension, </a:t>
            </a:r>
            <a:r>
              <a:rPr lang="en-US" sz="1600" dirty="0" err="1">
                <a:effectLst/>
                <a:latin typeface="Calibri" panose="020F0502020204030204" pitchFamily="34" charset="0"/>
                <a:ea typeface="Calibri" panose="020F0502020204030204" pitchFamily="34" charset="0"/>
                <a:cs typeface="Calibri" panose="020F0502020204030204" pitchFamily="34" charset="0"/>
              </a:rPr>
              <a:t>hypercholesterolaemia</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Prior smoker, currently non-smoker</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Low physical activity</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3307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So far, we have focused on the “Weekly sports goal” discussion step.</a:t>
            </a:r>
          </a:p>
          <a:p>
            <a:pPr algn="l" rtl="0" fontAlgn="base"/>
            <a:r>
              <a:rPr lang="en-US" sz="1800" b="0" i="0" dirty="0">
                <a:solidFill>
                  <a:srgbClr val="000000"/>
                </a:solidFill>
                <a:effectLst/>
                <a:latin typeface="Calibri" panose="020F0502020204030204" pitchFamily="34" charset="0"/>
              </a:rPr>
              <a:t>Now we will have a brief look at the “Safety precautions” discussion step.</a:t>
            </a:r>
          </a:p>
          <a:p>
            <a:pPr algn="l" rtl="0" fontAlgn="base"/>
            <a:r>
              <a:rPr lang="en-US" sz="1800" b="0" i="0" dirty="0">
                <a:solidFill>
                  <a:srgbClr val="000000"/>
                </a:solidFill>
                <a:effectLst/>
                <a:latin typeface="Calibri" panose="020F0502020204030204" pitchFamily="34" charset="0"/>
              </a:rPr>
              <a:t>During the visit, you can briefly go over the safety precautions with the patient. The safety precautions contain quite some abbreviations, which might not be immediately clear to you. To help you with this, you will receive a list that explains these abbreviations, so it is easier to convey the relevant information to the patient.</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Note that the safety precautions depicted in this screen are based on the latest saved exercise prescription. Make sure to always save the edits to the exercise prescription before discussing the relevant safety precautions with the patient.</a:t>
            </a:r>
          </a:p>
          <a:p>
            <a:pPr marL="457200" marR="0" lvl="0" indent="-228600" algn="l" rtl="0">
              <a:lnSpc>
                <a:spcPct val="100000"/>
              </a:lnSpc>
              <a:spcBef>
                <a:spcPts val="0"/>
              </a:spcBef>
              <a:spcAft>
                <a:spcPts val="0"/>
              </a:spcAft>
              <a:buClr>
                <a:srgbClr val="000000"/>
              </a:buClr>
              <a:buSzPts val="1400"/>
              <a:buFont typeface="Arial"/>
              <a:buNone/>
            </a:pPr>
            <a:endParaRPr b="0" dirty="0"/>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98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The EXPERT tool is integrated in the caregiver dashboard.</a:t>
            </a:r>
          </a:p>
          <a:p>
            <a:endParaRPr lang="nl-BE" dirty="0"/>
          </a:p>
          <a:p>
            <a:r>
              <a:rPr lang="nl-BE" dirty="0"/>
              <a:t>First you have to find the patient for whom you want to make an exercise prescription. To achive this, you have to enter the patient’s subject ID in the search bar and select the correct patient.</a:t>
            </a: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smtClean="0">
                <a:solidFill>
                  <a:schemeClr val="dk1"/>
                </a:solidFill>
                <a:latin typeface="Calibri"/>
                <a:ea typeface="Calibri"/>
                <a:cs typeface="Calibri"/>
                <a:sym typeface="Calibri"/>
              </a:rPr>
              <a:t>4</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981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dirty="0">
                <a:solidFill>
                  <a:srgbClr val="000000"/>
                </a:solidFill>
                <a:effectLst/>
                <a:latin typeface="Calibri" panose="020F0502020204030204" pitchFamily="34" charset="0"/>
              </a:rPr>
              <a:t>This shows the patient overview page.</a:t>
            </a:r>
          </a:p>
          <a:p>
            <a:r>
              <a:rPr lang="en-US" sz="1200" b="0" i="0" dirty="0">
                <a:solidFill>
                  <a:srgbClr val="000000"/>
                </a:solidFill>
                <a:effectLst/>
                <a:latin typeface="Calibri" panose="020F0502020204030204" pitchFamily="34" charset="0"/>
              </a:rPr>
              <a:t>Click here on “Open patient record”.</a:t>
            </a:r>
            <a:endParaRPr lang="nl-BE" dirty="0"/>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smtClean="0">
                <a:solidFill>
                  <a:schemeClr val="dk1"/>
                </a:solidFill>
                <a:latin typeface="Calibri"/>
                <a:ea typeface="Calibri"/>
                <a:cs typeface="Calibri"/>
                <a:sym typeface="Calibri"/>
              </a:rPr>
              <a:t>5</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909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dirty="0">
                <a:solidFill>
                  <a:srgbClr val="000000"/>
                </a:solidFill>
                <a:effectLst/>
                <a:latin typeface="Calibri" panose="020F0502020204030204" pitchFamily="34" charset="0"/>
              </a:rPr>
              <a:t>Click in the pop-up dialog on the correct button.</a:t>
            </a:r>
          </a:p>
          <a:p>
            <a:r>
              <a:rPr lang="en-US" sz="1200" b="0" i="0" dirty="0">
                <a:solidFill>
                  <a:srgbClr val="000000"/>
                </a:solidFill>
                <a:effectLst/>
                <a:latin typeface="Calibri" panose="020F0502020204030204" pitchFamily="34" charset="0"/>
              </a:rPr>
              <a:t>If you want to open the patient record when the patient is not with you for an encounter, you should click the “Follow-up on patient” button. In this manner, you can open the patient </a:t>
            </a:r>
            <a:r>
              <a:rPr lang="en-US" sz="1200" b="0" i="0" dirty="0" err="1">
                <a:solidFill>
                  <a:srgbClr val="000000"/>
                </a:solidFill>
                <a:effectLst/>
                <a:latin typeface="Calibri" panose="020F0502020204030204" pitchFamily="34" charset="0"/>
              </a:rPr>
              <a:t>reocrd</a:t>
            </a:r>
            <a:r>
              <a:rPr lang="en-US" sz="1200" b="0" i="0" dirty="0">
                <a:solidFill>
                  <a:srgbClr val="000000"/>
                </a:solidFill>
                <a:effectLst/>
                <a:latin typeface="Calibri" panose="020F0502020204030204" pitchFamily="34" charset="0"/>
              </a:rPr>
              <a:t> to prepare the exercise prescription prior to visit 2.</a:t>
            </a:r>
          </a:p>
          <a:p>
            <a:r>
              <a:rPr lang="en-US" sz="1200" b="0" i="0" dirty="0">
                <a:solidFill>
                  <a:srgbClr val="000000"/>
                </a:solidFill>
                <a:effectLst/>
                <a:latin typeface="Calibri" panose="020F0502020204030204" pitchFamily="34" charset="0"/>
              </a:rPr>
              <a:t>If the patient is currently with you for a visit, you should click the “Start visit” button.</a:t>
            </a:r>
            <a:endParaRPr lang="nl-BE" dirty="0"/>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smtClean="0">
                <a:solidFill>
                  <a:schemeClr val="dk1"/>
                </a:solidFill>
                <a:latin typeface="Calibri"/>
                <a:ea typeface="Calibri"/>
                <a:cs typeface="Calibri"/>
                <a:sym typeface="Calibri"/>
              </a:rPr>
              <a:t>6</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005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The patient record is now open. You can find the EXPERT tool in the “Start moving” module. You can open this module by clicking on the ”running man” icon on the left side of the screen.</a:t>
            </a:r>
            <a:endParaRPr lang="en-US" sz="1800" b="1" i="0" dirty="0">
              <a:solidFill>
                <a:srgbClr val="000000"/>
              </a:solidFill>
              <a:effectLst/>
              <a:latin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934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Next, go to the “Goal setting” discussion step.</a:t>
            </a:r>
          </a:p>
          <a:p>
            <a:pPr algn="l" rtl="0" fontAlgn="base"/>
            <a:endParaRPr lang="en-US" sz="1800" b="0" i="0" dirty="0">
              <a:solidFill>
                <a:srgbClr val="000000"/>
              </a:solidFill>
              <a:effectLst/>
              <a:latin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b="0" dirty="0"/>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699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And click there on the “Edit sports goal” button.</a:t>
            </a:r>
          </a:p>
        </p:txBody>
      </p:sp>
      <p:sp>
        <p:nvSpPr>
          <p:cNvPr id="45" name="Google Shape;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R"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6295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p:nvPr/>
        </p:nvSpPr>
        <p:spPr>
          <a:xfrm>
            <a:off x="2496" y="1232694"/>
            <a:ext cx="9143999" cy="391080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4"/>
          <p:cNvSpPr txBox="1">
            <a:spLocks noGrp="1"/>
          </p:cNvSpPr>
          <p:nvPr>
            <p:ph type="ctrTitle"/>
          </p:nvPr>
        </p:nvSpPr>
        <p:spPr>
          <a:xfrm>
            <a:off x="394854" y="2636414"/>
            <a:ext cx="4642659" cy="1650556"/>
          </a:xfrm>
          <a:prstGeom prst="rect">
            <a:avLst/>
          </a:prstGeom>
          <a:noFill/>
          <a:ln>
            <a:noFill/>
          </a:ln>
        </p:spPr>
        <p:txBody>
          <a:bodyPr spcFirstLastPara="1" wrap="square" lIns="91425" tIns="45700" rIns="91425" bIns="45700" anchor="b" anchorCtr="0">
            <a:normAutofit/>
          </a:bodyPr>
          <a:lstStyle>
            <a:lvl1pPr lvl="0" algn="l">
              <a:lnSpc>
                <a:spcPct val="88888"/>
              </a:lnSpc>
              <a:spcBef>
                <a:spcPts val="0"/>
              </a:spcBef>
              <a:spcAft>
                <a:spcPts val="0"/>
              </a:spcAft>
              <a:buClr>
                <a:srgbClr val="5E338C"/>
              </a:buClr>
              <a:buSzPts val="4500"/>
              <a:buFont typeface="Calibri"/>
              <a:buNone/>
              <a:defRPr sz="4500">
                <a:solidFill>
                  <a:srgbClr val="5E338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
          <p:cNvSpPr txBox="1">
            <a:spLocks noGrp="1"/>
          </p:cNvSpPr>
          <p:nvPr>
            <p:ph type="subTitle" idx="1"/>
          </p:nvPr>
        </p:nvSpPr>
        <p:spPr>
          <a:xfrm>
            <a:off x="394854" y="4293075"/>
            <a:ext cx="4947459" cy="303044"/>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rgbClr val="AC9EC6"/>
              </a:buClr>
              <a:buSzPts val="1700"/>
              <a:buNone/>
              <a:defRPr sz="1700" b="1" i="0">
                <a:solidFill>
                  <a:srgbClr val="AC9EC6"/>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9" name="Google Shape;19;p4"/>
          <p:cNvPicPr preferRelativeResize="0"/>
          <p:nvPr/>
        </p:nvPicPr>
        <p:blipFill rotWithShape="1">
          <a:blip r:embed="rId2">
            <a:alphaModFix/>
          </a:blip>
          <a:srcRect l="-2156" r="29661"/>
          <a:stretch/>
        </p:blipFill>
        <p:spPr>
          <a:xfrm>
            <a:off x="4367703" y="568258"/>
            <a:ext cx="4776297" cy="4387180"/>
          </a:xfrm>
          <a:prstGeom prst="rect">
            <a:avLst/>
          </a:prstGeom>
          <a:noFill/>
          <a:ln>
            <a:noFill/>
          </a:ln>
        </p:spPr>
      </p:pic>
      <p:pic>
        <p:nvPicPr>
          <p:cNvPr id="20" name="Google Shape;20;p4"/>
          <p:cNvPicPr preferRelativeResize="0"/>
          <p:nvPr/>
        </p:nvPicPr>
        <p:blipFill rotWithShape="1">
          <a:blip r:embed="rId3">
            <a:alphaModFix/>
          </a:blip>
          <a:srcRect/>
          <a:stretch/>
        </p:blipFill>
        <p:spPr>
          <a:xfrm>
            <a:off x="535335" y="451969"/>
            <a:ext cx="2935521" cy="589848"/>
          </a:xfrm>
          <a:prstGeom prst="rect">
            <a:avLst/>
          </a:prstGeom>
          <a:noFill/>
          <a:ln>
            <a:noFill/>
          </a:ln>
        </p:spPr>
      </p:pic>
      <p:grpSp>
        <p:nvGrpSpPr>
          <p:cNvPr id="21" name="Google Shape;21;p4"/>
          <p:cNvGrpSpPr/>
          <p:nvPr/>
        </p:nvGrpSpPr>
        <p:grpSpPr>
          <a:xfrm>
            <a:off x="499050" y="4787997"/>
            <a:ext cx="4887610" cy="184666"/>
            <a:chOff x="527951" y="3033194"/>
            <a:chExt cx="4887610" cy="184666"/>
          </a:xfrm>
        </p:grpSpPr>
        <p:sp>
          <p:nvSpPr>
            <p:cNvPr id="22" name="Google Shape;22;p4"/>
            <p:cNvSpPr txBox="1"/>
            <p:nvPr/>
          </p:nvSpPr>
          <p:spPr>
            <a:xfrm>
              <a:off x="671347" y="3033194"/>
              <a:ext cx="4744214"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R" sz="600" b="0" i="1" u="none" strike="noStrike" cap="none">
                  <a:solidFill>
                    <a:srgbClr val="757070"/>
                  </a:solidFill>
                  <a:latin typeface="Calibri"/>
                  <a:ea typeface="Calibri"/>
                  <a:cs typeface="Calibri"/>
                  <a:sym typeface="Calibri"/>
                </a:rPr>
                <a:t>This project has received funding from the European Union’s Horizon 2020 research and innovation programme under grant agreement No 848056</a:t>
              </a:r>
              <a:endParaRPr sz="600" b="0" i="0" u="none" strike="noStrike" cap="none">
                <a:solidFill>
                  <a:srgbClr val="757070"/>
                </a:solidFill>
                <a:latin typeface="Calibri"/>
                <a:ea typeface="Calibri"/>
                <a:cs typeface="Calibri"/>
                <a:sym typeface="Calibri"/>
              </a:endParaRPr>
            </a:p>
          </p:txBody>
        </p:sp>
        <p:pic>
          <p:nvPicPr>
            <p:cNvPr id="23" name="Google Shape;23;p4"/>
            <p:cNvPicPr preferRelativeResize="0"/>
            <p:nvPr/>
          </p:nvPicPr>
          <p:blipFill rotWithShape="1">
            <a:blip r:embed="rId4">
              <a:alphaModFix/>
            </a:blip>
            <a:srcRect/>
            <a:stretch/>
          </p:blipFill>
          <p:spPr>
            <a:xfrm>
              <a:off x="527951" y="3065095"/>
              <a:ext cx="177672" cy="120865"/>
            </a:xfrm>
            <a:prstGeom prst="rect">
              <a:avLst/>
            </a:prstGeom>
            <a:noFill/>
            <a:ln>
              <a:noFill/>
            </a:ln>
          </p:spPr>
        </p:pic>
      </p:grpSp>
      <p:sp>
        <p:nvSpPr>
          <p:cNvPr id="24" name="Google Shape;24;p4"/>
          <p:cNvSpPr txBox="1"/>
          <p:nvPr/>
        </p:nvSpPr>
        <p:spPr>
          <a:xfrm>
            <a:off x="7555388" y="2210800"/>
            <a:ext cx="1426292" cy="2385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50"/>
              <a:buFont typeface="Arial"/>
              <a:buNone/>
            </a:pPr>
            <a:r>
              <a:rPr lang="en-GR" sz="950" b="0" i="0" u="none" strike="noStrike" cap="none">
                <a:solidFill>
                  <a:srgbClr val="5E358C"/>
                </a:solidFill>
                <a:latin typeface="Calibri"/>
                <a:ea typeface="Calibri"/>
                <a:cs typeface="Calibri"/>
                <a:sym typeface="Calibri"/>
              </a:rPr>
              <a:t>www.coroprevention.eu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348D"/>
              </a:buClr>
              <a:buSzPts val="2800"/>
              <a:buFont typeface="Calibri"/>
              <a:buNone/>
              <a:defRPr sz="2800" b="1" i="0">
                <a:solidFill>
                  <a:srgbClr val="5D348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628650" y="1369219"/>
            <a:ext cx="7886700" cy="2999575"/>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a:latin typeface="Calibri"/>
                <a:ea typeface="Calibri"/>
                <a:cs typeface="Calibri"/>
                <a:sym typeface="Calibri"/>
              </a:defRPr>
            </a:lvl1pPr>
            <a:lvl2pPr marL="914400" lvl="1" indent="-342900" algn="l">
              <a:lnSpc>
                <a:spcPct val="90000"/>
              </a:lnSpc>
              <a:spcBef>
                <a:spcPts val="375"/>
              </a:spcBef>
              <a:spcAft>
                <a:spcPts val="0"/>
              </a:spcAft>
              <a:buClr>
                <a:schemeClr val="dk1"/>
              </a:buClr>
              <a:buSzPts val="1800"/>
              <a:buChar char="•"/>
              <a:defRPr>
                <a:latin typeface="Calibri"/>
                <a:ea typeface="Calibri"/>
                <a:cs typeface="Calibri"/>
                <a:sym typeface="Calibri"/>
              </a:defRPr>
            </a:lvl2pPr>
            <a:lvl3pPr marL="1371600" lvl="2" indent="-323850" algn="l">
              <a:lnSpc>
                <a:spcPct val="90000"/>
              </a:lnSpc>
              <a:spcBef>
                <a:spcPts val="375"/>
              </a:spcBef>
              <a:spcAft>
                <a:spcPts val="0"/>
              </a:spcAft>
              <a:buClr>
                <a:schemeClr val="dk1"/>
              </a:buClr>
              <a:buSzPts val="1500"/>
              <a:buChar char="•"/>
              <a:defRPr>
                <a:latin typeface="Calibri"/>
                <a:ea typeface="Calibri"/>
                <a:cs typeface="Calibri"/>
                <a:sym typeface="Calibri"/>
              </a:defRPr>
            </a:lvl3pPr>
            <a:lvl4pPr marL="1828800" lvl="3" indent="-314325" algn="l">
              <a:lnSpc>
                <a:spcPct val="90000"/>
              </a:lnSpc>
              <a:spcBef>
                <a:spcPts val="375"/>
              </a:spcBef>
              <a:spcAft>
                <a:spcPts val="0"/>
              </a:spcAft>
              <a:buClr>
                <a:schemeClr val="dk1"/>
              </a:buClr>
              <a:buSzPts val="1350"/>
              <a:buChar char="•"/>
              <a:defRPr>
                <a:latin typeface="Calibri"/>
                <a:ea typeface="Calibri"/>
                <a:cs typeface="Calibri"/>
                <a:sym typeface="Calibri"/>
              </a:defRPr>
            </a:lvl4pPr>
            <a:lvl5pPr marL="2286000" lvl="4" indent="-314325" algn="l">
              <a:lnSpc>
                <a:spcPct val="90000"/>
              </a:lnSpc>
              <a:spcBef>
                <a:spcPts val="375"/>
              </a:spcBef>
              <a:spcAft>
                <a:spcPts val="0"/>
              </a:spcAft>
              <a:buClr>
                <a:schemeClr val="dk1"/>
              </a:buClr>
              <a:buSzPts val="1350"/>
              <a:buChar char="•"/>
              <a:defRPr>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5"/>
          <p:cNvSpPr txBox="1">
            <a:spLocks noGrp="1"/>
          </p:cNvSpPr>
          <p:nvPr>
            <p:ph type="ftr" idx="11"/>
          </p:nvPr>
        </p:nvSpPr>
        <p:spPr>
          <a:xfrm>
            <a:off x="5538262" y="4687041"/>
            <a:ext cx="2763537"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700">
                <a:solidFill>
                  <a:srgbClr val="AC9EC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AC9EC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AC9EC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AC9EC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AC9EC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AC9EC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AC9EC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AC9EC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AC9EC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AC9EC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R"/>
              <a:t>‹#›</a:t>
            </a:fld>
            <a:endParaRPr/>
          </a:p>
        </p:txBody>
      </p:sp>
      <p:pic>
        <p:nvPicPr>
          <p:cNvPr id="30" name="Google Shape;30;p5"/>
          <p:cNvPicPr preferRelativeResize="0"/>
          <p:nvPr/>
        </p:nvPicPr>
        <p:blipFill rotWithShape="1">
          <a:blip r:embed="rId2">
            <a:alphaModFix/>
          </a:blip>
          <a:srcRect/>
          <a:stretch/>
        </p:blipFill>
        <p:spPr>
          <a:xfrm>
            <a:off x="627007" y="4693550"/>
            <a:ext cx="1330457" cy="267335"/>
          </a:xfrm>
          <a:prstGeom prst="rect">
            <a:avLst/>
          </a:prstGeom>
          <a:noFill/>
          <a:ln>
            <a:noFill/>
          </a:ln>
        </p:spPr>
      </p:pic>
      <p:grpSp>
        <p:nvGrpSpPr>
          <p:cNvPr id="31" name="Google Shape;31;p5"/>
          <p:cNvGrpSpPr/>
          <p:nvPr/>
        </p:nvGrpSpPr>
        <p:grpSpPr>
          <a:xfrm>
            <a:off x="623108" y="4566286"/>
            <a:ext cx="7892242" cy="0"/>
            <a:chOff x="623108" y="4599710"/>
            <a:chExt cx="7892242" cy="0"/>
          </a:xfrm>
        </p:grpSpPr>
        <p:cxnSp>
          <p:nvCxnSpPr>
            <p:cNvPr id="32" name="Google Shape;32;p5"/>
            <p:cNvCxnSpPr/>
            <p:nvPr/>
          </p:nvCxnSpPr>
          <p:spPr>
            <a:xfrm>
              <a:off x="623108" y="4599710"/>
              <a:ext cx="2668712" cy="0"/>
            </a:xfrm>
            <a:prstGeom prst="straightConnector1">
              <a:avLst/>
            </a:prstGeom>
            <a:noFill/>
            <a:ln w="19050" cap="flat" cmpd="sng">
              <a:solidFill>
                <a:srgbClr val="9E292E"/>
              </a:solidFill>
              <a:prstDash val="solid"/>
              <a:miter lim="800000"/>
              <a:headEnd type="none" w="sm" len="sm"/>
              <a:tailEnd type="none" w="sm" len="sm"/>
            </a:ln>
          </p:spPr>
        </p:cxnSp>
        <p:cxnSp>
          <p:nvCxnSpPr>
            <p:cNvPr id="33" name="Google Shape;33;p5"/>
            <p:cNvCxnSpPr/>
            <p:nvPr/>
          </p:nvCxnSpPr>
          <p:spPr>
            <a:xfrm>
              <a:off x="3291820" y="4599710"/>
              <a:ext cx="2560359" cy="0"/>
            </a:xfrm>
            <a:prstGeom prst="straightConnector1">
              <a:avLst/>
            </a:prstGeom>
            <a:noFill/>
            <a:ln w="19050" cap="flat" cmpd="sng">
              <a:solidFill>
                <a:srgbClr val="5E358C"/>
              </a:solidFill>
              <a:prstDash val="solid"/>
              <a:miter lim="800000"/>
              <a:headEnd type="none" w="sm" len="sm"/>
              <a:tailEnd type="none" w="sm" len="sm"/>
            </a:ln>
          </p:spPr>
        </p:cxnSp>
        <p:cxnSp>
          <p:nvCxnSpPr>
            <p:cNvPr id="34" name="Google Shape;34;p5"/>
            <p:cNvCxnSpPr/>
            <p:nvPr/>
          </p:nvCxnSpPr>
          <p:spPr>
            <a:xfrm>
              <a:off x="5852179" y="4599710"/>
              <a:ext cx="2663171" cy="0"/>
            </a:xfrm>
            <a:prstGeom prst="straightConnector1">
              <a:avLst/>
            </a:prstGeom>
            <a:noFill/>
            <a:ln w="19050" cap="flat" cmpd="sng">
              <a:solidFill>
                <a:srgbClr val="AC9EC6"/>
              </a:solidFill>
              <a:prstDash val="solid"/>
              <a:miter lim="800000"/>
              <a:headEnd type="none" w="sm" len="sm"/>
              <a:tailEnd type="none" w="sm" len="sm"/>
            </a:ln>
          </p:spPr>
        </p:cxnSp>
      </p:grpSp>
      <p:cxnSp>
        <p:nvCxnSpPr>
          <p:cNvPr id="35" name="Google Shape;35;p5"/>
          <p:cNvCxnSpPr/>
          <p:nvPr/>
        </p:nvCxnSpPr>
        <p:spPr>
          <a:xfrm>
            <a:off x="8328854" y="4757089"/>
            <a:ext cx="0" cy="144569"/>
          </a:xfrm>
          <a:prstGeom prst="straightConnector1">
            <a:avLst/>
          </a:prstGeom>
          <a:noFill/>
          <a:ln w="9525" cap="flat" cmpd="sng">
            <a:solidFill>
              <a:srgbClr val="AC9EC6"/>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394850" y="2636425"/>
            <a:ext cx="5660100" cy="1650600"/>
          </a:xfrm>
          <a:prstGeom prst="rect">
            <a:avLst/>
          </a:prstGeom>
          <a:noFill/>
          <a:ln>
            <a:noFill/>
          </a:ln>
        </p:spPr>
        <p:txBody>
          <a:bodyPr spcFirstLastPara="1" wrap="square" lIns="91425" tIns="45700" rIns="91425" bIns="45700" anchor="b" anchorCtr="0">
            <a:normAutofit/>
          </a:bodyPr>
          <a:lstStyle/>
          <a:p>
            <a:pPr marL="0" lvl="0" indent="0" algn="l" rtl="0">
              <a:lnSpc>
                <a:spcPct val="88888"/>
              </a:lnSpc>
              <a:spcBef>
                <a:spcPts val="0"/>
              </a:spcBef>
              <a:spcAft>
                <a:spcPts val="0"/>
              </a:spcAft>
              <a:buClr>
                <a:srgbClr val="5E338C"/>
              </a:buClr>
              <a:buSzPct val="100000"/>
              <a:buFont typeface="Calibri"/>
              <a:buNone/>
            </a:pPr>
            <a:r>
              <a:rPr lang="nl-BE" dirty="0"/>
              <a:t>Introduction to the EXPERT tool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5" name="Picture 4">
            <a:extLst>
              <a:ext uri="{FF2B5EF4-FFF2-40B4-BE49-F238E27FC236}">
                <a16:creationId xmlns:a16="http://schemas.microsoft.com/office/drawing/2014/main" id="{C666FA70-6096-8ADF-7748-F0C0E31A6EC3}"/>
              </a:ext>
            </a:extLst>
          </p:cNvPr>
          <p:cNvPicPr>
            <a:picLocks noChangeAspect="1"/>
          </p:cNvPicPr>
          <p:nvPr/>
        </p:nvPicPr>
        <p:blipFill>
          <a:blip r:embed="rId3"/>
          <a:stretch>
            <a:fillRect/>
          </a:stretch>
        </p:blipFill>
        <p:spPr>
          <a:xfrm>
            <a:off x="1404120" y="1185401"/>
            <a:ext cx="5731200" cy="3344197"/>
          </a:xfrm>
          <a:prstGeom prst="rect">
            <a:avLst/>
          </a:prstGeom>
        </p:spPr>
      </p:pic>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Open the EXPERT tool</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10</a:t>
            </a:fld>
            <a:endParaRPr/>
          </a:p>
        </p:txBody>
      </p:sp>
      <p:sp>
        <p:nvSpPr>
          <p:cNvPr id="4" name="Kader 3">
            <a:extLst>
              <a:ext uri="{FF2B5EF4-FFF2-40B4-BE49-F238E27FC236}">
                <a16:creationId xmlns:a16="http://schemas.microsoft.com/office/drawing/2014/main" id="{E59A3E6E-8A00-563A-9CDE-6F0322970DEA}"/>
              </a:ext>
            </a:extLst>
          </p:cNvPr>
          <p:cNvSpPr/>
          <p:nvPr/>
        </p:nvSpPr>
        <p:spPr>
          <a:xfrm>
            <a:off x="4158171" y="2898139"/>
            <a:ext cx="413829" cy="149861"/>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7" name="Rechte verbindingslijn met pijl 6">
            <a:extLst>
              <a:ext uri="{FF2B5EF4-FFF2-40B4-BE49-F238E27FC236}">
                <a16:creationId xmlns:a16="http://schemas.microsoft.com/office/drawing/2014/main" id="{5E9ECF1E-A049-F337-DE89-EAF3FEFFCD42}"/>
              </a:ext>
            </a:extLst>
          </p:cNvPr>
          <p:cNvCxnSpPr>
            <a:cxnSpLocks/>
          </p:cNvCxnSpPr>
          <p:nvPr/>
        </p:nvCxnSpPr>
        <p:spPr>
          <a:xfrm flipH="1" flipV="1">
            <a:off x="4572000" y="3048000"/>
            <a:ext cx="264160" cy="28554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033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Weekly sports goal</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11</a:t>
            </a:fld>
            <a:endParaRPr/>
          </a:p>
        </p:txBody>
      </p:sp>
      <p:pic>
        <p:nvPicPr>
          <p:cNvPr id="2" name="Picture 1">
            <a:extLst>
              <a:ext uri="{FF2B5EF4-FFF2-40B4-BE49-F238E27FC236}">
                <a16:creationId xmlns:a16="http://schemas.microsoft.com/office/drawing/2014/main" id="{F979CF33-2004-414D-8A8A-C2FADEEA54F5}"/>
              </a:ext>
            </a:extLst>
          </p:cNvPr>
          <p:cNvPicPr>
            <a:picLocks noChangeAspect="1"/>
          </p:cNvPicPr>
          <p:nvPr/>
        </p:nvPicPr>
        <p:blipFill>
          <a:blip r:embed="rId3"/>
          <a:srcRect/>
          <a:stretch/>
        </p:blipFill>
        <p:spPr>
          <a:xfrm>
            <a:off x="1266137" y="1141340"/>
            <a:ext cx="6611725" cy="3248774"/>
          </a:xfrm>
          <a:prstGeom prst="rect">
            <a:avLst/>
          </a:prstGeom>
          <a:ln>
            <a:solidFill>
              <a:schemeClr val="tx1"/>
            </a:solidFill>
          </a:ln>
        </p:spPr>
      </p:pic>
      <p:cxnSp>
        <p:nvCxnSpPr>
          <p:cNvPr id="6" name="Rechte verbindingslijn met pijl 5">
            <a:extLst>
              <a:ext uri="{FF2B5EF4-FFF2-40B4-BE49-F238E27FC236}">
                <a16:creationId xmlns:a16="http://schemas.microsoft.com/office/drawing/2014/main" id="{BEE2B90B-C2B1-BC74-688B-455143197970}"/>
              </a:ext>
            </a:extLst>
          </p:cNvPr>
          <p:cNvCxnSpPr>
            <a:cxnSpLocks/>
          </p:cNvCxnSpPr>
          <p:nvPr/>
        </p:nvCxnSpPr>
        <p:spPr>
          <a:xfrm flipH="1">
            <a:off x="1958219" y="1542809"/>
            <a:ext cx="213756" cy="33250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 name="Kader 3">
            <a:extLst>
              <a:ext uri="{FF2B5EF4-FFF2-40B4-BE49-F238E27FC236}">
                <a16:creationId xmlns:a16="http://schemas.microsoft.com/office/drawing/2014/main" id="{9BD755C6-8297-9858-1C3A-200324BF7C11}"/>
              </a:ext>
            </a:extLst>
          </p:cNvPr>
          <p:cNvSpPr/>
          <p:nvPr/>
        </p:nvSpPr>
        <p:spPr>
          <a:xfrm>
            <a:off x="1318901" y="1875318"/>
            <a:ext cx="618565" cy="197223"/>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46476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Exercise prescription</a:t>
            </a:r>
            <a:endParaRPr dirty="0"/>
          </a:p>
        </p:txBody>
      </p:sp>
      <p:sp>
        <p:nvSpPr>
          <p:cNvPr id="48" name="Google Shape;48;p6"/>
          <p:cNvSpPr txBox="1">
            <a:spLocks noGrp="1"/>
          </p:cNvSpPr>
          <p:nvPr>
            <p:ph type="body" idx="1"/>
          </p:nvPr>
        </p:nvSpPr>
        <p:spPr>
          <a:xfrm>
            <a:off x="6400799" y="1369219"/>
            <a:ext cx="2495227" cy="2999575"/>
          </a:xfrm>
          <a:prstGeom prst="rect">
            <a:avLst/>
          </a:prstGeom>
          <a:noFill/>
          <a:ln>
            <a:noFill/>
          </a:ln>
        </p:spPr>
        <p:txBody>
          <a:bodyPr spcFirstLastPara="1" wrap="square" lIns="91425" tIns="45700" rIns="91425" bIns="45700" anchor="t" anchorCtr="0">
            <a:normAutofit/>
          </a:bodyPr>
          <a:lstStyle/>
          <a:p>
            <a:r>
              <a:rPr lang="nl-BE" sz="1600" b="1" dirty="0"/>
              <a:t>Select</a:t>
            </a:r>
            <a:r>
              <a:rPr lang="nl-BE" sz="1600" dirty="0"/>
              <a:t> applicable </a:t>
            </a:r>
            <a:r>
              <a:rPr lang="nl-BE" sz="1600" b="1" dirty="0"/>
              <a:t>items</a:t>
            </a:r>
          </a:p>
          <a:p>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12</a:t>
            </a:fld>
            <a:endParaRPr/>
          </a:p>
        </p:txBody>
      </p:sp>
      <p:pic>
        <p:nvPicPr>
          <p:cNvPr id="8" name="Picture 7">
            <a:extLst>
              <a:ext uri="{FF2B5EF4-FFF2-40B4-BE49-F238E27FC236}">
                <a16:creationId xmlns:a16="http://schemas.microsoft.com/office/drawing/2014/main" id="{DE298423-5022-53F0-5103-DF9693698F5F}"/>
              </a:ext>
            </a:extLst>
          </p:cNvPr>
          <p:cNvPicPr>
            <a:picLocks noChangeAspect="1"/>
          </p:cNvPicPr>
          <p:nvPr/>
        </p:nvPicPr>
        <p:blipFill>
          <a:blip r:embed="rId3"/>
          <a:stretch>
            <a:fillRect/>
          </a:stretch>
        </p:blipFill>
        <p:spPr>
          <a:xfrm>
            <a:off x="693060" y="1129714"/>
            <a:ext cx="5707739" cy="3261565"/>
          </a:xfrm>
          <a:prstGeom prst="rect">
            <a:avLst/>
          </a:prstGeom>
          <a:ln>
            <a:solidFill>
              <a:schemeClr val="accent3"/>
            </a:solidFill>
          </a:ln>
        </p:spPr>
      </p:pic>
    </p:spTree>
    <p:extLst>
      <p:ext uri="{BB962C8B-B14F-4D97-AF65-F5344CB8AC3E}">
        <p14:creationId xmlns:p14="http://schemas.microsoft.com/office/powerpoint/2010/main" val="376608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Primary indication</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13</a:t>
            </a:fld>
            <a:endParaRPr/>
          </a:p>
        </p:txBody>
      </p:sp>
      <p:sp>
        <p:nvSpPr>
          <p:cNvPr id="6" name="Google Shape;48;p6">
            <a:extLst>
              <a:ext uri="{FF2B5EF4-FFF2-40B4-BE49-F238E27FC236}">
                <a16:creationId xmlns:a16="http://schemas.microsoft.com/office/drawing/2014/main" id="{0ACF7D7C-8BBB-3410-C0D3-2DD5ECE6BB38}"/>
              </a:ext>
            </a:extLst>
          </p:cNvPr>
          <p:cNvSpPr txBox="1">
            <a:spLocks noGrp="1"/>
          </p:cNvSpPr>
          <p:nvPr>
            <p:ph type="body" idx="1"/>
          </p:nvPr>
        </p:nvSpPr>
        <p:spPr>
          <a:xfrm>
            <a:off x="6424544" y="1102442"/>
            <a:ext cx="2719456" cy="2999575"/>
          </a:xfrm>
          <a:prstGeom prst="rect">
            <a:avLst/>
          </a:prstGeom>
          <a:ln>
            <a:noFill/>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a:bodyPr>
          <a:lstStyle/>
          <a:p>
            <a:pPr marL="95250" indent="0">
              <a:buNone/>
            </a:pPr>
            <a:r>
              <a:rPr lang="en-US" sz="1400" b="1" dirty="0">
                <a:effectLst/>
                <a:latin typeface="Calibri" panose="020F0502020204030204" pitchFamily="34" charset="0"/>
                <a:ea typeface="Calibri" panose="020F0502020204030204" pitchFamily="34" charset="0"/>
                <a:cs typeface="Calibri" panose="020F0502020204030204" pitchFamily="34" charset="0"/>
              </a:rPr>
              <a:t>Medical history:</a:t>
            </a:r>
            <a:endParaRPr lang="nl-BE" sz="1400" b="1"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Arterial hypertension, obesity, </a:t>
            </a:r>
            <a:r>
              <a:rPr lang="en-US" sz="1400" dirty="0" err="1">
                <a:effectLst/>
                <a:latin typeface="Calibri" panose="020F0502020204030204" pitchFamily="34" charset="0"/>
                <a:ea typeface="Calibri" panose="020F0502020204030204" pitchFamily="34" charset="0"/>
                <a:cs typeface="Calibri" panose="020F0502020204030204" pitchFamily="34" charset="0"/>
              </a:rPr>
              <a:t>hypercholesterolaemia</a:t>
            </a:r>
            <a:r>
              <a:rPr lang="en-US" sz="1400" dirty="0">
                <a:effectLst/>
                <a:latin typeface="Calibri" panose="020F0502020204030204" pitchFamily="34" charset="0"/>
                <a:ea typeface="Calibri" panose="020F0502020204030204" pitchFamily="34" charset="0"/>
                <a:cs typeface="Calibri" panose="020F0502020204030204" pitchFamily="34" charset="0"/>
              </a:rPr>
              <a:t>, diabetes mellitus</a:t>
            </a:r>
          </a:p>
          <a:p>
            <a:pPr>
              <a:buFontTx/>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Shoulder operation in 2015</a:t>
            </a:r>
          </a:p>
          <a:p>
            <a:pPr>
              <a:buFontTx/>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Elective coronary angiography demonstrating severe 3-vessel disease in 2021</a:t>
            </a:r>
          </a:p>
          <a:p>
            <a:pPr>
              <a:buFontTx/>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Elective CABG was performed</a:t>
            </a:r>
          </a:p>
          <a:p>
            <a:pPr>
              <a:buFontTx/>
              <a:buChar char="-"/>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a:buFontTx/>
              <a:buChar char="-"/>
            </a:pPr>
            <a:endParaRPr lang="en-BE"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6156742-C50F-D77D-D41A-CCD8FE135565}"/>
              </a:ext>
            </a:extLst>
          </p:cNvPr>
          <p:cNvPicPr>
            <a:picLocks noChangeAspect="1"/>
          </p:cNvPicPr>
          <p:nvPr/>
        </p:nvPicPr>
        <p:blipFill>
          <a:blip r:embed="rId3"/>
          <a:stretch>
            <a:fillRect/>
          </a:stretch>
        </p:blipFill>
        <p:spPr>
          <a:xfrm>
            <a:off x="127000" y="1267301"/>
            <a:ext cx="6297544" cy="2068148"/>
          </a:xfrm>
          <a:prstGeom prst="rect">
            <a:avLst/>
          </a:prstGeom>
          <a:ln>
            <a:solidFill>
              <a:schemeClr val="tx1"/>
            </a:solidFill>
          </a:ln>
        </p:spPr>
      </p:pic>
      <p:sp>
        <p:nvSpPr>
          <p:cNvPr id="7" name="Kader 6">
            <a:extLst>
              <a:ext uri="{FF2B5EF4-FFF2-40B4-BE49-F238E27FC236}">
                <a16:creationId xmlns:a16="http://schemas.microsoft.com/office/drawing/2014/main" id="{EB532FC4-7862-0D3F-3A85-99C4D229BE1F}"/>
              </a:ext>
            </a:extLst>
          </p:cNvPr>
          <p:cNvSpPr/>
          <p:nvPr/>
        </p:nvSpPr>
        <p:spPr>
          <a:xfrm>
            <a:off x="756575" y="1442720"/>
            <a:ext cx="5054945" cy="196126"/>
          </a:xfrm>
          <a:prstGeom prst="frame">
            <a:avLst>
              <a:gd name="adj1" fmla="val 1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10" name="Rechte verbindingslijn met pijl 9">
            <a:extLst>
              <a:ext uri="{FF2B5EF4-FFF2-40B4-BE49-F238E27FC236}">
                <a16:creationId xmlns:a16="http://schemas.microsoft.com/office/drawing/2014/main" id="{74FE900D-C603-FFBE-4529-8B28E353349E}"/>
              </a:ext>
            </a:extLst>
          </p:cNvPr>
          <p:cNvCxnSpPr/>
          <p:nvPr/>
        </p:nvCxnSpPr>
        <p:spPr>
          <a:xfrm flipH="1">
            <a:off x="5811520" y="1225676"/>
            <a:ext cx="339306" cy="21704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463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Primary indication</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14</a:t>
            </a:fld>
            <a:endParaRPr/>
          </a:p>
        </p:txBody>
      </p:sp>
      <p:pic>
        <p:nvPicPr>
          <p:cNvPr id="4" name="Afbeelding 3">
            <a:extLst>
              <a:ext uri="{FF2B5EF4-FFF2-40B4-BE49-F238E27FC236}">
                <a16:creationId xmlns:a16="http://schemas.microsoft.com/office/drawing/2014/main" id="{F371CF41-C371-CF33-0CD9-99BA7274A7B1}"/>
              </a:ext>
            </a:extLst>
          </p:cNvPr>
          <p:cNvPicPr>
            <a:picLocks noChangeAspect="1"/>
          </p:cNvPicPr>
          <p:nvPr/>
        </p:nvPicPr>
        <p:blipFill rotWithShape="1">
          <a:blip r:embed="rId3"/>
          <a:srcRect l="20019" t="13273" b="71259"/>
          <a:stretch/>
        </p:blipFill>
        <p:spPr>
          <a:xfrm>
            <a:off x="-7770" y="1645920"/>
            <a:ext cx="9151770" cy="768095"/>
          </a:xfrm>
          <a:prstGeom prst="rect">
            <a:avLst/>
          </a:prstGeom>
        </p:spPr>
      </p:pic>
      <p:cxnSp>
        <p:nvCxnSpPr>
          <p:cNvPr id="9" name="Rechte verbindingslijn met pijl 8">
            <a:extLst>
              <a:ext uri="{FF2B5EF4-FFF2-40B4-BE49-F238E27FC236}">
                <a16:creationId xmlns:a16="http://schemas.microsoft.com/office/drawing/2014/main" id="{E0B574A0-87A9-B421-1396-C9BC1AA7719A}"/>
              </a:ext>
            </a:extLst>
          </p:cNvPr>
          <p:cNvCxnSpPr/>
          <p:nvPr/>
        </p:nvCxnSpPr>
        <p:spPr>
          <a:xfrm>
            <a:off x="2697480" y="2286000"/>
            <a:ext cx="0" cy="3749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Rechte verbindingslijn met pijl 10">
            <a:extLst>
              <a:ext uri="{FF2B5EF4-FFF2-40B4-BE49-F238E27FC236}">
                <a16:creationId xmlns:a16="http://schemas.microsoft.com/office/drawing/2014/main" id="{1A33F10E-96CB-E275-452B-A303DDE35515}"/>
              </a:ext>
            </a:extLst>
          </p:cNvPr>
          <p:cNvCxnSpPr/>
          <p:nvPr/>
        </p:nvCxnSpPr>
        <p:spPr>
          <a:xfrm>
            <a:off x="4066032" y="2286000"/>
            <a:ext cx="0" cy="3749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Rechte verbindingslijn met pijl 11">
            <a:extLst>
              <a:ext uri="{FF2B5EF4-FFF2-40B4-BE49-F238E27FC236}">
                <a16:creationId xmlns:a16="http://schemas.microsoft.com/office/drawing/2014/main" id="{267015B5-1E5A-5B47-461A-594C07EB6732}"/>
              </a:ext>
            </a:extLst>
          </p:cNvPr>
          <p:cNvCxnSpPr/>
          <p:nvPr/>
        </p:nvCxnSpPr>
        <p:spPr>
          <a:xfrm>
            <a:off x="5087112" y="2281426"/>
            <a:ext cx="0" cy="3749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Rechte verbindingslijn met pijl 12">
            <a:extLst>
              <a:ext uri="{FF2B5EF4-FFF2-40B4-BE49-F238E27FC236}">
                <a16:creationId xmlns:a16="http://schemas.microsoft.com/office/drawing/2014/main" id="{20938FF4-E19D-3785-63B0-AEE40124249C}"/>
              </a:ext>
            </a:extLst>
          </p:cNvPr>
          <p:cNvCxnSpPr/>
          <p:nvPr/>
        </p:nvCxnSpPr>
        <p:spPr>
          <a:xfrm>
            <a:off x="6656832" y="2249423"/>
            <a:ext cx="0" cy="3749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Rechte verbindingslijn met pijl 13">
            <a:extLst>
              <a:ext uri="{FF2B5EF4-FFF2-40B4-BE49-F238E27FC236}">
                <a16:creationId xmlns:a16="http://schemas.microsoft.com/office/drawing/2014/main" id="{2DBFBE17-4441-5C61-E654-8058E0089E69}"/>
              </a:ext>
            </a:extLst>
          </p:cNvPr>
          <p:cNvCxnSpPr/>
          <p:nvPr/>
        </p:nvCxnSpPr>
        <p:spPr>
          <a:xfrm>
            <a:off x="8098536" y="2267712"/>
            <a:ext cx="0" cy="3749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5" name="Tekstvak 14">
            <a:extLst>
              <a:ext uri="{FF2B5EF4-FFF2-40B4-BE49-F238E27FC236}">
                <a16:creationId xmlns:a16="http://schemas.microsoft.com/office/drawing/2014/main" id="{89F4C5F0-1BC2-A0F7-6AB9-BF40B5AF7B7F}"/>
              </a:ext>
            </a:extLst>
          </p:cNvPr>
          <p:cNvSpPr txBox="1"/>
          <p:nvPr/>
        </p:nvSpPr>
        <p:spPr>
          <a:xfrm>
            <a:off x="2312494" y="2752794"/>
            <a:ext cx="772659" cy="261610"/>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l-BE" sz="1100" dirty="0"/>
              <a:t>Intensity</a:t>
            </a:r>
            <a:endParaRPr lang="nl-BE" dirty="0"/>
          </a:p>
        </p:txBody>
      </p:sp>
      <p:sp>
        <p:nvSpPr>
          <p:cNvPr id="16" name="Tekstvak 15">
            <a:extLst>
              <a:ext uri="{FF2B5EF4-FFF2-40B4-BE49-F238E27FC236}">
                <a16:creationId xmlns:a16="http://schemas.microsoft.com/office/drawing/2014/main" id="{C58596C7-3702-29A7-0404-87182743441B}"/>
              </a:ext>
            </a:extLst>
          </p:cNvPr>
          <p:cNvSpPr txBox="1"/>
          <p:nvPr/>
        </p:nvSpPr>
        <p:spPr>
          <a:xfrm>
            <a:off x="3638742" y="2761491"/>
            <a:ext cx="854580" cy="261610"/>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l-BE" sz="1100" dirty="0"/>
              <a:t>Frequency</a:t>
            </a:r>
          </a:p>
        </p:txBody>
      </p:sp>
      <p:sp>
        <p:nvSpPr>
          <p:cNvPr id="17" name="Tekstvak 16">
            <a:extLst>
              <a:ext uri="{FF2B5EF4-FFF2-40B4-BE49-F238E27FC236}">
                <a16:creationId xmlns:a16="http://schemas.microsoft.com/office/drawing/2014/main" id="{0EB49C96-4C64-729A-124C-1148594D16BC}"/>
              </a:ext>
            </a:extLst>
          </p:cNvPr>
          <p:cNvSpPr txBox="1"/>
          <p:nvPr/>
        </p:nvSpPr>
        <p:spPr>
          <a:xfrm>
            <a:off x="4739260" y="2755347"/>
            <a:ext cx="695703" cy="430887"/>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l-BE" sz="1100" dirty="0"/>
              <a:t>Session duration</a:t>
            </a:r>
          </a:p>
        </p:txBody>
      </p:sp>
      <p:sp>
        <p:nvSpPr>
          <p:cNvPr id="18" name="Tekstvak 17">
            <a:extLst>
              <a:ext uri="{FF2B5EF4-FFF2-40B4-BE49-F238E27FC236}">
                <a16:creationId xmlns:a16="http://schemas.microsoft.com/office/drawing/2014/main" id="{D08C23F6-799C-55A2-0E02-8121638D353A}"/>
              </a:ext>
            </a:extLst>
          </p:cNvPr>
          <p:cNvSpPr txBox="1"/>
          <p:nvPr/>
        </p:nvSpPr>
        <p:spPr>
          <a:xfrm>
            <a:off x="6211244" y="2729486"/>
            <a:ext cx="914780" cy="430887"/>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l-BE" sz="1100" dirty="0"/>
              <a:t>Programme duration</a:t>
            </a:r>
          </a:p>
        </p:txBody>
      </p:sp>
      <p:sp>
        <p:nvSpPr>
          <p:cNvPr id="19" name="Tekstvak 18">
            <a:extLst>
              <a:ext uri="{FF2B5EF4-FFF2-40B4-BE49-F238E27FC236}">
                <a16:creationId xmlns:a16="http://schemas.microsoft.com/office/drawing/2014/main" id="{8935E727-3D1A-A8D7-2271-1E51F85BA28C}"/>
              </a:ext>
            </a:extLst>
          </p:cNvPr>
          <p:cNvSpPr txBox="1"/>
          <p:nvPr/>
        </p:nvSpPr>
        <p:spPr>
          <a:xfrm>
            <a:off x="7721755" y="2729485"/>
            <a:ext cx="789241" cy="430887"/>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nl-BE" sz="1100" dirty="0"/>
              <a:t>Strength training</a:t>
            </a:r>
          </a:p>
        </p:txBody>
      </p:sp>
    </p:spTree>
    <p:extLst>
      <p:ext uri="{BB962C8B-B14F-4D97-AF65-F5344CB8AC3E}">
        <p14:creationId xmlns:p14="http://schemas.microsoft.com/office/powerpoint/2010/main" val="220191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Key risk factor</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15</a:t>
            </a:fld>
            <a:endParaRPr/>
          </a:p>
        </p:txBody>
      </p:sp>
      <p:sp>
        <p:nvSpPr>
          <p:cNvPr id="6" name="Google Shape;48;p6">
            <a:extLst>
              <a:ext uri="{FF2B5EF4-FFF2-40B4-BE49-F238E27FC236}">
                <a16:creationId xmlns:a16="http://schemas.microsoft.com/office/drawing/2014/main" id="{0ACF7D7C-8BBB-3410-C0D3-2DD5ECE6BB38}"/>
              </a:ext>
            </a:extLst>
          </p:cNvPr>
          <p:cNvSpPr txBox="1">
            <a:spLocks noGrp="1"/>
          </p:cNvSpPr>
          <p:nvPr>
            <p:ph type="body" idx="1"/>
          </p:nvPr>
        </p:nvSpPr>
        <p:spPr>
          <a:xfrm>
            <a:off x="6236207" y="1369219"/>
            <a:ext cx="2659819" cy="2999575"/>
          </a:xfrm>
          <a:prstGeom prst="rect">
            <a:avLst/>
          </a:prstGeom>
          <a:ln>
            <a:noFill/>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a:bodyPr>
          <a:lstStyle/>
          <a:p>
            <a:pPr marL="95250" indent="0">
              <a:buNone/>
            </a:pPr>
            <a:r>
              <a:rPr lang="en-US" sz="1400" b="1" dirty="0">
                <a:effectLst/>
                <a:latin typeface="Calibri" panose="020F0502020204030204" pitchFamily="34" charset="0"/>
                <a:ea typeface="Calibri" panose="020F0502020204030204" pitchFamily="34" charset="0"/>
                <a:cs typeface="Calibri" panose="020F0502020204030204" pitchFamily="34" charset="0"/>
              </a:rPr>
              <a:t>Risk factors:</a:t>
            </a:r>
            <a:endParaRPr lang="nl-BE" sz="1400" b="1" dirty="0">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Obesity, diabetes, arterial hypertension, </a:t>
            </a:r>
            <a:r>
              <a:rPr lang="en-US" sz="1400" dirty="0" err="1">
                <a:effectLst/>
                <a:latin typeface="Calibri" panose="020F0502020204030204" pitchFamily="34" charset="0"/>
                <a:ea typeface="Calibri" panose="020F0502020204030204" pitchFamily="34" charset="0"/>
                <a:cs typeface="Calibri" panose="020F0502020204030204" pitchFamily="34" charset="0"/>
              </a:rPr>
              <a:t>hypercholesterolaemia</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a:buFontTx/>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Prior smoker, currently non-smoker</a:t>
            </a:r>
          </a:p>
          <a:p>
            <a:pPr>
              <a:buFontTx/>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Low physical activity</a:t>
            </a:r>
          </a:p>
          <a:p>
            <a:pPr>
              <a:buFontTx/>
              <a:buChar char="-"/>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a:buFontTx/>
              <a:buChar char="-"/>
            </a:pPr>
            <a:endParaRPr lang="en-BE" sz="1400" dirty="0">
              <a:latin typeface="Calibri" panose="020F0502020204030204" pitchFamily="34" charset="0"/>
              <a:ea typeface="Calibri" panose="020F0502020204030204" pitchFamily="34" charset="0"/>
              <a:cs typeface="Times New Roman" panose="02020603050405020304" pitchFamily="18" charset="0"/>
            </a:endParaRPr>
          </a:p>
          <a:p>
            <a:pPr marL="95250" indent="0">
              <a:buNone/>
            </a:pPr>
            <a:endParaRPr lang="en-BE"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857574F1-DAB9-6AFB-D058-DBE0681875E9}"/>
              </a:ext>
            </a:extLst>
          </p:cNvPr>
          <p:cNvPicPr>
            <a:picLocks noChangeAspect="1"/>
          </p:cNvPicPr>
          <p:nvPr/>
        </p:nvPicPr>
        <p:blipFill>
          <a:blip r:embed="rId3"/>
          <a:stretch>
            <a:fillRect/>
          </a:stretch>
        </p:blipFill>
        <p:spPr>
          <a:xfrm>
            <a:off x="745813" y="1555511"/>
            <a:ext cx="5403455" cy="1763761"/>
          </a:xfrm>
          <a:prstGeom prst="rect">
            <a:avLst/>
          </a:prstGeom>
          <a:ln>
            <a:solidFill>
              <a:schemeClr val="tx1"/>
            </a:solidFill>
          </a:ln>
        </p:spPr>
      </p:pic>
    </p:spTree>
    <p:extLst>
      <p:ext uri="{BB962C8B-B14F-4D97-AF65-F5344CB8AC3E}">
        <p14:creationId xmlns:p14="http://schemas.microsoft.com/office/powerpoint/2010/main" val="271673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Exercise modifier</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16</a:t>
            </a:fld>
            <a:endParaRPr/>
          </a:p>
        </p:txBody>
      </p:sp>
      <p:sp>
        <p:nvSpPr>
          <p:cNvPr id="6" name="Google Shape;48;p6">
            <a:extLst>
              <a:ext uri="{FF2B5EF4-FFF2-40B4-BE49-F238E27FC236}">
                <a16:creationId xmlns:a16="http://schemas.microsoft.com/office/drawing/2014/main" id="{0ACF7D7C-8BBB-3410-C0D3-2DD5ECE6BB38}"/>
              </a:ext>
            </a:extLst>
          </p:cNvPr>
          <p:cNvSpPr txBox="1">
            <a:spLocks noGrp="1"/>
          </p:cNvSpPr>
          <p:nvPr>
            <p:ph type="body" idx="1"/>
          </p:nvPr>
        </p:nvSpPr>
        <p:spPr>
          <a:xfrm>
            <a:off x="5806439" y="1369219"/>
            <a:ext cx="3089587" cy="2999575"/>
          </a:xfrm>
          <a:prstGeom prst="rect">
            <a:avLst/>
          </a:prstGeom>
          <a:ln>
            <a:noFill/>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rmAutofit/>
          </a:bodyPr>
          <a:lstStyle/>
          <a:p>
            <a:pPr marL="95250" indent="0">
              <a:buNone/>
            </a:pPr>
            <a:r>
              <a:rPr lang="en-US" sz="1400" b="1" dirty="0">
                <a:effectLst/>
                <a:latin typeface="Calibri" panose="020F0502020204030204" pitchFamily="34" charset="0"/>
                <a:ea typeface="Calibri" panose="020F0502020204030204" pitchFamily="34" charset="0"/>
                <a:cs typeface="Calibri" panose="020F0502020204030204" pitchFamily="34" charset="0"/>
              </a:rPr>
              <a:t>Medical history:</a:t>
            </a:r>
            <a:endParaRPr lang="nl-BE" sz="1400" b="1"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Arterial hypertension, obesity, </a:t>
            </a:r>
            <a:r>
              <a:rPr lang="en-US" sz="1400" dirty="0" err="1">
                <a:effectLst/>
                <a:latin typeface="Calibri" panose="020F0502020204030204" pitchFamily="34" charset="0"/>
                <a:ea typeface="Calibri" panose="020F0502020204030204" pitchFamily="34" charset="0"/>
                <a:cs typeface="Calibri" panose="020F0502020204030204" pitchFamily="34" charset="0"/>
              </a:rPr>
              <a:t>hypercholesterolaemia</a:t>
            </a:r>
            <a:r>
              <a:rPr lang="en-US" sz="1400" dirty="0">
                <a:effectLst/>
                <a:latin typeface="Calibri" panose="020F0502020204030204" pitchFamily="34" charset="0"/>
                <a:ea typeface="Calibri" panose="020F0502020204030204" pitchFamily="34" charset="0"/>
                <a:cs typeface="Calibri" panose="020F0502020204030204" pitchFamily="34" charset="0"/>
              </a:rPr>
              <a:t>, diabetes mellitus</a:t>
            </a:r>
          </a:p>
          <a:p>
            <a:pPr>
              <a:buFontTx/>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Shoulder operation in 2015</a:t>
            </a:r>
          </a:p>
          <a:p>
            <a:pPr>
              <a:buFontTx/>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Elective coronary angiography demonstrating severe 3-vessel disease in 2021</a:t>
            </a:r>
          </a:p>
          <a:p>
            <a:pPr>
              <a:buFontTx/>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Elective CABG was performed</a:t>
            </a:r>
          </a:p>
        </p:txBody>
      </p:sp>
      <p:pic>
        <p:nvPicPr>
          <p:cNvPr id="2" name="Afbeelding 1">
            <a:extLst>
              <a:ext uri="{FF2B5EF4-FFF2-40B4-BE49-F238E27FC236}">
                <a16:creationId xmlns:a16="http://schemas.microsoft.com/office/drawing/2014/main" id="{A090A307-B210-8536-BA4E-CB23560299E9}"/>
              </a:ext>
            </a:extLst>
          </p:cNvPr>
          <p:cNvPicPr>
            <a:picLocks noChangeAspect="1"/>
          </p:cNvPicPr>
          <p:nvPr/>
        </p:nvPicPr>
        <p:blipFill>
          <a:blip r:embed="rId3"/>
          <a:stretch>
            <a:fillRect/>
          </a:stretch>
        </p:blipFill>
        <p:spPr>
          <a:xfrm>
            <a:off x="81280" y="1632026"/>
            <a:ext cx="5724144" cy="1879448"/>
          </a:xfrm>
          <a:prstGeom prst="rect">
            <a:avLst/>
          </a:prstGeom>
          <a:ln>
            <a:solidFill>
              <a:schemeClr val="tx1"/>
            </a:solidFill>
          </a:ln>
        </p:spPr>
      </p:pic>
    </p:spTree>
    <p:extLst>
      <p:ext uri="{BB962C8B-B14F-4D97-AF65-F5344CB8AC3E}">
        <p14:creationId xmlns:p14="http://schemas.microsoft.com/office/powerpoint/2010/main" val="107029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Anomalies</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17</a:t>
            </a:fld>
            <a:endParaRPr/>
          </a:p>
        </p:txBody>
      </p:sp>
      <p:pic>
        <p:nvPicPr>
          <p:cNvPr id="3" name="Afbeelding 2">
            <a:extLst>
              <a:ext uri="{FF2B5EF4-FFF2-40B4-BE49-F238E27FC236}">
                <a16:creationId xmlns:a16="http://schemas.microsoft.com/office/drawing/2014/main" id="{E3DF648B-1205-400D-D846-EE2A2FFF06DE}"/>
              </a:ext>
            </a:extLst>
          </p:cNvPr>
          <p:cNvPicPr>
            <a:picLocks noChangeAspect="1"/>
          </p:cNvPicPr>
          <p:nvPr/>
        </p:nvPicPr>
        <p:blipFill>
          <a:blip r:embed="rId3"/>
          <a:stretch>
            <a:fillRect/>
          </a:stretch>
        </p:blipFill>
        <p:spPr>
          <a:xfrm>
            <a:off x="541451" y="1479305"/>
            <a:ext cx="8061097" cy="2184890"/>
          </a:xfrm>
          <a:prstGeom prst="rect">
            <a:avLst/>
          </a:prstGeom>
          <a:ln>
            <a:solidFill>
              <a:schemeClr val="tx1"/>
            </a:solidFill>
          </a:ln>
        </p:spPr>
      </p:pic>
    </p:spTree>
    <p:extLst>
      <p:ext uri="{BB962C8B-B14F-4D97-AF65-F5344CB8AC3E}">
        <p14:creationId xmlns:p14="http://schemas.microsoft.com/office/powerpoint/2010/main" val="283808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Medication</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18</a:t>
            </a:fld>
            <a:endParaRPr/>
          </a:p>
        </p:txBody>
      </p:sp>
      <p:pic>
        <p:nvPicPr>
          <p:cNvPr id="2" name="Afbeelding 1">
            <a:extLst>
              <a:ext uri="{FF2B5EF4-FFF2-40B4-BE49-F238E27FC236}">
                <a16:creationId xmlns:a16="http://schemas.microsoft.com/office/drawing/2014/main" id="{8E339E2D-5748-9883-12C7-042CAF3B0574}"/>
              </a:ext>
            </a:extLst>
          </p:cNvPr>
          <p:cNvPicPr>
            <a:picLocks noChangeAspect="1"/>
          </p:cNvPicPr>
          <p:nvPr/>
        </p:nvPicPr>
        <p:blipFill>
          <a:blip r:embed="rId3"/>
          <a:stretch>
            <a:fillRect/>
          </a:stretch>
        </p:blipFill>
        <p:spPr>
          <a:xfrm>
            <a:off x="685800" y="1316251"/>
            <a:ext cx="7772400" cy="2510997"/>
          </a:xfrm>
          <a:prstGeom prst="rect">
            <a:avLst/>
          </a:prstGeom>
          <a:ln>
            <a:solidFill>
              <a:schemeClr val="tx1"/>
            </a:solidFill>
          </a:ln>
        </p:spPr>
      </p:pic>
    </p:spTree>
    <p:extLst>
      <p:ext uri="{BB962C8B-B14F-4D97-AF65-F5344CB8AC3E}">
        <p14:creationId xmlns:p14="http://schemas.microsoft.com/office/powerpoint/2010/main" val="115267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Recommendation</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19</a:t>
            </a:fld>
            <a:endParaRPr/>
          </a:p>
        </p:txBody>
      </p:sp>
      <p:pic>
        <p:nvPicPr>
          <p:cNvPr id="3" name="Afbeelding 2">
            <a:extLst>
              <a:ext uri="{FF2B5EF4-FFF2-40B4-BE49-F238E27FC236}">
                <a16:creationId xmlns:a16="http://schemas.microsoft.com/office/drawing/2014/main" id="{A84F885B-639D-1595-8862-D4DB90C7F81F}"/>
              </a:ext>
            </a:extLst>
          </p:cNvPr>
          <p:cNvPicPr>
            <a:picLocks noChangeAspect="1"/>
          </p:cNvPicPr>
          <p:nvPr/>
        </p:nvPicPr>
        <p:blipFill rotWithShape="1">
          <a:blip r:embed="rId3"/>
          <a:srcRect t="933"/>
          <a:stretch/>
        </p:blipFill>
        <p:spPr>
          <a:xfrm>
            <a:off x="1307592" y="1361440"/>
            <a:ext cx="6528816" cy="2881302"/>
          </a:xfrm>
          <a:prstGeom prst="rect">
            <a:avLst/>
          </a:prstGeom>
          <a:ln>
            <a:solidFill>
              <a:schemeClr val="tx1"/>
            </a:solidFill>
          </a:ln>
        </p:spPr>
      </p:pic>
    </p:spTree>
    <p:extLst>
      <p:ext uri="{BB962C8B-B14F-4D97-AF65-F5344CB8AC3E}">
        <p14:creationId xmlns:p14="http://schemas.microsoft.com/office/powerpoint/2010/main" val="50211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What is the EXPERT tool? </a:t>
            </a:r>
            <a:endParaRPr dirty="0"/>
          </a:p>
        </p:txBody>
      </p:sp>
      <p:sp>
        <p:nvSpPr>
          <p:cNvPr id="48" name="Google Shape;48;p6"/>
          <p:cNvSpPr txBox="1">
            <a:spLocks noGrp="1"/>
          </p:cNvSpPr>
          <p:nvPr>
            <p:ph type="body" idx="1"/>
          </p:nvPr>
        </p:nvSpPr>
        <p:spPr>
          <a:xfrm>
            <a:off x="628651" y="1369219"/>
            <a:ext cx="8267376" cy="2999575"/>
          </a:xfrm>
          <a:prstGeom prst="rect">
            <a:avLst/>
          </a:prstGeom>
          <a:noFill/>
          <a:ln>
            <a:noFill/>
          </a:ln>
        </p:spPr>
        <p:txBody>
          <a:bodyPr spcFirstLastPara="1" wrap="square" lIns="91425" tIns="45700" rIns="91425" bIns="45700" anchor="t" anchorCtr="0">
            <a:normAutofit/>
          </a:bodyPr>
          <a:lstStyle/>
          <a:p>
            <a:r>
              <a:rPr lang="nl-BE" sz="1600" dirty="0">
                <a:solidFill>
                  <a:srgbClr val="202124"/>
                </a:solidFill>
                <a:latin typeface="Calibri" panose="020F0502020204030204" pitchFamily="34" charset="0"/>
                <a:cs typeface="Calibri" panose="020F0502020204030204" pitchFamily="34" charset="0"/>
              </a:rPr>
              <a:t>Developed according to EAPC and ESC position statements/guidelines and the expert opinions of the EAPC EXPERT group members</a:t>
            </a:r>
          </a:p>
          <a:p>
            <a:r>
              <a:rPr lang="nl-BE" sz="1600" dirty="0">
                <a:solidFill>
                  <a:srgbClr val="202124"/>
                </a:solidFill>
                <a:latin typeface="Calibri" panose="020F0502020204030204" pitchFamily="34" charset="0"/>
                <a:cs typeface="Calibri" panose="020F0502020204030204" pitchFamily="34" charset="0"/>
              </a:rPr>
              <a:t>To select maximally clinically effective and medically safe training modalities for patients with cardiovascular disease</a:t>
            </a:r>
          </a:p>
          <a:p>
            <a:r>
              <a:rPr lang="nl-BE" sz="1600" dirty="0">
                <a:solidFill>
                  <a:srgbClr val="202124"/>
                </a:solidFill>
                <a:latin typeface="Calibri" panose="020F0502020204030204" pitchFamily="34" charset="0"/>
                <a:cs typeface="Calibri" panose="020F0502020204030204" pitchFamily="34" charset="0"/>
              </a:rPr>
              <a:t>Recommendation System to support prescription of personalized exercise training</a:t>
            </a:r>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2</a:t>
            </a:fld>
            <a:endParaRPr/>
          </a:p>
        </p:txBody>
      </p:sp>
    </p:spTree>
    <p:extLst>
      <p:ext uri="{BB962C8B-B14F-4D97-AF65-F5344CB8AC3E}">
        <p14:creationId xmlns:p14="http://schemas.microsoft.com/office/powerpoint/2010/main" val="139320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Intensity</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20</a:t>
            </a:fld>
            <a:endParaRPr/>
          </a:p>
        </p:txBody>
      </p:sp>
      <p:graphicFrame>
        <p:nvGraphicFramePr>
          <p:cNvPr id="4" name="Table 4">
            <a:extLst>
              <a:ext uri="{FF2B5EF4-FFF2-40B4-BE49-F238E27FC236}">
                <a16:creationId xmlns:a16="http://schemas.microsoft.com/office/drawing/2014/main" id="{249978AC-05E2-B931-F3D0-A8652B861790}"/>
              </a:ext>
            </a:extLst>
          </p:cNvPr>
          <p:cNvGraphicFramePr>
            <a:graphicFrameLocks noGrp="1"/>
          </p:cNvGraphicFramePr>
          <p:nvPr>
            <p:extLst>
              <p:ext uri="{D42A27DB-BD31-4B8C-83A1-F6EECF244321}">
                <p14:modId xmlns:p14="http://schemas.microsoft.com/office/powerpoint/2010/main" val="823116794"/>
              </p:ext>
            </p:extLst>
          </p:nvPr>
        </p:nvGraphicFramePr>
        <p:xfrm>
          <a:off x="628650" y="1581150"/>
          <a:ext cx="7886700" cy="1981200"/>
        </p:xfrm>
        <a:graphic>
          <a:graphicData uri="http://schemas.openxmlformats.org/drawingml/2006/table">
            <a:tbl>
              <a:tblPr firstRow="1" bandRow="1">
                <a:tableStyleId>{2D5ABB26-0587-4C30-8999-92F81FD0307C}</a:tableStyleId>
              </a:tblPr>
              <a:tblGrid>
                <a:gridCol w="2061796">
                  <a:extLst>
                    <a:ext uri="{9D8B030D-6E8A-4147-A177-3AD203B41FA5}">
                      <a16:colId xmlns:a16="http://schemas.microsoft.com/office/drawing/2014/main" val="2560367922"/>
                    </a:ext>
                  </a:extLst>
                </a:gridCol>
                <a:gridCol w="5824904">
                  <a:extLst>
                    <a:ext uri="{9D8B030D-6E8A-4147-A177-3AD203B41FA5}">
                      <a16:colId xmlns:a16="http://schemas.microsoft.com/office/drawing/2014/main" val="4028110372"/>
                    </a:ext>
                  </a:extLst>
                </a:gridCol>
              </a:tblGrid>
              <a:tr h="370840">
                <a:tc>
                  <a:txBody>
                    <a:bodyPr/>
                    <a:lstStyle/>
                    <a:p>
                      <a:r>
                        <a:rPr lang="en-GB" sz="1600" dirty="0">
                          <a:latin typeface="Calibri" panose="020F0502020204030204" pitchFamily="34" charset="0"/>
                          <a:cs typeface="Calibri" panose="020F0502020204030204" pitchFamily="34" charset="0"/>
                        </a:rPr>
                        <a:t>Light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effectLst/>
                          <a:latin typeface="Calibri" panose="020F0502020204030204" pitchFamily="34" charset="0"/>
                          <a:cs typeface="Calibri" panose="020F0502020204030204" pitchFamily="34" charset="0"/>
                        </a:rPr>
                        <a:t>Feels like you can maintain it for a long time. Easy to breathe and carry on a conversation.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28475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effectLst/>
                          <a:latin typeface="Calibri" panose="020F0502020204030204" pitchFamily="34" charset="0"/>
                          <a:cs typeface="Calibri" panose="020F0502020204030204" pitchFamily="34" charset="0"/>
                        </a:rPr>
                        <a:t>Moderate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effectLst/>
                          <a:latin typeface="Calibri" panose="020F0502020204030204" pitchFamily="34" charset="0"/>
                          <a:cs typeface="Calibri" panose="020F0502020204030204" pitchFamily="34" charset="0"/>
                        </a:rPr>
                        <a:t>Feels like you can exercise for a long period, but probably not for hours. Your breathing is somewhat heavier but you are still able to speak in full sentences.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734578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effectLst/>
                          <a:latin typeface="Calibri" panose="020F0502020204030204" pitchFamily="34" charset="0"/>
                          <a:cs typeface="Calibri" panose="020F0502020204030204" pitchFamily="34" charset="0"/>
                        </a:rPr>
                        <a:t>Vigorous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effectLst/>
                          <a:latin typeface="Calibri" panose="020F0502020204030204" pitchFamily="34" charset="0"/>
                          <a:cs typeface="Calibri" panose="020F0502020204030204" pitchFamily="34" charset="0"/>
                        </a:rPr>
                        <a:t>Feels like you cannot exercise very long, your breathing is heavy and you are not able to say a full sentence without gasping for extra air.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83676"/>
                  </a:ext>
                </a:extLst>
              </a:tr>
            </a:tbl>
          </a:graphicData>
        </a:graphic>
      </p:graphicFrame>
    </p:spTree>
    <p:extLst>
      <p:ext uri="{BB962C8B-B14F-4D97-AF65-F5344CB8AC3E}">
        <p14:creationId xmlns:p14="http://schemas.microsoft.com/office/powerpoint/2010/main" val="3544576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Recommendation</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21</a:t>
            </a:fld>
            <a:endParaRPr/>
          </a:p>
        </p:txBody>
      </p:sp>
      <p:pic>
        <p:nvPicPr>
          <p:cNvPr id="2" name="Afbeelding 2">
            <a:extLst>
              <a:ext uri="{FF2B5EF4-FFF2-40B4-BE49-F238E27FC236}">
                <a16:creationId xmlns:a16="http://schemas.microsoft.com/office/drawing/2014/main" id="{9DCC4EA9-2860-B41F-B45D-F1A4C962AF57}"/>
              </a:ext>
            </a:extLst>
          </p:cNvPr>
          <p:cNvPicPr>
            <a:picLocks noChangeAspect="1"/>
          </p:cNvPicPr>
          <p:nvPr/>
        </p:nvPicPr>
        <p:blipFill rotWithShape="1">
          <a:blip r:embed="rId3"/>
          <a:srcRect t="933"/>
          <a:stretch/>
        </p:blipFill>
        <p:spPr>
          <a:xfrm>
            <a:off x="1307592" y="1361440"/>
            <a:ext cx="6528816" cy="2881302"/>
          </a:xfrm>
          <a:prstGeom prst="rect">
            <a:avLst/>
          </a:prstGeom>
          <a:ln>
            <a:solidFill>
              <a:schemeClr val="tx1"/>
            </a:solidFill>
          </a:ln>
        </p:spPr>
      </p:pic>
      <p:cxnSp>
        <p:nvCxnSpPr>
          <p:cNvPr id="4" name="Rechte verbindingslijn met pijl 3">
            <a:extLst>
              <a:ext uri="{FF2B5EF4-FFF2-40B4-BE49-F238E27FC236}">
                <a16:creationId xmlns:a16="http://schemas.microsoft.com/office/drawing/2014/main" id="{ECA34DAB-43F1-1F7A-19A0-0D55E474598E}"/>
              </a:ext>
            </a:extLst>
          </p:cNvPr>
          <p:cNvCxnSpPr/>
          <p:nvPr/>
        </p:nvCxnSpPr>
        <p:spPr>
          <a:xfrm flipH="1">
            <a:off x="7690104" y="1133856"/>
            <a:ext cx="292608" cy="34747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3735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Recommendation</a:t>
            </a:r>
            <a:endParaRPr dirty="0"/>
          </a:p>
        </p:txBody>
      </p:sp>
      <p:sp>
        <p:nvSpPr>
          <p:cNvPr id="48" name="Google Shape;48;p6"/>
          <p:cNvSpPr txBox="1">
            <a:spLocks noGrp="1"/>
          </p:cNvSpPr>
          <p:nvPr>
            <p:ph type="body" idx="1"/>
          </p:nvPr>
        </p:nvSpPr>
        <p:spPr>
          <a:xfrm>
            <a:off x="6547779" y="1268015"/>
            <a:ext cx="2495227" cy="2999575"/>
          </a:xfrm>
          <a:prstGeom prst="rect">
            <a:avLst/>
          </a:prstGeom>
          <a:noFill/>
          <a:ln>
            <a:noFill/>
          </a:ln>
        </p:spPr>
        <p:txBody>
          <a:bodyPr spcFirstLastPara="1" wrap="square" lIns="91425" tIns="45700" rIns="91425" bIns="45700" anchor="t" anchorCtr="0">
            <a:normAutofit/>
          </a:bodyPr>
          <a:lstStyle/>
          <a:p>
            <a:r>
              <a:rPr lang="nl-BE" sz="1600" dirty="0"/>
              <a:t>Remember to record reason </a:t>
            </a:r>
            <a:r>
              <a:rPr lang="nl-BE" sz="1600" b="1" dirty="0"/>
              <a:t>why you made the change</a:t>
            </a:r>
          </a:p>
          <a:p>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22</a:t>
            </a:fld>
            <a:endParaRPr/>
          </a:p>
        </p:txBody>
      </p:sp>
      <p:pic>
        <p:nvPicPr>
          <p:cNvPr id="3" name="Picture 2">
            <a:extLst>
              <a:ext uri="{FF2B5EF4-FFF2-40B4-BE49-F238E27FC236}">
                <a16:creationId xmlns:a16="http://schemas.microsoft.com/office/drawing/2014/main" id="{2206F833-FBA1-E0CE-62A8-05E93515B1C1}"/>
              </a:ext>
            </a:extLst>
          </p:cNvPr>
          <p:cNvPicPr>
            <a:picLocks noChangeAspect="1"/>
          </p:cNvPicPr>
          <p:nvPr/>
        </p:nvPicPr>
        <p:blipFill>
          <a:blip r:embed="rId3"/>
          <a:stretch>
            <a:fillRect/>
          </a:stretch>
        </p:blipFill>
        <p:spPr>
          <a:xfrm>
            <a:off x="628650" y="1268015"/>
            <a:ext cx="5919129" cy="3072342"/>
          </a:xfrm>
          <a:prstGeom prst="rect">
            <a:avLst/>
          </a:prstGeom>
          <a:ln>
            <a:solidFill>
              <a:schemeClr val="tx1"/>
            </a:solidFill>
          </a:ln>
        </p:spPr>
      </p:pic>
    </p:spTree>
    <p:extLst>
      <p:ext uri="{BB962C8B-B14F-4D97-AF65-F5344CB8AC3E}">
        <p14:creationId xmlns:p14="http://schemas.microsoft.com/office/powerpoint/2010/main" val="4109669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Recommendation</a:t>
            </a:r>
            <a:endParaRPr dirty="0"/>
          </a:p>
        </p:txBody>
      </p:sp>
      <p:sp>
        <p:nvSpPr>
          <p:cNvPr id="48" name="Google Shape;48;p6"/>
          <p:cNvSpPr txBox="1">
            <a:spLocks noGrp="1"/>
          </p:cNvSpPr>
          <p:nvPr>
            <p:ph type="body" idx="1"/>
          </p:nvPr>
        </p:nvSpPr>
        <p:spPr>
          <a:xfrm>
            <a:off x="6400799" y="1369219"/>
            <a:ext cx="2495227" cy="2999575"/>
          </a:xfrm>
          <a:prstGeom prst="rect">
            <a:avLst/>
          </a:prstGeom>
          <a:noFill/>
          <a:ln>
            <a:noFill/>
          </a:ln>
        </p:spPr>
        <p:txBody>
          <a:bodyPr spcFirstLastPara="1" wrap="square" lIns="91425" tIns="45700" rIns="91425" bIns="45700" anchor="t" anchorCtr="0">
            <a:normAutofit/>
          </a:bodyPr>
          <a:lstStyle/>
          <a:p>
            <a:r>
              <a:rPr lang="nl-BE" sz="1600" dirty="0"/>
              <a:t>At the top, </a:t>
            </a:r>
            <a:r>
              <a:rPr lang="nl-BE" sz="1600" b="1" dirty="0"/>
              <a:t>view</a:t>
            </a:r>
            <a:r>
              <a:rPr lang="nl-BE" sz="1600" dirty="0"/>
              <a:t> the </a:t>
            </a:r>
            <a:r>
              <a:rPr lang="nl-BE" sz="1600" b="1" dirty="0"/>
              <a:t>recommended</a:t>
            </a:r>
            <a:r>
              <a:rPr lang="nl-BE" sz="1600" dirty="0"/>
              <a:t> prescription</a:t>
            </a:r>
          </a:p>
          <a:p>
            <a:r>
              <a:rPr lang="nl-BE" sz="1600" dirty="0"/>
              <a:t>At the bottom, </a:t>
            </a:r>
            <a:r>
              <a:rPr lang="nl-BE" sz="1600" b="1" dirty="0"/>
              <a:t>edit</a:t>
            </a:r>
            <a:r>
              <a:rPr lang="nl-BE" sz="1600" dirty="0"/>
              <a:t> the prescription</a:t>
            </a:r>
          </a:p>
          <a:p>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23</a:t>
            </a:fld>
            <a:endParaRPr/>
          </a:p>
        </p:txBody>
      </p:sp>
      <p:pic>
        <p:nvPicPr>
          <p:cNvPr id="10" name="Picture 9">
            <a:extLst>
              <a:ext uri="{FF2B5EF4-FFF2-40B4-BE49-F238E27FC236}">
                <a16:creationId xmlns:a16="http://schemas.microsoft.com/office/drawing/2014/main" id="{F80CB52F-8F0E-49BE-7A3A-CE3917E6DBD5}"/>
              </a:ext>
            </a:extLst>
          </p:cNvPr>
          <p:cNvPicPr>
            <a:picLocks noChangeAspect="1"/>
          </p:cNvPicPr>
          <p:nvPr/>
        </p:nvPicPr>
        <p:blipFill>
          <a:blip r:embed="rId3"/>
          <a:stretch>
            <a:fillRect/>
          </a:stretch>
        </p:blipFill>
        <p:spPr>
          <a:xfrm>
            <a:off x="628650" y="1118409"/>
            <a:ext cx="5779344" cy="3306304"/>
          </a:xfrm>
          <a:prstGeom prst="rect">
            <a:avLst/>
          </a:prstGeom>
          <a:ln>
            <a:solidFill>
              <a:schemeClr val="accent3"/>
            </a:solidFill>
          </a:ln>
        </p:spPr>
      </p:pic>
      <p:cxnSp>
        <p:nvCxnSpPr>
          <p:cNvPr id="3" name="Rechte verbindingslijn met pijl 2">
            <a:extLst>
              <a:ext uri="{FF2B5EF4-FFF2-40B4-BE49-F238E27FC236}">
                <a16:creationId xmlns:a16="http://schemas.microsoft.com/office/drawing/2014/main" id="{44A2C90C-9B87-4679-A806-2FD85C5A61FD}"/>
              </a:ext>
            </a:extLst>
          </p:cNvPr>
          <p:cNvCxnSpPr>
            <a:cxnSpLocks/>
          </p:cNvCxnSpPr>
          <p:nvPr/>
        </p:nvCxnSpPr>
        <p:spPr>
          <a:xfrm flipH="1">
            <a:off x="5899638" y="1118409"/>
            <a:ext cx="659424" cy="44662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96523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Save exercise prescription</a:t>
            </a:r>
            <a:endParaRPr dirty="0"/>
          </a:p>
        </p:txBody>
      </p:sp>
      <p:sp>
        <p:nvSpPr>
          <p:cNvPr id="48" name="Google Shape;48;p6"/>
          <p:cNvSpPr txBox="1">
            <a:spLocks noGrp="1"/>
          </p:cNvSpPr>
          <p:nvPr>
            <p:ph type="body" idx="1"/>
          </p:nvPr>
        </p:nvSpPr>
        <p:spPr>
          <a:xfrm>
            <a:off x="6400799" y="1369219"/>
            <a:ext cx="2495227" cy="2999575"/>
          </a:xfrm>
          <a:prstGeom prst="rect">
            <a:avLst/>
          </a:prstGeom>
          <a:noFill/>
          <a:ln>
            <a:noFill/>
          </a:ln>
        </p:spPr>
        <p:txBody>
          <a:bodyPr spcFirstLastPara="1" wrap="square" lIns="91425" tIns="45700" rIns="91425" bIns="45700" anchor="t" anchorCtr="0">
            <a:normAutofit/>
          </a:bodyPr>
          <a:lstStyle/>
          <a:p>
            <a:r>
              <a:rPr lang="nl-BE" sz="1600" dirty="0"/>
              <a:t>At the top, </a:t>
            </a:r>
            <a:r>
              <a:rPr lang="nl-BE" sz="1600" b="1" dirty="0"/>
              <a:t>view</a:t>
            </a:r>
            <a:r>
              <a:rPr lang="nl-BE" sz="1600" dirty="0"/>
              <a:t> the </a:t>
            </a:r>
            <a:r>
              <a:rPr lang="nl-BE" sz="1600" b="1" dirty="0"/>
              <a:t>recommended</a:t>
            </a:r>
            <a:r>
              <a:rPr lang="nl-BE" sz="1600" dirty="0"/>
              <a:t> prescription</a:t>
            </a:r>
          </a:p>
          <a:p>
            <a:r>
              <a:rPr lang="nl-BE" sz="1600" dirty="0"/>
              <a:t>At the bottom, </a:t>
            </a:r>
            <a:r>
              <a:rPr lang="nl-BE" sz="1600" b="1" dirty="0"/>
              <a:t>edit</a:t>
            </a:r>
            <a:r>
              <a:rPr lang="nl-BE" sz="1600" dirty="0"/>
              <a:t> the prescription</a:t>
            </a:r>
          </a:p>
          <a:p>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24</a:t>
            </a:fld>
            <a:endParaRPr/>
          </a:p>
        </p:txBody>
      </p:sp>
      <p:pic>
        <p:nvPicPr>
          <p:cNvPr id="10" name="Picture 9">
            <a:extLst>
              <a:ext uri="{FF2B5EF4-FFF2-40B4-BE49-F238E27FC236}">
                <a16:creationId xmlns:a16="http://schemas.microsoft.com/office/drawing/2014/main" id="{F80CB52F-8F0E-49BE-7A3A-CE3917E6DBD5}"/>
              </a:ext>
            </a:extLst>
          </p:cNvPr>
          <p:cNvPicPr>
            <a:picLocks noChangeAspect="1"/>
          </p:cNvPicPr>
          <p:nvPr/>
        </p:nvPicPr>
        <p:blipFill>
          <a:blip r:embed="rId3"/>
          <a:stretch>
            <a:fillRect/>
          </a:stretch>
        </p:blipFill>
        <p:spPr>
          <a:xfrm>
            <a:off x="628650" y="1118409"/>
            <a:ext cx="5779344" cy="3306304"/>
          </a:xfrm>
          <a:prstGeom prst="rect">
            <a:avLst/>
          </a:prstGeom>
          <a:ln>
            <a:solidFill>
              <a:schemeClr val="accent3"/>
            </a:solidFill>
          </a:ln>
        </p:spPr>
      </p:pic>
      <p:cxnSp>
        <p:nvCxnSpPr>
          <p:cNvPr id="3" name="Rechte verbindingslijn met pijl 2">
            <a:extLst>
              <a:ext uri="{FF2B5EF4-FFF2-40B4-BE49-F238E27FC236}">
                <a16:creationId xmlns:a16="http://schemas.microsoft.com/office/drawing/2014/main" id="{44A2C90C-9B87-4679-A806-2FD85C5A61FD}"/>
              </a:ext>
            </a:extLst>
          </p:cNvPr>
          <p:cNvCxnSpPr>
            <a:cxnSpLocks/>
          </p:cNvCxnSpPr>
          <p:nvPr/>
        </p:nvCxnSpPr>
        <p:spPr>
          <a:xfrm flipH="1">
            <a:off x="6040315" y="1118409"/>
            <a:ext cx="439616" cy="42024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60189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6" name="Picture 5">
            <a:extLst>
              <a:ext uri="{FF2B5EF4-FFF2-40B4-BE49-F238E27FC236}">
                <a16:creationId xmlns:a16="http://schemas.microsoft.com/office/drawing/2014/main" id="{9E83C80D-D1FD-3124-C754-AB35BB4169F0}"/>
              </a:ext>
            </a:extLst>
          </p:cNvPr>
          <p:cNvPicPr>
            <a:picLocks noChangeAspect="1"/>
          </p:cNvPicPr>
          <p:nvPr/>
        </p:nvPicPr>
        <p:blipFill>
          <a:blip r:embed="rId3"/>
          <a:stretch>
            <a:fillRect/>
          </a:stretch>
        </p:blipFill>
        <p:spPr>
          <a:xfrm>
            <a:off x="1704600" y="1268015"/>
            <a:ext cx="5734800" cy="2979700"/>
          </a:xfrm>
          <a:prstGeom prst="rect">
            <a:avLst/>
          </a:prstGeom>
          <a:ln>
            <a:solidFill>
              <a:schemeClr val="tx1"/>
            </a:solidFill>
          </a:ln>
        </p:spPr>
      </p:pic>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Save exercise prescription</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25</a:t>
            </a:fld>
            <a:endParaRPr/>
          </a:p>
        </p:txBody>
      </p:sp>
      <p:cxnSp>
        <p:nvCxnSpPr>
          <p:cNvPr id="3" name="Rechte verbindingslijn met pijl 2">
            <a:extLst>
              <a:ext uri="{FF2B5EF4-FFF2-40B4-BE49-F238E27FC236}">
                <a16:creationId xmlns:a16="http://schemas.microsoft.com/office/drawing/2014/main" id="{44A2C90C-9B87-4679-A806-2FD85C5A61FD}"/>
              </a:ext>
            </a:extLst>
          </p:cNvPr>
          <p:cNvCxnSpPr>
            <a:cxnSpLocks/>
          </p:cNvCxnSpPr>
          <p:nvPr/>
        </p:nvCxnSpPr>
        <p:spPr>
          <a:xfrm flipH="1" flipV="1">
            <a:off x="4800600" y="2881851"/>
            <a:ext cx="254977" cy="33613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05062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2" name="Picture 1">
            <a:extLst>
              <a:ext uri="{FF2B5EF4-FFF2-40B4-BE49-F238E27FC236}">
                <a16:creationId xmlns:a16="http://schemas.microsoft.com/office/drawing/2014/main" id="{42108A2E-3037-374C-BFFA-BD13FA5E9D9B}"/>
              </a:ext>
            </a:extLst>
          </p:cNvPr>
          <p:cNvPicPr>
            <a:picLocks noChangeAspect="1"/>
          </p:cNvPicPr>
          <p:nvPr/>
        </p:nvPicPr>
        <p:blipFill>
          <a:blip r:embed="rId3"/>
          <a:srcRect/>
          <a:stretch/>
        </p:blipFill>
        <p:spPr>
          <a:xfrm>
            <a:off x="1714590" y="1268015"/>
            <a:ext cx="5714820" cy="2979700"/>
          </a:xfrm>
          <a:prstGeom prst="rect">
            <a:avLst/>
          </a:prstGeom>
          <a:ln>
            <a:solidFill>
              <a:schemeClr val="tx1"/>
            </a:solidFill>
          </a:ln>
        </p:spPr>
      </p:pic>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Save exercise prescription</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26</a:t>
            </a:fld>
            <a:endParaRPr/>
          </a:p>
        </p:txBody>
      </p:sp>
    </p:spTree>
    <p:extLst>
      <p:ext uri="{BB962C8B-B14F-4D97-AF65-F5344CB8AC3E}">
        <p14:creationId xmlns:p14="http://schemas.microsoft.com/office/powerpoint/2010/main" val="3711978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2" name="Picture 1">
            <a:extLst>
              <a:ext uri="{FF2B5EF4-FFF2-40B4-BE49-F238E27FC236}">
                <a16:creationId xmlns:a16="http://schemas.microsoft.com/office/drawing/2014/main" id="{42108A2E-3037-374C-BFFA-BD13FA5E9D9B}"/>
              </a:ext>
            </a:extLst>
          </p:cNvPr>
          <p:cNvPicPr>
            <a:picLocks noChangeAspect="1"/>
          </p:cNvPicPr>
          <p:nvPr/>
        </p:nvPicPr>
        <p:blipFill>
          <a:blip r:embed="rId3"/>
          <a:srcRect/>
          <a:stretch/>
        </p:blipFill>
        <p:spPr>
          <a:xfrm>
            <a:off x="1266137" y="1141340"/>
            <a:ext cx="6611725" cy="3248774"/>
          </a:xfrm>
          <a:prstGeom prst="rect">
            <a:avLst/>
          </a:prstGeom>
          <a:ln>
            <a:solidFill>
              <a:schemeClr val="tx1"/>
            </a:solidFill>
          </a:ln>
        </p:spPr>
      </p:pic>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Saved prescription</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27</a:t>
            </a:fld>
            <a:endParaRPr/>
          </a:p>
        </p:txBody>
      </p:sp>
    </p:spTree>
    <p:extLst>
      <p:ext uri="{BB962C8B-B14F-4D97-AF65-F5344CB8AC3E}">
        <p14:creationId xmlns:p14="http://schemas.microsoft.com/office/powerpoint/2010/main" val="3530797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2" name="Picture 1">
            <a:extLst>
              <a:ext uri="{FF2B5EF4-FFF2-40B4-BE49-F238E27FC236}">
                <a16:creationId xmlns:a16="http://schemas.microsoft.com/office/drawing/2014/main" id="{42108A2E-3037-374C-BFFA-BD13FA5E9D9B}"/>
              </a:ext>
            </a:extLst>
          </p:cNvPr>
          <p:cNvPicPr>
            <a:picLocks noChangeAspect="1"/>
          </p:cNvPicPr>
          <p:nvPr/>
        </p:nvPicPr>
        <p:blipFill>
          <a:blip r:embed="rId3"/>
          <a:srcRect/>
          <a:stretch/>
        </p:blipFill>
        <p:spPr>
          <a:xfrm>
            <a:off x="1266137" y="1141340"/>
            <a:ext cx="6611725" cy="3248774"/>
          </a:xfrm>
          <a:prstGeom prst="rect">
            <a:avLst/>
          </a:prstGeom>
          <a:ln>
            <a:solidFill>
              <a:schemeClr val="tx1"/>
            </a:solidFill>
          </a:ln>
        </p:spPr>
      </p:pic>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Print</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28</a:t>
            </a:fld>
            <a:endParaRPr/>
          </a:p>
        </p:txBody>
      </p:sp>
      <p:cxnSp>
        <p:nvCxnSpPr>
          <p:cNvPr id="3" name="Rechte verbindingslijn met pijl 5">
            <a:extLst>
              <a:ext uri="{FF2B5EF4-FFF2-40B4-BE49-F238E27FC236}">
                <a16:creationId xmlns:a16="http://schemas.microsoft.com/office/drawing/2014/main" id="{C4ABA3B7-0BBB-82F5-CE19-EF16E8437766}"/>
              </a:ext>
            </a:extLst>
          </p:cNvPr>
          <p:cNvCxnSpPr>
            <a:cxnSpLocks/>
          </p:cNvCxnSpPr>
          <p:nvPr/>
        </p:nvCxnSpPr>
        <p:spPr>
          <a:xfrm flipH="1">
            <a:off x="7770984" y="1503485"/>
            <a:ext cx="318744" cy="21520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7984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Save and close</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29</a:t>
            </a:fld>
            <a:endParaRPr/>
          </a:p>
        </p:txBody>
      </p:sp>
      <p:pic>
        <p:nvPicPr>
          <p:cNvPr id="2" name="Picture 1">
            <a:extLst>
              <a:ext uri="{FF2B5EF4-FFF2-40B4-BE49-F238E27FC236}">
                <a16:creationId xmlns:a16="http://schemas.microsoft.com/office/drawing/2014/main" id="{F979CF33-2004-414D-8A8A-C2FADEEA54F5}"/>
              </a:ext>
            </a:extLst>
          </p:cNvPr>
          <p:cNvPicPr>
            <a:picLocks noChangeAspect="1"/>
          </p:cNvPicPr>
          <p:nvPr/>
        </p:nvPicPr>
        <p:blipFill>
          <a:blip r:embed="rId3"/>
          <a:srcRect/>
          <a:stretch/>
        </p:blipFill>
        <p:spPr>
          <a:xfrm>
            <a:off x="1266137" y="1141340"/>
            <a:ext cx="6611725" cy="3248774"/>
          </a:xfrm>
          <a:prstGeom prst="rect">
            <a:avLst/>
          </a:prstGeom>
          <a:ln>
            <a:solidFill>
              <a:schemeClr val="tx1"/>
            </a:solidFill>
          </a:ln>
        </p:spPr>
      </p:pic>
      <p:cxnSp>
        <p:nvCxnSpPr>
          <p:cNvPr id="6" name="Rechte verbindingslijn met pijl 5">
            <a:extLst>
              <a:ext uri="{FF2B5EF4-FFF2-40B4-BE49-F238E27FC236}">
                <a16:creationId xmlns:a16="http://schemas.microsoft.com/office/drawing/2014/main" id="{BEE2B90B-C2B1-BC74-688B-455143197970}"/>
              </a:ext>
            </a:extLst>
          </p:cNvPr>
          <p:cNvCxnSpPr>
            <a:cxnSpLocks/>
          </p:cNvCxnSpPr>
          <p:nvPr/>
        </p:nvCxnSpPr>
        <p:spPr>
          <a:xfrm flipH="1">
            <a:off x="7343365" y="1375755"/>
            <a:ext cx="213756" cy="33250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 name="Rechte verbindingslijn met pijl 5">
            <a:extLst>
              <a:ext uri="{FF2B5EF4-FFF2-40B4-BE49-F238E27FC236}">
                <a16:creationId xmlns:a16="http://schemas.microsoft.com/office/drawing/2014/main" id="{7DDA4314-B2C0-FA89-210B-F4E0D6E69419}"/>
              </a:ext>
            </a:extLst>
          </p:cNvPr>
          <p:cNvCxnSpPr>
            <a:cxnSpLocks/>
          </p:cNvCxnSpPr>
          <p:nvPr/>
        </p:nvCxnSpPr>
        <p:spPr>
          <a:xfrm flipH="1">
            <a:off x="7858388" y="1101760"/>
            <a:ext cx="213756" cy="33250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2183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How to apply the EXPERT tool in CoroPrevention? </a:t>
            </a:r>
            <a:br>
              <a:rPr lang="nl-BE" dirty="0"/>
            </a:br>
            <a:r>
              <a:rPr lang="nl-BE" dirty="0"/>
              <a:t>Case description</a:t>
            </a:r>
            <a:endParaRPr dirty="0"/>
          </a:p>
        </p:txBody>
      </p:sp>
      <p:sp>
        <p:nvSpPr>
          <p:cNvPr id="48" name="Google Shape;48;p6"/>
          <p:cNvSpPr txBox="1">
            <a:spLocks noGrp="1"/>
          </p:cNvSpPr>
          <p:nvPr>
            <p:ph type="body" idx="1"/>
          </p:nvPr>
        </p:nvSpPr>
        <p:spPr>
          <a:xfrm>
            <a:off x="628651" y="1369219"/>
            <a:ext cx="8267376" cy="2999575"/>
          </a:xfrm>
          <a:prstGeom prst="rect">
            <a:avLst/>
          </a:prstGeom>
          <a:noFill/>
          <a:ln>
            <a:noFill/>
          </a:ln>
        </p:spPr>
        <p:txBody>
          <a:bodyPr spcFirstLastPara="1" wrap="square" lIns="91425" tIns="45700" rIns="91425" bIns="45700" anchor="t" anchorCtr="0">
            <a:normAutofit/>
          </a:bodyPr>
          <a:lstStyle/>
          <a:p>
            <a:r>
              <a:rPr lang="en-US" sz="1600" dirty="0">
                <a:effectLst/>
                <a:latin typeface="Calibri" panose="020F0502020204030204" pitchFamily="34" charset="0"/>
                <a:ea typeface="Calibri" panose="020F0502020204030204" pitchFamily="34" charset="0"/>
                <a:cs typeface="Calibri" panose="020F0502020204030204" pitchFamily="34" charset="0"/>
              </a:rPr>
              <a:t>64-year old male</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Medical history:</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Arterial hypertension, obesity, </a:t>
            </a:r>
            <a:r>
              <a:rPr lang="en-US" sz="1600" dirty="0" err="1">
                <a:effectLst/>
                <a:latin typeface="Calibri" panose="020F0502020204030204" pitchFamily="34" charset="0"/>
                <a:ea typeface="Calibri" panose="020F0502020204030204" pitchFamily="34" charset="0"/>
                <a:cs typeface="Calibri" panose="020F0502020204030204" pitchFamily="34" charset="0"/>
              </a:rPr>
              <a:t>hypercholesterolaemia</a:t>
            </a:r>
            <a:r>
              <a:rPr lang="en-US" sz="1600" dirty="0">
                <a:effectLst/>
                <a:latin typeface="Calibri" panose="020F0502020204030204" pitchFamily="34" charset="0"/>
                <a:ea typeface="Calibri" panose="020F0502020204030204" pitchFamily="34" charset="0"/>
                <a:cs typeface="Calibri" panose="020F0502020204030204" pitchFamily="34" charset="0"/>
              </a:rPr>
              <a:t>, diabetes mellitus</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Shoulder operation in 2015</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latin typeface="Calibri" panose="020F0502020204030204" pitchFamily="34" charset="0"/>
                <a:ea typeface="Calibri" panose="020F0502020204030204" pitchFamily="34" charset="0"/>
                <a:cs typeface="Calibri" panose="020F0502020204030204" pitchFamily="34" charset="0"/>
              </a:rPr>
              <a:t>E</a:t>
            </a:r>
            <a:r>
              <a:rPr lang="en-US" sz="1600" dirty="0">
                <a:effectLst/>
                <a:latin typeface="Calibri" panose="020F0502020204030204" pitchFamily="34" charset="0"/>
                <a:ea typeface="Calibri" panose="020F0502020204030204" pitchFamily="34" charset="0"/>
                <a:cs typeface="Calibri" panose="020F0502020204030204" pitchFamily="34" charset="0"/>
              </a:rPr>
              <a:t>lective coronary angiography demonstrating severe 3-vessel disease in 2021</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Elective CABG was performed</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Calibri" panose="020F0502020204030204" pitchFamily="34" charset="0"/>
                <a:ea typeface="Calibri" panose="020F0502020204030204" pitchFamily="34" charset="0"/>
                <a:cs typeface="Calibri" panose="020F0502020204030204" pitchFamily="34" charset="0"/>
              </a:rPr>
              <a:t>Risk factors:</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Obesity, diabetes, arterial hypertension, </a:t>
            </a:r>
            <a:r>
              <a:rPr lang="en-US" sz="1600" dirty="0" err="1">
                <a:effectLst/>
                <a:latin typeface="Calibri" panose="020F0502020204030204" pitchFamily="34" charset="0"/>
                <a:ea typeface="Calibri" panose="020F0502020204030204" pitchFamily="34" charset="0"/>
                <a:cs typeface="Calibri" panose="020F0502020204030204" pitchFamily="34" charset="0"/>
              </a:rPr>
              <a:t>hypercholesterolaemia</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Prior smoker, currently non-smoker</a:t>
            </a:r>
            <a:endParaRPr lang="en-BE"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Low physical activity</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p>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3</a:t>
            </a:fld>
            <a:endParaRPr/>
          </a:p>
        </p:txBody>
      </p:sp>
    </p:spTree>
    <p:extLst>
      <p:ext uri="{BB962C8B-B14F-4D97-AF65-F5344CB8AC3E}">
        <p14:creationId xmlns:p14="http://schemas.microsoft.com/office/powerpoint/2010/main" val="2446370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EXPERT tool – Safety precautions</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30</a:t>
            </a:fld>
            <a:endParaRPr/>
          </a:p>
        </p:txBody>
      </p:sp>
      <p:pic>
        <p:nvPicPr>
          <p:cNvPr id="3" name="Picture 2">
            <a:extLst>
              <a:ext uri="{FF2B5EF4-FFF2-40B4-BE49-F238E27FC236}">
                <a16:creationId xmlns:a16="http://schemas.microsoft.com/office/drawing/2014/main" id="{808F7066-59E3-953D-5B62-1881FCAC8D7F}"/>
              </a:ext>
            </a:extLst>
          </p:cNvPr>
          <p:cNvPicPr>
            <a:picLocks noChangeAspect="1"/>
          </p:cNvPicPr>
          <p:nvPr/>
        </p:nvPicPr>
        <p:blipFill>
          <a:blip r:embed="rId3"/>
          <a:stretch>
            <a:fillRect/>
          </a:stretch>
        </p:blipFill>
        <p:spPr>
          <a:xfrm>
            <a:off x="712033" y="1128835"/>
            <a:ext cx="5914398" cy="3383567"/>
          </a:xfrm>
          <a:prstGeom prst="rect">
            <a:avLst/>
          </a:prstGeom>
          <a:ln>
            <a:solidFill>
              <a:schemeClr val="accent3"/>
            </a:solidFill>
          </a:ln>
        </p:spPr>
      </p:pic>
      <p:sp>
        <p:nvSpPr>
          <p:cNvPr id="5" name="Kader 4">
            <a:extLst>
              <a:ext uri="{FF2B5EF4-FFF2-40B4-BE49-F238E27FC236}">
                <a16:creationId xmlns:a16="http://schemas.microsoft.com/office/drawing/2014/main" id="{5CD593D2-F202-C6F5-A832-2BE304B84F4F}"/>
              </a:ext>
            </a:extLst>
          </p:cNvPr>
          <p:cNvSpPr/>
          <p:nvPr/>
        </p:nvSpPr>
        <p:spPr>
          <a:xfrm>
            <a:off x="1603169" y="2042556"/>
            <a:ext cx="783771" cy="261257"/>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2" name="Rechte verbindingslijn met pijl 5">
            <a:extLst>
              <a:ext uri="{FF2B5EF4-FFF2-40B4-BE49-F238E27FC236}">
                <a16:creationId xmlns:a16="http://schemas.microsoft.com/office/drawing/2014/main" id="{4E6ADF1E-39AF-61DC-09E6-A5624AB7578E}"/>
              </a:ext>
            </a:extLst>
          </p:cNvPr>
          <p:cNvCxnSpPr>
            <a:cxnSpLocks/>
          </p:cNvCxnSpPr>
          <p:nvPr/>
        </p:nvCxnSpPr>
        <p:spPr>
          <a:xfrm flipH="1">
            <a:off x="2386940" y="1827353"/>
            <a:ext cx="318744" cy="21520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3430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A1AFE-9DB8-B86D-EAC6-F14956585334}"/>
              </a:ext>
            </a:extLst>
          </p:cNvPr>
          <p:cNvSpPr>
            <a:spLocks noGrp="1"/>
          </p:cNvSpPr>
          <p:nvPr>
            <p:ph type="title"/>
          </p:nvPr>
        </p:nvSpPr>
        <p:spPr/>
        <p:txBody>
          <a:bodyPr/>
          <a:lstStyle/>
          <a:p>
            <a:r>
              <a:rPr lang="nl-BE" dirty="0"/>
              <a:t>Open the EXPERT tool</a:t>
            </a:r>
          </a:p>
        </p:txBody>
      </p:sp>
      <p:sp>
        <p:nvSpPr>
          <p:cNvPr id="4" name="Tijdelijke aanduiding voor dianummer 3">
            <a:extLst>
              <a:ext uri="{FF2B5EF4-FFF2-40B4-BE49-F238E27FC236}">
                <a16:creationId xmlns:a16="http://schemas.microsoft.com/office/drawing/2014/main" id="{DE62FB9C-B747-0C8B-7318-50777B604A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4</a:t>
            </a:fld>
            <a:endParaRPr lang="nl-BE"/>
          </a:p>
        </p:txBody>
      </p:sp>
      <p:pic>
        <p:nvPicPr>
          <p:cNvPr id="5" name="Afbeelding 4">
            <a:extLst>
              <a:ext uri="{FF2B5EF4-FFF2-40B4-BE49-F238E27FC236}">
                <a16:creationId xmlns:a16="http://schemas.microsoft.com/office/drawing/2014/main" id="{736AA21A-967B-079F-60F9-7C8E2D307565}"/>
              </a:ext>
            </a:extLst>
          </p:cNvPr>
          <p:cNvPicPr>
            <a:picLocks noChangeAspect="1"/>
          </p:cNvPicPr>
          <p:nvPr/>
        </p:nvPicPr>
        <p:blipFill>
          <a:blip r:embed="rId3"/>
          <a:stretch>
            <a:fillRect/>
          </a:stretch>
        </p:blipFill>
        <p:spPr>
          <a:xfrm>
            <a:off x="1428459" y="1034334"/>
            <a:ext cx="6300000" cy="3443125"/>
          </a:xfrm>
          <a:prstGeom prst="rect">
            <a:avLst/>
          </a:prstGeom>
          <a:ln>
            <a:solidFill>
              <a:schemeClr val="tx1"/>
            </a:solidFill>
          </a:ln>
        </p:spPr>
      </p:pic>
      <p:sp>
        <p:nvSpPr>
          <p:cNvPr id="7" name="Kader 6">
            <a:extLst>
              <a:ext uri="{FF2B5EF4-FFF2-40B4-BE49-F238E27FC236}">
                <a16:creationId xmlns:a16="http://schemas.microsoft.com/office/drawing/2014/main" id="{577F9E50-9798-1CEC-79CE-28EE8D0A81E1}"/>
              </a:ext>
            </a:extLst>
          </p:cNvPr>
          <p:cNvSpPr/>
          <p:nvPr/>
        </p:nvSpPr>
        <p:spPr>
          <a:xfrm>
            <a:off x="4765040" y="1107440"/>
            <a:ext cx="1473200" cy="29464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9" name="Rechte verbindingslijn met pijl 8">
            <a:extLst>
              <a:ext uri="{FF2B5EF4-FFF2-40B4-BE49-F238E27FC236}">
                <a16:creationId xmlns:a16="http://schemas.microsoft.com/office/drawing/2014/main" id="{0508D615-6394-CBD6-6E26-A3A7933D135E}"/>
              </a:ext>
            </a:extLst>
          </p:cNvPr>
          <p:cNvCxnSpPr/>
          <p:nvPr/>
        </p:nvCxnSpPr>
        <p:spPr>
          <a:xfrm flipH="1">
            <a:off x="6238240" y="701040"/>
            <a:ext cx="314960" cy="33329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8051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A1AFE-9DB8-B86D-EAC6-F14956585334}"/>
              </a:ext>
            </a:extLst>
          </p:cNvPr>
          <p:cNvSpPr>
            <a:spLocks noGrp="1"/>
          </p:cNvSpPr>
          <p:nvPr>
            <p:ph type="title"/>
          </p:nvPr>
        </p:nvSpPr>
        <p:spPr/>
        <p:txBody>
          <a:bodyPr/>
          <a:lstStyle/>
          <a:p>
            <a:r>
              <a:rPr lang="nl-BE" dirty="0"/>
              <a:t>Open the EXPERT tool</a:t>
            </a:r>
          </a:p>
        </p:txBody>
      </p:sp>
      <p:sp>
        <p:nvSpPr>
          <p:cNvPr id="4" name="Tijdelijke aanduiding voor dianummer 3">
            <a:extLst>
              <a:ext uri="{FF2B5EF4-FFF2-40B4-BE49-F238E27FC236}">
                <a16:creationId xmlns:a16="http://schemas.microsoft.com/office/drawing/2014/main" id="{DE62FB9C-B747-0C8B-7318-50777B604A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5</a:t>
            </a:fld>
            <a:endParaRPr lang="nl-BE"/>
          </a:p>
        </p:txBody>
      </p:sp>
      <p:pic>
        <p:nvPicPr>
          <p:cNvPr id="3" name="Afbeelding 2">
            <a:extLst>
              <a:ext uri="{FF2B5EF4-FFF2-40B4-BE49-F238E27FC236}">
                <a16:creationId xmlns:a16="http://schemas.microsoft.com/office/drawing/2014/main" id="{26B6D08C-6AD1-F09B-035F-A50ACA88023E}"/>
              </a:ext>
            </a:extLst>
          </p:cNvPr>
          <p:cNvPicPr>
            <a:picLocks noChangeAspect="1"/>
          </p:cNvPicPr>
          <p:nvPr/>
        </p:nvPicPr>
        <p:blipFill>
          <a:blip r:embed="rId3"/>
          <a:stretch>
            <a:fillRect/>
          </a:stretch>
        </p:blipFill>
        <p:spPr>
          <a:xfrm>
            <a:off x="1402080" y="1052938"/>
            <a:ext cx="6300000" cy="3445518"/>
          </a:xfrm>
          <a:prstGeom prst="rect">
            <a:avLst/>
          </a:prstGeom>
          <a:ln>
            <a:solidFill>
              <a:schemeClr val="tx1"/>
            </a:solidFill>
          </a:ln>
        </p:spPr>
      </p:pic>
      <p:cxnSp>
        <p:nvCxnSpPr>
          <p:cNvPr id="9" name="Rechte verbindingslijn met pijl 8">
            <a:extLst>
              <a:ext uri="{FF2B5EF4-FFF2-40B4-BE49-F238E27FC236}">
                <a16:creationId xmlns:a16="http://schemas.microsoft.com/office/drawing/2014/main" id="{0508D615-6394-CBD6-6E26-A3A7933D135E}"/>
              </a:ext>
            </a:extLst>
          </p:cNvPr>
          <p:cNvCxnSpPr/>
          <p:nvPr/>
        </p:nvCxnSpPr>
        <p:spPr>
          <a:xfrm flipH="1">
            <a:off x="7584440" y="1588649"/>
            <a:ext cx="314960" cy="33329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7" name="Kader 6">
            <a:extLst>
              <a:ext uri="{FF2B5EF4-FFF2-40B4-BE49-F238E27FC236}">
                <a16:creationId xmlns:a16="http://schemas.microsoft.com/office/drawing/2014/main" id="{577F9E50-9798-1CEC-79CE-28EE8D0A81E1}"/>
              </a:ext>
            </a:extLst>
          </p:cNvPr>
          <p:cNvSpPr/>
          <p:nvPr/>
        </p:nvSpPr>
        <p:spPr>
          <a:xfrm>
            <a:off x="6492240" y="1911980"/>
            <a:ext cx="1107440" cy="29464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415548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A1AFE-9DB8-B86D-EAC6-F14956585334}"/>
              </a:ext>
            </a:extLst>
          </p:cNvPr>
          <p:cNvSpPr>
            <a:spLocks noGrp="1"/>
          </p:cNvSpPr>
          <p:nvPr>
            <p:ph type="title"/>
          </p:nvPr>
        </p:nvSpPr>
        <p:spPr/>
        <p:txBody>
          <a:bodyPr/>
          <a:lstStyle/>
          <a:p>
            <a:r>
              <a:rPr lang="nl-BE" dirty="0"/>
              <a:t>Open the EXPERT tool</a:t>
            </a:r>
          </a:p>
        </p:txBody>
      </p:sp>
      <p:sp>
        <p:nvSpPr>
          <p:cNvPr id="4" name="Tijdelijke aanduiding voor dianummer 3">
            <a:extLst>
              <a:ext uri="{FF2B5EF4-FFF2-40B4-BE49-F238E27FC236}">
                <a16:creationId xmlns:a16="http://schemas.microsoft.com/office/drawing/2014/main" id="{DE62FB9C-B747-0C8B-7318-50777B604A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BE" smtClean="0"/>
              <a:t>6</a:t>
            </a:fld>
            <a:endParaRPr lang="nl-BE"/>
          </a:p>
        </p:txBody>
      </p:sp>
      <p:pic>
        <p:nvPicPr>
          <p:cNvPr id="6" name="Picture 5">
            <a:extLst>
              <a:ext uri="{FF2B5EF4-FFF2-40B4-BE49-F238E27FC236}">
                <a16:creationId xmlns:a16="http://schemas.microsoft.com/office/drawing/2014/main" id="{53A470EF-2DFE-F702-BCF5-19071F4A876F}"/>
              </a:ext>
            </a:extLst>
          </p:cNvPr>
          <p:cNvPicPr>
            <a:picLocks noChangeAspect="1"/>
          </p:cNvPicPr>
          <p:nvPr/>
        </p:nvPicPr>
        <p:blipFill>
          <a:blip r:embed="rId3"/>
          <a:stretch>
            <a:fillRect/>
          </a:stretch>
        </p:blipFill>
        <p:spPr>
          <a:xfrm>
            <a:off x="1707034" y="1147782"/>
            <a:ext cx="5729932" cy="3333996"/>
          </a:xfrm>
          <a:prstGeom prst="rect">
            <a:avLst/>
          </a:prstGeom>
          <a:ln>
            <a:solidFill>
              <a:schemeClr val="tx1"/>
            </a:solidFill>
          </a:ln>
        </p:spPr>
      </p:pic>
    </p:spTree>
    <p:extLst>
      <p:ext uri="{BB962C8B-B14F-4D97-AF65-F5344CB8AC3E}">
        <p14:creationId xmlns:p14="http://schemas.microsoft.com/office/powerpoint/2010/main" val="274773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Open the EXPERT tool</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7</a:t>
            </a:fld>
            <a:endParaRPr/>
          </a:p>
        </p:txBody>
      </p:sp>
      <p:cxnSp>
        <p:nvCxnSpPr>
          <p:cNvPr id="3" name="Rechte verbindingslijn met pijl 2">
            <a:extLst>
              <a:ext uri="{FF2B5EF4-FFF2-40B4-BE49-F238E27FC236}">
                <a16:creationId xmlns:a16="http://schemas.microsoft.com/office/drawing/2014/main" id="{EBBF72F3-90D0-6490-25B9-8FB4514049BF}"/>
              </a:ext>
            </a:extLst>
          </p:cNvPr>
          <p:cNvCxnSpPr/>
          <p:nvPr/>
        </p:nvCxnSpPr>
        <p:spPr>
          <a:xfrm>
            <a:off x="5634681" y="5436973"/>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94DFDD7-98B8-15F7-081C-7452E6FB57D6}"/>
              </a:ext>
            </a:extLst>
          </p:cNvPr>
          <p:cNvPicPr>
            <a:picLocks noChangeAspect="1"/>
          </p:cNvPicPr>
          <p:nvPr/>
        </p:nvPicPr>
        <p:blipFill>
          <a:blip r:embed="rId3"/>
          <a:stretch>
            <a:fillRect/>
          </a:stretch>
        </p:blipFill>
        <p:spPr>
          <a:xfrm>
            <a:off x="706988" y="1268015"/>
            <a:ext cx="7740000" cy="2807169"/>
          </a:xfrm>
          <a:prstGeom prst="rect">
            <a:avLst/>
          </a:prstGeom>
          <a:ln>
            <a:solidFill>
              <a:schemeClr val="tx1"/>
            </a:solidFill>
          </a:ln>
        </p:spPr>
      </p:pic>
      <p:cxnSp>
        <p:nvCxnSpPr>
          <p:cNvPr id="6" name="Rechte verbindingslijn met pijl 5">
            <a:extLst>
              <a:ext uri="{FF2B5EF4-FFF2-40B4-BE49-F238E27FC236}">
                <a16:creationId xmlns:a16="http://schemas.microsoft.com/office/drawing/2014/main" id="{14363175-39EF-3D4D-E5B5-1140373C1A11}"/>
              </a:ext>
            </a:extLst>
          </p:cNvPr>
          <p:cNvCxnSpPr/>
          <p:nvPr/>
        </p:nvCxnSpPr>
        <p:spPr>
          <a:xfrm>
            <a:off x="556879" y="2308435"/>
            <a:ext cx="245097" cy="16968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6028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7" name="Picture 6">
            <a:extLst>
              <a:ext uri="{FF2B5EF4-FFF2-40B4-BE49-F238E27FC236}">
                <a16:creationId xmlns:a16="http://schemas.microsoft.com/office/drawing/2014/main" id="{D1F3F191-7E51-C0CA-EEAE-1A15CD560C47}"/>
              </a:ext>
            </a:extLst>
          </p:cNvPr>
          <p:cNvPicPr>
            <a:picLocks noChangeAspect="1"/>
          </p:cNvPicPr>
          <p:nvPr/>
        </p:nvPicPr>
        <p:blipFill>
          <a:blip r:embed="rId3"/>
          <a:stretch>
            <a:fillRect/>
          </a:stretch>
        </p:blipFill>
        <p:spPr>
          <a:xfrm>
            <a:off x="702000" y="1298495"/>
            <a:ext cx="7740000" cy="2822634"/>
          </a:xfrm>
          <a:prstGeom prst="rect">
            <a:avLst/>
          </a:prstGeom>
          <a:ln>
            <a:solidFill>
              <a:schemeClr val="tx1"/>
            </a:solidFill>
          </a:ln>
        </p:spPr>
      </p:pic>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Open the EXPERT tool</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8</a:t>
            </a:fld>
            <a:endParaRPr/>
          </a:p>
        </p:txBody>
      </p:sp>
      <p:cxnSp>
        <p:nvCxnSpPr>
          <p:cNvPr id="3" name="Rechte verbindingslijn met pijl 2">
            <a:extLst>
              <a:ext uri="{FF2B5EF4-FFF2-40B4-BE49-F238E27FC236}">
                <a16:creationId xmlns:a16="http://schemas.microsoft.com/office/drawing/2014/main" id="{EBBF72F3-90D0-6490-25B9-8FB4514049BF}"/>
              </a:ext>
            </a:extLst>
          </p:cNvPr>
          <p:cNvCxnSpPr/>
          <p:nvPr/>
        </p:nvCxnSpPr>
        <p:spPr>
          <a:xfrm>
            <a:off x="5634681" y="5436973"/>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14363175-39EF-3D4D-E5B5-1140373C1A11}"/>
              </a:ext>
            </a:extLst>
          </p:cNvPr>
          <p:cNvCxnSpPr>
            <a:cxnSpLocks/>
          </p:cNvCxnSpPr>
          <p:nvPr/>
        </p:nvCxnSpPr>
        <p:spPr>
          <a:xfrm flipH="1">
            <a:off x="2052320" y="1933088"/>
            <a:ext cx="373140" cy="6169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5" name="Kader 4">
            <a:extLst>
              <a:ext uri="{FF2B5EF4-FFF2-40B4-BE49-F238E27FC236}">
                <a16:creationId xmlns:a16="http://schemas.microsoft.com/office/drawing/2014/main" id="{ED450FC0-5233-B05E-4F7B-30CEDDC17712}"/>
              </a:ext>
            </a:extLst>
          </p:cNvPr>
          <p:cNvSpPr/>
          <p:nvPr/>
        </p:nvSpPr>
        <p:spPr>
          <a:xfrm>
            <a:off x="1545953" y="1994779"/>
            <a:ext cx="506367" cy="209941"/>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18101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8" name="Picture 7">
            <a:extLst>
              <a:ext uri="{FF2B5EF4-FFF2-40B4-BE49-F238E27FC236}">
                <a16:creationId xmlns:a16="http://schemas.microsoft.com/office/drawing/2014/main" id="{AE63966F-6531-FFB0-4F97-7F8E2B22CEBF}"/>
              </a:ext>
            </a:extLst>
          </p:cNvPr>
          <p:cNvPicPr>
            <a:picLocks noChangeAspect="1"/>
          </p:cNvPicPr>
          <p:nvPr/>
        </p:nvPicPr>
        <p:blipFill>
          <a:blip r:embed="rId3"/>
          <a:stretch>
            <a:fillRect/>
          </a:stretch>
        </p:blipFill>
        <p:spPr>
          <a:xfrm>
            <a:off x="505896" y="1268015"/>
            <a:ext cx="7740000" cy="2827766"/>
          </a:xfrm>
          <a:prstGeom prst="rect">
            <a:avLst/>
          </a:prstGeom>
          <a:ln>
            <a:solidFill>
              <a:schemeClr val="tx1"/>
            </a:solidFill>
          </a:ln>
        </p:spPr>
      </p:pic>
      <p:sp>
        <p:nvSpPr>
          <p:cNvPr id="47" name="Google Shape;47;p6"/>
          <p:cNvSpPr txBox="1">
            <a:spLocks noGrp="1"/>
          </p:cNvSpPr>
          <p:nvPr>
            <p:ph type="title"/>
          </p:nvPr>
        </p:nvSpPr>
        <p:spPr>
          <a:xfrm>
            <a:off x="628650" y="399010"/>
            <a:ext cx="7886700" cy="86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348D"/>
              </a:buClr>
              <a:buSzPts val="2800"/>
              <a:buFont typeface="Calibri"/>
              <a:buNone/>
            </a:pPr>
            <a:r>
              <a:rPr lang="nl-BE" dirty="0"/>
              <a:t>Open the EXPERT tool</a:t>
            </a:r>
            <a:endParaRPr dirty="0"/>
          </a:p>
        </p:txBody>
      </p:sp>
      <p:sp>
        <p:nvSpPr>
          <p:cNvPr id="49" name="Google Shape;49;p6"/>
          <p:cNvSpPr txBox="1">
            <a:spLocks noGrp="1"/>
          </p:cNvSpPr>
          <p:nvPr>
            <p:ph type="sldNum" idx="12"/>
          </p:nvPr>
        </p:nvSpPr>
        <p:spPr>
          <a:xfrm>
            <a:off x="8278296" y="4687041"/>
            <a:ext cx="337384"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700"/>
              <a:buNone/>
            </a:pPr>
            <a:fld id="{00000000-1234-1234-1234-123412341234}" type="slidenum">
              <a:rPr lang="en-GR"/>
              <a:t>9</a:t>
            </a:fld>
            <a:endParaRPr/>
          </a:p>
        </p:txBody>
      </p:sp>
      <p:sp>
        <p:nvSpPr>
          <p:cNvPr id="4" name="Kader 3">
            <a:extLst>
              <a:ext uri="{FF2B5EF4-FFF2-40B4-BE49-F238E27FC236}">
                <a16:creationId xmlns:a16="http://schemas.microsoft.com/office/drawing/2014/main" id="{E59A3E6E-8A00-563A-9CDE-6F0322970DEA}"/>
              </a:ext>
            </a:extLst>
          </p:cNvPr>
          <p:cNvSpPr/>
          <p:nvPr/>
        </p:nvSpPr>
        <p:spPr>
          <a:xfrm>
            <a:off x="5052508" y="2444931"/>
            <a:ext cx="618565" cy="197223"/>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7" name="Rechte verbindingslijn met pijl 6">
            <a:extLst>
              <a:ext uri="{FF2B5EF4-FFF2-40B4-BE49-F238E27FC236}">
                <a16:creationId xmlns:a16="http://schemas.microsoft.com/office/drawing/2014/main" id="{5E9ECF1E-A049-F337-DE89-EAF3FEFFCD42}"/>
              </a:ext>
            </a:extLst>
          </p:cNvPr>
          <p:cNvCxnSpPr/>
          <p:nvPr/>
        </p:nvCxnSpPr>
        <p:spPr>
          <a:xfrm flipH="1">
            <a:off x="5671073" y="2355284"/>
            <a:ext cx="215153" cy="8964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9837032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A20B48AD002C69418D394726DE0710FB" ma:contentTypeVersion="14" ma:contentTypeDescription="Luo uusi asiakirja." ma:contentTypeScope="" ma:versionID="00950f13e348afa9b00abec23631a30e">
  <xsd:schema xmlns:xsd="http://www.w3.org/2001/XMLSchema" xmlns:xs="http://www.w3.org/2001/XMLSchema" xmlns:p="http://schemas.microsoft.com/office/2006/metadata/properties" xmlns:ns2="b74f93c5-ad84-4168-aeb9-19685c5bd2f5" xmlns:ns3="f46feed0-a234-4794-98e7-af80b0267c12" targetNamespace="http://schemas.microsoft.com/office/2006/metadata/properties" ma:root="true" ma:fieldsID="e83eea2bbfcc1db2ea62de202d601125" ns2:_="" ns3:_="">
    <xsd:import namespace="b74f93c5-ad84-4168-aeb9-19685c5bd2f5"/>
    <xsd:import namespace="f46feed0-a234-4794-98e7-af80b0267c1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f93c5-ad84-4168-aeb9-19685c5bd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6feed0-a234-4794-98e7-af80b0267c1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2ebf8f4-e9b6-4ced-b4d3-9e2e23698df9}" ma:internalName="TaxCatchAll" ma:showField="CatchAllData" ma:web="f46feed0-a234-4794-98e7-af80b0267c12">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4f93c5-ad84-4168-aeb9-19685c5bd2f5">
      <Terms xmlns="http://schemas.microsoft.com/office/infopath/2007/PartnerControls"/>
    </lcf76f155ced4ddcb4097134ff3c332f>
    <TaxCatchAll xmlns="f46feed0-a234-4794-98e7-af80b0267c12" xsi:nil="true"/>
  </documentManagement>
</p:properties>
</file>

<file path=customXml/itemProps1.xml><?xml version="1.0" encoding="utf-8"?>
<ds:datastoreItem xmlns:ds="http://schemas.openxmlformats.org/officeDocument/2006/customXml" ds:itemID="{B8A4D322-8DC7-4746-9E5C-59AB1F083C45}">
  <ds:schemaRefs>
    <ds:schemaRef ds:uri="http://schemas.microsoft.com/sharepoint/v3/contenttype/forms"/>
  </ds:schemaRefs>
</ds:datastoreItem>
</file>

<file path=customXml/itemProps2.xml><?xml version="1.0" encoding="utf-8"?>
<ds:datastoreItem xmlns:ds="http://schemas.openxmlformats.org/officeDocument/2006/customXml" ds:itemID="{E1C0089A-DFB8-4E28-831C-8D2C642042C5}"/>
</file>

<file path=customXml/itemProps3.xml><?xml version="1.0" encoding="utf-8"?>
<ds:datastoreItem xmlns:ds="http://schemas.openxmlformats.org/officeDocument/2006/customXml" ds:itemID="{B960D632-CFD5-466D-A68C-F7525A58A8F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14845</TotalTime>
  <Words>2282</Words>
  <Application>Microsoft Macintosh PowerPoint</Application>
  <PresentationFormat>On-screen Show (16:9)</PresentationFormat>
  <Paragraphs>218</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docs-Calibri</vt:lpstr>
      <vt:lpstr>Office Theme</vt:lpstr>
      <vt:lpstr>Introduction to the EXPERT tool</vt:lpstr>
      <vt:lpstr>What is the EXPERT tool? </vt:lpstr>
      <vt:lpstr>How to apply the EXPERT tool in CoroPrevention?  Case description</vt:lpstr>
      <vt:lpstr>Open the EXPERT tool</vt:lpstr>
      <vt:lpstr>Open the EXPERT tool</vt:lpstr>
      <vt:lpstr>Open the EXPERT tool</vt:lpstr>
      <vt:lpstr>Open the EXPERT tool</vt:lpstr>
      <vt:lpstr>Open the EXPERT tool</vt:lpstr>
      <vt:lpstr>Open the EXPERT tool</vt:lpstr>
      <vt:lpstr>Open the EXPERT tool</vt:lpstr>
      <vt:lpstr>EXPERT tool – Weekly sports goal</vt:lpstr>
      <vt:lpstr>EXPERT tool – Exercise prescription</vt:lpstr>
      <vt:lpstr>EXPERT tool – Primary indication</vt:lpstr>
      <vt:lpstr>EXPERT tool – Primary indication</vt:lpstr>
      <vt:lpstr>EXPERT tool – Key risk factor</vt:lpstr>
      <vt:lpstr>EXPERT tool – Exercise modifier</vt:lpstr>
      <vt:lpstr>EXPERT tool – Anomalies</vt:lpstr>
      <vt:lpstr>EXPERT tool – Medication</vt:lpstr>
      <vt:lpstr>EXPERT tool – Recommendation</vt:lpstr>
      <vt:lpstr>EXPERT tool – Intensity</vt:lpstr>
      <vt:lpstr>EXPERT tool – Recommendation</vt:lpstr>
      <vt:lpstr>EXPERT tool – Recommendation</vt:lpstr>
      <vt:lpstr>EXPERT tool – Recommendation</vt:lpstr>
      <vt:lpstr>EXPERT tool – Save exercise prescription</vt:lpstr>
      <vt:lpstr>EXPERT tool – Save exercise prescription</vt:lpstr>
      <vt:lpstr>EXPERT tool – Save exercise prescription</vt:lpstr>
      <vt:lpstr>EXPERT tool – Saved prescription</vt:lpstr>
      <vt:lpstr>EXPERT tool – Print</vt:lpstr>
      <vt:lpstr>EXPERT tool – Save and close</vt:lpstr>
      <vt:lpstr>EXPERT tool – Safety precautions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CoroPrevention Tool Suite</dc:title>
  <dc:creator>Microsoft Office User</dc:creator>
  <cp:lastModifiedBy>Microsoft Office User</cp:lastModifiedBy>
  <cp:revision>23</cp:revision>
  <dcterms:created xsi:type="dcterms:W3CDTF">2020-03-27T16:30:37Z</dcterms:created>
  <dcterms:modified xsi:type="dcterms:W3CDTF">2023-05-11T08:45:08Z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0x010100A20B48AD002C69418D394726DE0710FB</vt:lpwstr>
  </property>
</Properties>
</file>