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2"/>
  </p:notesMasterIdLst>
  <p:sldIdLst>
    <p:sldId id="256" r:id="rId5"/>
    <p:sldId id="274" r:id="rId6"/>
    <p:sldId id="275" r:id="rId7"/>
    <p:sldId id="272" r:id="rId8"/>
    <p:sldId id="392" r:id="rId9"/>
    <p:sldId id="389" r:id="rId10"/>
    <p:sldId id="386" r:id="rId11"/>
    <p:sldId id="390" r:id="rId12"/>
    <p:sldId id="374" r:id="rId13"/>
    <p:sldId id="393" r:id="rId14"/>
    <p:sldId id="378" r:id="rId15"/>
    <p:sldId id="387" r:id="rId16"/>
    <p:sldId id="381" r:id="rId17"/>
    <p:sldId id="277" r:id="rId18"/>
    <p:sldId id="394" r:id="rId19"/>
    <p:sldId id="395" r:id="rId20"/>
    <p:sldId id="391"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1" roundtripDataSignature="AMtx7mi3wM7zohkeVAxSM37HNwCl6gw11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67707-4B02-5EA7-F392-6FE9D63FD232}" name="Ahmet Kaya" initials="" userId="S::Ahmet.Kaya@vub.be::6564bafc-6562-4d35-bc3e-28e264466cdf" providerId="AD"/>
  <p188:author id="{1FF49843-FB58-6ED8-0F95-182E8B34A293}" name="Mia Mäkinen (TAU)" initials="MM" userId="S::mia.makinen@tuni.fi::254b7fa3-41bc-4ab6-973d-98a9a6dd9ec4" providerId="AD"/>
  <p188:author id="{71696945-133A-FE18-3492-9EECF1B0AD3B}" name="hanne.kindermans" initials="ha" userId="S::hanne.kindermans_uhasselt.be#ext#@tuni.onmicrosoft.com::2c01360b-fcdc-4d7a-ad98-416d80614eba" providerId="AD"/>
  <p188:author id="{A64B7B73-4F6D-6FC4-60E0-85490AF9AD02}" name="cindel.bonneux" initials="ci" userId="S::cindel.bonneux_uniweb.eu#ext#@tuni.onmicrosoft.com::8e15c2a5-64f3-4164-a056-5cbba0471cc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C1B69-2C51-419A-8359-911FE55FEA2C}" v="2" dt="2024-04-19T10:17:57.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3" d="100"/>
          <a:sy n="113" d="100"/>
        </p:scale>
        <p:origin x="2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Mäkinen (TAU)" userId="254b7fa3-41bc-4ab6-973d-98a9a6dd9ec4" providerId="ADAL" clId="{08FB7A9E-E93D-40B7-A416-716F0920C1C3}"/>
    <pc:docChg chg="modSld">
      <pc:chgData name="Mia Mäkinen (TAU)" userId="254b7fa3-41bc-4ab6-973d-98a9a6dd9ec4" providerId="ADAL" clId="{08FB7A9E-E93D-40B7-A416-716F0920C1C3}" dt="2024-04-19T10:23:53.217" v="3" actId="790"/>
      <pc:docMkLst>
        <pc:docMk/>
      </pc:docMkLst>
      <pc:sldChg chg="modSp mod">
        <pc:chgData name="Mia Mäkinen (TAU)" userId="254b7fa3-41bc-4ab6-973d-98a9a6dd9ec4" providerId="ADAL" clId="{08FB7A9E-E93D-40B7-A416-716F0920C1C3}" dt="2024-04-19T10:23:31.799" v="1" actId="790"/>
        <pc:sldMkLst>
          <pc:docMk/>
          <pc:sldMk cId="4260287181" sldId="272"/>
        </pc:sldMkLst>
        <pc:spChg chg="mod">
          <ac:chgData name="Mia Mäkinen (TAU)" userId="254b7fa3-41bc-4ab6-973d-98a9a6dd9ec4" providerId="ADAL" clId="{08FB7A9E-E93D-40B7-A416-716F0920C1C3}" dt="2024-04-19T10:23:31.799" v="1" actId="790"/>
          <ac:spMkLst>
            <pc:docMk/>
            <pc:sldMk cId="4260287181" sldId="272"/>
            <ac:spMk id="47" creationId="{00000000-0000-0000-0000-000000000000}"/>
          </ac:spMkLst>
        </pc:spChg>
      </pc:sldChg>
      <pc:sldChg chg="modSp mod">
        <pc:chgData name="Mia Mäkinen (TAU)" userId="254b7fa3-41bc-4ab6-973d-98a9a6dd9ec4" providerId="ADAL" clId="{08FB7A9E-E93D-40B7-A416-716F0920C1C3}" dt="2024-04-19T10:23:21.244" v="0" actId="790"/>
        <pc:sldMkLst>
          <pc:docMk/>
          <pc:sldMk cId="3780517074" sldId="274"/>
        </pc:sldMkLst>
        <pc:spChg chg="mod">
          <ac:chgData name="Mia Mäkinen (TAU)" userId="254b7fa3-41bc-4ab6-973d-98a9a6dd9ec4" providerId="ADAL" clId="{08FB7A9E-E93D-40B7-A416-716F0920C1C3}" dt="2024-04-19T10:23:21.244" v="0" actId="790"/>
          <ac:spMkLst>
            <pc:docMk/>
            <pc:sldMk cId="3780517074" sldId="274"/>
            <ac:spMk id="2" creationId="{6E0A1AFE-9DB8-B86D-EAC6-F14956585334}"/>
          </ac:spMkLst>
        </pc:spChg>
      </pc:sldChg>
      <pc:sldChg chg="modSp mod">
        <pc:chgData name="Mia Mäkinen (TAU)" userId="254b7fa3-41bc-4ab6-973d-98a9a6dd9ec4" providerId="ADAL" clId="{08FB7A9E-E93D-40B7-A416-716F0920C1C3}" dt="2024-04-19T10:23:38.362" v="2" actId="790"/>
        <pc:sldMkLst>
          <pc:docMk/>
          <pc:sldMk cId="4155489223" sldId="275"/>
        </pc:sldMkLst>
        <pc:spChg chg="mod">
          <ac:chgData name="Mia Mäkinen (TAU)" userId="254b7fa3-41bc-4ab6-973d-98a9a6dd9ec4" providerId="ADAL" clId="{08FB7A9E-E93D-40B7-A416-716F0920C1C3}" dt="2024-04-19T10:23:38.362" v="2" actId="790"/>
          <ac:spMkLst>
            <pc:docMk/>
            <pc:sldMk cId="4155489223" sldId="275"/>
            <ac:spMk id="2" creationId="{6E0A1AFE-9DB8-B86D-EAC6-F14956585334}"/>
          </ac:spMkLst>
        </pc:spChg>
      </pc:sldChg>
      <pc:sldChg chg="modSp mod">
        <pc:chgData name="Mia Mäkinen (TAU)" userId="254b7fa3-41bc-4ab6-973d-98a9a6dd9ec4" providerId="ADAL" clId="{08FB7A9E-E93D-40B7-A416-716F0920C1C3}" dt="2024-04-19T10:23:53.217" v="3" actId="790"/>
        <pc:sldMkLst>
          <pc:docMk/>
          <pc:sldMk cId="1753597969" sldId="393"/>
        </pc:sldMkLst>
        <pc:spChg chg="mod">
          <ac:chgData name="Mia Mäkinen (TAU)" userId="254b7fa3-41bc-4ab6-973d-98a9a6dd9ec4" providerId="ADAL" clId="{08FB7A9E-E93D-40B7-A416-716F0920C1C3}" dt="2024-04-19T10:23:53.217" v="3" actId="790"/>
          <ac:spMkLst>
            <pc:docMk/>
            <pc:sldMk cId="1753597969" sldId="393"/>
            <ac:spMk id="4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indent="0"/>
            <a:r>
              <a:rPr lang="nl-BE"/>
              <a:t>Welcome in this webinar, we will have a look at </a:t>
            </a:r>
            <a:r>
              <a:rPr lang="nl-BE" err="1"/>
              <a:t>the</a:t>
            </a:r>
            <a:r>
              <a:rPr lang="nl-BE"/>
              <a:t> </a:t>
            </a:r>
            <a:r>
              <a:rPr lang="nl-BE" err="1"/>
              <a:t>CoroPrevention</a:t>
            </a:r>
            <a:r>
              <a:rPr lang="nl-BE"/>
              <a:t> </a:t>
            </a:r>
            <a:r>
              <a:rPr lang="nl-BE" err="1"/>
              <a:t>healthy</a:t>
            </a:r>
            <a:r>
              <a:rPr lang="nl-BE"/>
              <a:t> </a:t>
            </a:r>
            <a:r>
              <a:rPr lang="nl-BE" err="1"/>
              <a:t>nutrition</a:t>
            </a:r>
            <a:r>
              <a:rPr lang="nl-BE"/>
              <a:t> module in the smartphone application and the caregiver dashboard. </a:t>
            </a:r>
            <a:endParaRPr/>
          </a:p>
        </p:txBody>
      </p:sp>
      <p:sp>
        <p:nvSpPr>
          <p:cNvPr id="38" name="Google Shape;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fontAlgn="base"/>
            <a:r>
              <a:rPr lang="en-US" sz="1800" b="0" i="0">
                <a:solidFill>
                  <a:srgbClr val="000000"/>
                </a:solidFill>
                <a:effectLst/>
              </a:rPr>
              <a:t>In the next step in the caregiver dashboard, you have to open the </a:t>
            </a:r>
            <a:r>
              <a:rPr lang="en-US" sz="1800" b="0">
                <a:solidFill>
                  <a:srgbClr val="000000"/>
                </a:solidFill>
              </a:rPr>
              <a:t>healthy nutrition </a:t>
            </a:r>
            <a:r>
              <a:rPr lang="en-US" sz="1800" b="0" i="0">
                <a:solidFill>
                  <a:srgbClr val="000000"/>
                </a:solidFill>
                <a:effectLst/>
              </a:rPr>
              <a:t>module by clicking on the healthy nutrition </a:t>
            </a:r>
            <a:r>
              <a:rPr lang="en-US" sz="1800">
                <a:solidFill>
                  <a:srgbClr val="000000"/>
                </a:solidFill>
              </a:rPr>
              <a:t>icon</a:t>
            </a:r>
            <a:r>
              <a:rPr lang="en-US" sz="1800" b="0" i="0">
                <a:solidFill>
                  <a:srgbClr val="000000"/>
                </a:solidFill>
                <a:effectLst/>
              </a:rPr>
              <a:t>, shown on the left by a spoon and fork.</a:t>
            </a:r>
            <a:r>
              <a:rPr lang="en-US" sz="1800" b="0">
                <a:solidFill>
                  <a:srgbClr val="000000"/>
                </a:solidFill>
              </a:rPr>
              <a:t> </a:t>
            </a:r>
            <a:endParaRPr lang="en-US" sz="1800" b="0" i="0">
              <a:solidFill>
                <a:srgbClr val="000000"/>
              </a:solidFill>
              <a:effectLst/>
              <a:latin typeface="Calibri" panose="020F0502020204030204" pitchFamily="34" charset="0"/>
            </a:endParaRPr>
          </a:p>
          <a:p>
            <a:pPr algn="l" rtl="0" fontAlgn="base"/>
            <a:endParaRPr lang="en-US" sz="1800" b="1" i="0">
              <a:solidFill>
                <a:srgbClr val="000000"/>
              </a:solidFill>
              <a:effectLst/>
              <a:latin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5" name="Google Shape;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R"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6344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algn="l" rtl="0" fontAlgn="base"/>
            <a:r>
              <a:rPr lang="en-US" sz="1200" b="1" i="0">
                <a:solidFill>
                  <a:srgbClr val="000000"/>
                </a:solidFill>
                <a:effectLst/>
                <a:latin typeface="Calibri" panose="020F0502020204030204" pitchFamily="34" charset="0"/>
              </a:rPr>
              <a:t>As a key part of healthy nutrition, we have the ‘progress’</a:t>
            </a:r>
          </a:p>
          <a:p>
            <a:pPr algn="l" rtl="0" fontAlgn="base"/>
            <a:endParaRPr lang="en-US" sz="1200" b="1" i="0">
              <a:solidFill>
                <a:srgbClr val="000000"/>
              </a:solidFill>
              <a:effectLst/>
              <a:latin typeface="Calibri" panose="020F0502020204030204" pitchFamily="34" charset="0"/>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a:highlight>
                  <a:srgbClr val="FFFF00"/>
                </a:highlight>
                <a:latin typeface="Calibri"/>
                <a:ea typeface="Calibri"/>
                <a:cs typeface="Calibri"/>
              </a:rPr>
              <a:t>In ”Progress", there is an overview of the patient’s current nutrition, as reported in the ePRO application and in the patient mobile app.</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a:highlight>
                  <a:srgbClr val="FFFF00"/>
                </a:highlight>
                <a:latin typeface="Calibri"/>
                <a:ea typeface="Calibri"/>
                <a:cs typeface="Calibri"/>
              </a:rPr>
              <a:t>On the right you can see when these were reported. </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a:highlight>
                  <a:srgbClr val="FFFF00"/>
                </a:highlight>
                <a:latin typeface="Calibri"/>
                <a:ea typeface="Calibri"/>
                <a:cs typeface="Calibri"/>
              </a:rPr>
              <a:t>In this case: </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a:highlight>
                  <a:srgbClr val="FFFF00"/>
                </a:highlight>
                <a:latin typeface="Calibri"/>
                <a:ea typeface="Calibri"/>
                <a:cs typeface="Calibri"/>
              </a:rPr>
              <a:t>- The overall rating of the patient’s diet is fair. </a:t>
            </a:r>
          </a:p>
          <a:p>
            <a:pPr fontAlgn="base">
              <a:defRPr/>
            </a:pPr>
            <a:r>
              <a:rPr lang="en-US" sz="1200">
                <a:highlight>
                  <a:srgbClr val="FFFF00"/>
                </a:highlight>
                <a:latin typeface="Calibri"/>
                <a:ea typeface="Calibri"/>
                <a:cs typeface="Calibri"/>
              </a:rPr>
              <a:t>- The Nutrition-score, </a:t>
            </a:r>
            <a:r>
              <a:rPr lang="en-US">
                <a:highlight>
                  <a:srgbClr val="FFFF00"/>
                </a:highlight>
              </a:rPr>
              <a:t>as explained </a:t>
            </a:r>
            <a:r>
              <a:rPr lang="en-US" sz="1200">
                <a:highlight>
                  <a:srgbClr val="FFFF00"/>
                </a:highlight>
                <a:latin typeface="Calibri"/>
                <a:ea typeface="Calibri"/>
                <a:cs typeface="Calibri"/>
              </a:rPr>
              <a:t>in the previous slide, is expressed as a percentage and is in this case 62%. </a:t>
            </a:r>
            <a:r>
              <a:rPr lang="nl-BE">
                <a:solidFill>
                  <a:srgbClr val="3F3F3F"/>
                </a:solidFill>
                <a:effectLst/>
                <a:latin typeface="Helvetica"/>
                <a:cs typeface="Helvetica"/>
              </a:rPr>
              <a:t>It is important that you draw attention towards possible discongruencies between self-rated </a:t>
            </a:r>
            <a:r>
              <a:rPr lang="nl-BE" err="1">
                <a:solidFill>
                  <a:srgbClr val="3F3F3F"/>
                </a:solidFill>
                <a:effectLst/>
                <a:latin typeface="Helvetica"/>
                <a:cs typeface="Helvetica"/>
              </a:rPr>
              <a:t>diet</a:t>
            </a:r>
            <a:r>
              <a:rPr lang="nl-BE">
                <a:solidFill>
                  <a:srgbClr val="3F3F3F"/>
                </a:solidFill>
                <a:effectLst/>
                <a:latin typeface="Helvetica"/>
                <a:cs typeface="Helvetica"/>
              </a:rPr>
              <a:t> </a:t>
            </a:r>
            <a:r>
              <a:rPr lang="nl-BE" err="1">
                <a:solidFill>
                  <a:srgbClr val="3F3F3F"/>
                </a:solidFill>
                <a:effectLst/>
                <a:latin typeface="Helvetica"/>
                <a:cs typeface="Helvetica"/>
              </a:rPr>
              <a:t>and</a:t>
            </a:r>
            <a:r>
              <a:rPr lang="nl-BE">
                <a:solidFill>
                  <a:srgbClr val="3F3F3F"/>
                </a:solidFill>
                <a:effectLst/>
                <a:latin typeface="Helvetica"/>
                <a:cs typeface="Helvetica"/>
              </a:rPr>
              <a:t> </a:t>
            </a:r>
            <a:r>
              <a:rPr lang="nl-BE" err="1">
                <a:solidFill>
                  <a:srgbClr val="3F3F3F"/>
                </a:solidFill>
                <a:latin typeface="Helvetica"/>
                <a:cs typeface="Helvetica"/>
              </a:rPr>
              <a:t>the</a:t>
            </a:r>
            <a:r>
              <a:rPr lang="nl-BE">
                <a:solidFill>
                  <a:srgbClr val="3F3F3F"/>
                </a:solidFill>
                <a:latin typeface="Helvetica"/>
                <a:cs typeface="Helvetica"/>
              </a:rPr>
              <a:t> </a:t>
            </a:r>
            <a:r>
              <a:rPr lang="nl-BE" err="1">
                <a:solidFill>
                  <a:srgbClr val="3F3F3F"/>
                </a:solidFill>
                <a:latin typeface="Helvetica"/>
                <a:cs typeface="Helvetica"/>
              </a:rPr>
              <a:t>nutrition</a:t>
            </a:r>
            <a:r>
              <a:rPr lang="nl-BE">
                <a:solidFill>
                  <a:srgbClr val="3F3F3F"/>
                </a:solidFill>
                <a:latin typeface="Helvetica"/>
                <a:cs typeface="Helvetica"/>
              </a:rPr>
              <a:t>-score</a:t>
            </a:r>
            <a:r>
              <a:rPr lang="nl-BE">
                <a:solidFill>
                  <a:srgbClr val="3F3F3F"/>
                </a:solidFill>
                <a:effectLst/>
                <a:latin typeface="Helvetica"/>
                <a:cs typeface="Helvetica"/>
              </a:rPr>
              <a:t>.</a:t>
            </a:r>
            <a:r>
              <a:rPr lang="nl-BE">
                <a:solidFill>
                  <a:srgbClr val="3F3F3F"/>
                </a:solidFill>
                <a:latin typeface="Helvetica"/>
                <a:cs typeface="Helvetica"/>
              </a:rPr>
              <a:t> </a:t>
            </a:r>
            <a:endParaRPr lang="en-US" sz="1200">
              <a:highlight>
                <a:srgbClr val="FFFF00"/>
              </a:highlight>
              <a:latin typeface="Calibri"/>
              <a:ea typeface="Calibri"/>
              <a:cs typeface="Calibri"/>
            </a:endParaRPr>
          </a:p>
          <a:p>
            <a:pPr fontAlgn="base">
              <a:defRPr/>
            </a:pPr>
            <a:r>
              <a:rPr lang="en-US" sz="1200">
                <a:highlight>
                  <a:srgbClr val="FFFF00"/>
                </a:highlight>
                <a:latin typeface="Calibri"/>
                <a:ea typeface="Calibri"/>
                <a:cs typeface="Calibri"/>
              </a:rPr>
              <a:t>- And last, </a:t>
            </a:r>
            <a:r>
              <a:rPr lang="en-US">
                <a:highlight>
                  <a:srgbClr val="FFFF00"/>
                </a:highlight>
              </a:rPr>
              <a:t>you </a:t>
            </a:r>
            <a:r>
              <a:rPr lang="en-US" sz="1200">
                <a:highlight>
                  <a:srgbClr val="FFFF00"/>
                </a:highlight>
                <a:latin typeface="Calibri"/>
                <a:ea typeface="Calibri"/>
                <a:cs typeface="Calibri"/>
              </a:rPr>
              <a:t>can see which challenges the patient reported as hindering him/her in eating healthy: the challenges for this patient </a:t>
            </a:r>
            <a:r>
              <a:rPr lang="en-US">
                <a:highlight>
                  <a:srgbClr val="FFFF00"/>
                </a:highlight>
              </a:rPr>
              <a:t>are</a:t>
            </a:r>
            <a:r>
              <a:rPr lang="en-US" sz="1200">
                <a:highlight>
                  <a:srgbClr val="FFFF00"/>
                </a:highlight>
                <a:latin typeface="Calibri"/>
                <a:ea typeface="Calibri"/>
                <a:cs typeface="Calibri"/>
              </a:rPr>
              <a:t>: price, lack of </a:t>
            </a:r>
            <a:r>
              <a:rPr lang="en-US">
                <a:highlight>
                  <a:srgbClr val="FFFF00"/>
                </a:highlight>
              </a:rPr>
              <a:t>self-restraint</a:t>
            </a:r>
            <a:r>
              <a:rPr lang="en-US" sz="1200">
                <a:highlight>
                  <a:srgbClr val="FFFF00"/>
                </a:highlight>
                <a:latin typeface="Calibri"/>
                <a:ea typeface="Calibri"/>
                <a:cs typeface="Calibri"/>
              </a:rPr>
              <a:t>, lack of willpower and knowledge. It is important to discuss these challenges with the patient.</a:t>
            </a:r>
            <a:r>
              <a:rPr lang="en-US">
                <a:highlight>
                  <a:srgbClr val="FFFF00"/>
                </a:highlight>
              </a:rPr>
              <a:t> </a:t>
            </a:r>
            <a:endParaRPr lang="en-US" sz="1200">
              <a:highlight>
                <a:srgbClr val="FFFF00"/>
              </a:highlight>
              <a:latin typeface="Calibri"/>
              <a:ea typeface="Calibri"/>
              <a:cs typeface="Calibri"/>
            </a:endParaRPr>
          </a:p>
        </p:txBody>
      </p:sp>
      <p:sp>
        <p:nvSpPr>
          <p:cNvPr id="45" name="Google Shape;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R"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941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just">
              <a:buSzPct val="108108"/>
            </a:pPr>
            <a:r>
              <a:rPr lang="en-US">
                <a:highlight>
                  <a:srgbClr val="FFFF00"/>
                </a:highlight>
              </a:rPr>
              <a:t>The patient is able to fill in the Nutrition-score in the mobile application by clicking on the reminder </a:t>
            </a:r>
            <a:r>
              <a:rPr lang="en-US" sz="1200">
                <a:highlight>
                  <a:srgbClr val="FFFF00"/>
                </a:highlight>
              </a:rPr>
              <a:t>in </a:t>
            </a:r>
            <a:r>
              <a:rPr lang="en-US">
                <a:highlight>
                  <a:srgbClr val="FFFF00"/>
                </a:highlight>
              </a:rPr>
              <a:t>the</a:t>
            </a:r>
            <a:r>
              <a:rPr lang="en-US" sz="1200">
                <a:highlight>
                  <a:srgbClr val="FFFF00"/>
                </a:highlight>
              </a:rPr>
              <a:t> ‘My day’ screen, namely “Time to review your week and set your healthy nutrition goals for this week”, </a:t>
            </a:r>
            <a:r>
              <a:rPr lang="en-US">
                <a:highlight>
                  <a:srgbClr val="FFFF00"/>
                </a:highlight>
              </a:rPr>
              <a:t>as shown by the arrow pointing on the left of the side. </a:t>
            </a:r>
          </a:p>
          <a:p>
            <a:pPr marL="171450" indent="-171450" algn="just">
              <a:buSzPct val="108108"/>
            </a:pPr>
            <a:r>
              <a:rPr lang="en-US">
                <a:highlight>
                  <a:srgbClr val="FFFF00"/>
                </a:highlight>
              </a:rPr>
              <a:t>Note that this reminder will only appear if the patient is in level of guidance ‘track your goals’. </a:t>
            </a:r>
          </a:p>
          <a:p>
            <a:pPr marL="171450" indent="-171450" algn="just">
              <a:buSzPct val="108108"/>
            </a:pPr>
            <a:r>
              <a:rPr lang="en-US" sz="1200">
                <a:highlight>
                  <a:srgbClr val="FFFF00"/>
                </a:highlight>
              </a:rPr>
              <a:t>Note also that at the visits with the case nurse, </a:t>
            </a:r>
            <a:r>
              <a:rPr lang="en-US">
                <a:highlight>
                  <a:srgbClr val="FFFF00"/>
                </a:highlight>
              </a:rPr>
              <a:t>the patient completed </a:t>
            </a:r>
            <a:r>
              <a:rPr lang="en-US" sz="1200">
                <a:highlight>
                  <a:srgbClr val="FFFF00"/>
                </a:highlight>
              </a:rPr>
              <a:t>a similar questionnaire on the tablet. However, in the mobile app, the phrasing is adapted so it is easier for </a:t>
            </a:r>
            <a:r>
              <a:rPr lang="en-US">
                <a:highlight>
                  <a:srgbClr val="FFFF00"/>
                </a:highlight>
              </a:rPr>
              <a:t>the</a:t>
            </a:r>
            <a:r>
              <a:rPr lang="en-US" sz="1200">
                <a:highlight>
                  <a:srgbClr val="FFFF00"/>
                </a:highlight>
              </a:rPr>
              <a:t> </a:t>
            </a:r>
            <a:r>
              <a:rPr lang="en-US">
                <a:highlight>
                  <a:srgbClr val="FFFF00"/>
                </a:highlight>
              </a:rPr>
              <a:t>patient to</a:t>
            </a:r>
            <a:r>
              <a:rPr lang="en-US" sz="1200">
                <a:highlight>
                  <a:srgbClr val="FFFF00"/>
                </a:highlight>
              </a:rPr>
              <a:t> fill in the questions.</a:t>
            </a:r>
            <a:r>
              <a:rPr lang="en-US">
                <a:highlight>
                  <a:srgbClr val="FFFF00"/>
                </a:highlight>
              </a:rPr>
              <a:t> </a:t>
            </a:r>
            <a:endParaRPr lang="en-US" sz="1200">
              <a:highlight>
                <a:srgbClr val="FFFF00"/>
              </a:highlight>
            </a:endParaRPr>
          </a:p>
          <a:p>
            <a:pPr marL="171450" indent="-171450" algn="just">
              <a:spcBef>
                <a:spcPts val="0"/>
              </a:spcBef>
              <a:buSzPct val="108108"/>
            </a:pPr>
            <a:endParaRPr lang="en-US" sz="1200">
              <a:highlight>
                <a:srgbClr val="FFFF00"/>
              </a:highlight>
            </a:endParaRPr>
          </a:p>
          <a:p>
            <a:pPr marL="171450" indent="-171450" algn="just">
              <a:buSzPct val="108108"/>
            </a:pPr>
            <a:r>
              <a:rPr lang="en-US" sz="2250">
                <a:highlight>
                  <a:srgbClr val="FFFF00"/>
                </a:highlight>
              </a:rPr>
              <a:t>Each week, the patient will report on your Nutrition-score (i.e. what he/she ate last week). This information will be used to give the </a:t>
            </a:r>
            <a:r>
              <a:rPr lang="fi-FI" err="1">
                <a:highlight>
                  <a:srgbClr val="FFFF00"/>
                </a:highlight>
              </a:rPr>
              <a:t>patient</a:t>
            </a:r>
            <a:r>
              <a:rPr lang="fi-FI">
                <a:highlight>
                  <a:srgbClr val="FFFF00"/>
                </a:highlight>
              </a:rPr>
              <a:t> </a:t>
            </a:r>
            <a:r>
              <a:rPr lang="en-US" sz="2250">
                <a:highlight>
                  <a:srgbClr val="FFFF00"/>
                </a:highlight>
              </a:rPr>
              <a:t> feedback on the eating habits.</a:t>
            </a:r>
            <a:endParaRPr lang="en-US" sz="2250">
              <a:solidFill>
                <a:schemeClr val="tx1"/>
              </a:solidFill>
              <a:highlight>
                <a:srgbClr val="FFFF00"/>
              </a:highlight>
            </a:endParaRPr>
          </a:p>
          <a:p>
            <a:pPr marL="171450" indent="-171450" algn="just">
              <a:buSzPct val="108108"/>
            </a:pPr>
            <a:r>
              <a:rPr lang="en-US" sz="1950">
                <a:highlight>
                  <a:srgbClr val="FFFF00"/>
                </a:highlight>
              </a:rPr>
              <a:t>When filling in the questions, the patient has to think about last week as starting on Monday and ending on Sunday. </a:t>
            </a:r>
          </a:p>
          <a:p>
            <a:pPr marL="171450" indent="-171450" algn="just">
              <a:spcBef>
                <a:spcPts val="0"/>
              </a:spcBef>
              <a:buSzPct val="108108"/>
            </a:pPr>
            <a:r>
              <a:rPr lang="en-US" sz="1950">
                <a:highlight>
                  <a:srgbClr val="FFFF00"/>
                </a:highlight>
              </a:rPr>
              <a:t>There is some additional information available on how to fill in the questions.</a:t>
            </a:r>
            <a:endParaRPr lang="en-US" sz="1200">
              <a:highlight>
                <a:srgbClr val="FFFF00"/>
              </a:highlight>
            </a:endParaRPr>
          </a:p>
          <a:p>
            <a:pPr marL="171450" indent="-171450" algn="just">
              <a:spcBef>
                <a:spcPts val="0"/>
              </a:spcBef>
              <a:buSzPct val="108108"/>
            </a:pPr>
            <a:endParaRPr lang="en-US" sz="1200">
              <a:highlight>
                <a:srgbClr val="FFFF00"/>
              </a:highlight>
            </a:endParaRPr>
          </a:p>
          <a:p>
            <a:pPr marL="171450" indent="-171450" algn="just">
              <a:buSzPct val="108108"/>
            </a:pPr>
            <a:endParaRPr lang="nl-NL"/>
          </a:p>
          <a:p>
            <a:pPr marL="171450" indent="-171450" algn="just"/>
            <a:endParaRPr lang="en-US">
              <a:highlight>
                <a:srgbClr val="FFFF00"/>
              </a:highlight>
            </a:endParaRPr>
          </a:p>
          <a:p>
            <a:pPr marL="171450" indent="-171450" algn="just">
              <a:buSzPct val="108108"/>
            </a:pPr>
            <a:endParaRPr lang="en-US" sz="1200">
              <a:solidFill>
                <a:schemeClr val="tx1"/>
              </a:solidFill>
              <a:highlight>
                <a:srgbClr val="FFFF00"/>
              </a:highlight>
            </a:endParaRPr>
          </a:p>
          <a:p>
            <a:pPr marL="0" lvl="0" indent="0" algn="l" rtl="0">
              <a:lnSpc>
                <a:spcPct val="100000"/>
              </a:lnSpc>
              <a:spcBef>
                <a:spcPts val="0"/>
              </a:spcBef>
              <a:spcAft>
                <a:spcPts val="0"/>
              </a:spcAft>
              <a:buSzPts val="1400"/>
              <a:buNone/>
            </a:pPr>
            <a:endParaRPr/>
          </a:p>
        </p:txBody>
      </p:sp>
      <p:sp>
        <p:nvSpPr>
          <p:cNvPr id="920" name="Google Shape;92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70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just" defTabSz="914400" rtl="0" eaLnBrk="1" fontAlgn="auto" latinLnBrk="0" hangingPunct="1">
              <a:lnSpc>
                <a:spcPct val="110000"/>
              </a:lnSpc>
              <a:spcBef>
                <a:spcPts val="0"/>
              </a:spcBef>
              <a:spcAft>
                <a:spcPts val="0"/>
              </a:spcAft>
              <a:buClr>
                <a:srgbClr val="000000"/>
              </a:buClr>
              <a:buSzPts val="2800"/>
              <a:buFont typeface="Arial"/>
              <a:buNone/>
              <a:tabLst/>
              <a:defRPr/>
            </a:pPr>
            <a:r>
              <a:rPr lang="en-US" sz="1200">
                <a:highlight>
                  <a:srgbClr val="FFFF00"/>
                </a:highlight>
              </a:rPr>
              <a:t>After filling in the questions, </a:t>
            </a:r>
            <a:r>
              <a:rPr lang="en-US">
                <a:highlight>
                  <a:srgbClr val="FFFF00"/>
                </a:highlight>
              </a:rPr>
              <a:t>the patient will</a:t>
            </a:r>
            <a:r>
              <a:rPr lang="en-US" sz="1200">
                <a:highlight>
                  <a:srgbClr val="FFFF00"/>
                </a:highlight>
              </a:rPr>
              <a:t> get a Nutrition-score. </a:t>
            </a:r>
            <a:r>
              <a:rPr lang="en-US" sz="1200">
                <a:solidFill>
                  <a:schemeClr val="tx1"/>
                </a:solidFill>
                <a:highlight>
                  <a:srgbClr val="FFFF00"/>
                </a:highlight>
              </a:rPr>
              <a:t>In this case, we have a Nutrition-score of 46%. As mentioned in the previous slide: </a:t>
            </a:r>
            <a:r>
              <a:rPr lang="en-US" sz="1200" b="0" i="0" u="none" strike="noStrike">
                <a:solidFill>
                  <a:srgbClr val="000000"/>
                </a:solidFill>
                <a:effectLst/>
              </a:rPr>
              <a:t>A Nutrition-score of 100% is the best </a:t>
            </a:r>
            <a:r>
              <a:rPr lang="en-US" sz="1200">
                <a:solidFill>
                  <a:srgbClr val="000000"/>
                </a:solidFill>
              </a:rPr>
              <a:t>a person </a:t>
            </a:r>
            <a:r>
              <a:rPr lang="en-US" sz="1200" b="0" i="0" u="none" strike="noStrike">
                <a:solidFill>
                  <a:srgbClr val="000000"/>
                </a:solidFill>
                <a:effectLst/>
              </a:rPr>
              <a:t>can achieve. However, it is</a:t>
            </a:r>
            <a:r>
              <a:rPr lang="en-US">
                <a:solidFill>
                  <a:srgbClr val="000000"/>
                </a:solidFill>
              </a:rPr>
              <a:t> hard to achieve</a:t>
            </a:r>
            <a:r>
              <a:rPr lang="en-US" sz="1200" b="0" i="0" u="none" strike="noStrike">
                <a:solidFill>
                  <a:srgbClr val="000000"/>
                </a:solidFill>
                <a:effectLst/>
              </a:rPr>
              <a:t> to get to this 100%. The patient is to aim to get as close as possible to 100%.</a:t>
            </a:r>
            <a:r>
              <a:rPr lang="en-US" sz="1200" b="0" i="0">
                <a:solidFill>
                  <a:srgbClr val="000000"/>
                </a:solidFill>
                <a:effectLst/>
              </a:rPr>
              <a:t>​</a:t>
            </a:r>
            <a:endParaRPr lang="en-US" sz="1200" b="0" i="0">
              <a:solidFill>
                <a:srgbClr val="000000"/>
              </a:solidFill>
              <a:effectLst/>
              <a:latin typeface="Arial" panose="020B0604020202020204" pitchFamily="34" charset="0"/>
            </a:endParaRPr>
          </a:p>
          <a:p>
            <a:pPr marL="171450" indent="-38100" algn="just">
              <a:lnSpc>
                <a:spcPct val="110000"/>
              </a:lnSpc>
              <a:spcBef>
                <a:spcPts val="0"/>
              </a:spcBef>
              <a:buSzPts val="2800"/>
              <a:buNone/>
            </a:pPr>
            <a:endParaRPr lang="en-US" sz="1200">
              <a:highlight>
                <a:srgbClr val="FFFF00"/>
              </a:highlight>
            </a:endParaRPr>
          </a:p>
          <a:p>
            <a:pPr marL="171450" indent="-171450" algn="just">
              <a:lnSpc>
                <a:spcPct val="110000"/>
              </a:lnSpc>
              <a:buSzPts val="2800"/>
            </a:pPr>
            <a:r>
              <a:rPr lang="en-US" sz="1200">
                <a:highlight>
                  <a:srgbClr val="FFFF00"/>
                </a:highlight>
              </a:rPr>
              <a:t>For each food group, </a:t>
            </a:r>
            <a:r>
              <a:rPr lang="en-US">
                <a:highlight>
                  <a:srgbClr val="FFFF00"/>
                </a:highlight>
              </a:rPr>
              <a:t>the patient</a:t>
            </a:r>
            <a:r>
              <a:rPr lang="en-US" sz="1200">
                <a:highlight>
                  <a:srgbClr val="FFFF00"/>
                </a:highlight>
              </a:rPr>
              <a:t> can compare </a:t>
            </a:r>
            <a:r>
              <a:rPr lang="en-US">
                <a:highlight>
                  <a:srgbClr val="FFFF00"/>
                </a:highlight>
              </a:rPr>
              <a:t>the reported</a:t>
            </a:r>
            <a:r>
              <a:rPr lang="en-US" sz="1200">
                <a:highlight>
                  <a:srgbClr val="FFFF00"/>
                </a:highlight>
              </a:rPr>
              <a:t> value with the recommended value.</a:t>
            </a:r>
          </a:p>
          <a:p>
            <a:pPr marL="171450" indent="-171450" algn="just">
              <a:lnSpc>
                <a:spcPct val="110000"/>
              </a:lnSpc>
              <a:spcBef>
                <a:spcPts val="0"/>
              </a:spcBef>
              <a:buSzPts val="2800"/>
            </a:pPr>
            <a:endParaRPr lang="en-US" sz="1200">
              <a:highlight>
                <a:srgbClr val="FFFF00"/>
              </a:highlight>
            </a:endParaRPr>
          </a:p>
          <a:p>
            <a:pPr marL="171450" indent="-171450" algn="just">
              <a:lnSpc>
                <a:spcPct val="110000"/>
              </a:lnSpc>
              <a:spcBef>
                <a:spcPts val="0"/>
              </a:spcBef>
              <a:buSzPts val="2800"/>
            </a:pPr>
            <a:r>
              <a:rPr lang="en-US" sz="1200">
                <a:solidFill>
                  <a:srgbClr val="333333"/>
                </a:solidFill>
                <a:highlight>
                  <a:srgbClr val="FFFF00"/>
                </a:highlight>
              </a:rPr>
              <a:t>You should aim to get to the recommended ranges for all food groups.</a:t>
            </a:r>
          </a:p>
          <a:p>
            <a:pPr marL="171450" indent="-171450" algn="just">
              <a:lnSpc>
                <a:spcPct val="110000"/>
              </a:lnSpc>
              <a:spcBef>
                <a:spcPts val="0"/>
              </a:spcBef>
              <a:buSzPts val="2800"/>
            </a:pPr>
            <a:endParaRPr lang="en-US" sz="1200">
              <a:solidFill>
                <a:srgbClr val="333333"/>
              </a:solidFill>
              <a:highlight>
                <a:srgbClr val="FFFF00"/>
              </a:highlight>
            </a:endParaRPr>
          </a:p>
          <a:p>
            <a:pPr marL="171450" indent="-171450" algn="just">
              <a:lnSpc>
                <a:spcPct val="110000"/>
              </a:lnSpc>
              <a:buSzPts val="2800"/>
            </a:pPr>
            <a:r>
              <a:rPr lang="en-US" sz="1200">
                <a:solidFill>
                  <a:srgbClr val="333333"/>
                </a:solidFill>
                <a:highlight>
                  <a:srgbClr val="FFFF00"/>
                </a:highlight>
              </a:rPr>
              <a:t>Food groups for which </a:t>
            </a:r>
            <a:r>
              <a:rPr lang="en-US">
                <a:solidFill>
                  <a:srgbClr val="333333"/>
                </a:solidFill>
                <a:highlight>
                  <a:srgbClr val="FFFF00"/>
                </a:highlight>
              </a:rPr>
              <a:t>the patient does</a:t>
            </a:r>
            <a:r>
              <a:rPr lang="en-US" sz="1200">
                <a:solidFill>
                  <a:srgbClr val="333333"/>
                </a:solidFill>
                <a:highlight>
                  <a:srgbClr val="FFFF00"/>
                </a:highlight>
              </a:rPr>
              <a:t> not achieve the recommended range yet are good candidates for </a:t>
            </a:r>
            <a:r>
              <a:rPr lang="en-US">
                <a:solidFill>
                  <a:srgbClr val="333333"/>
                </a:solidFill>
                <a:highlight>
                  <a:srgbClr val="FFFF00"/>
                </a:highlight>
              </a:rPr>
              <a:t>the </a:t>
            </a:r>
            <a:r>
              <a:rPr lang="en-US" sz="1200">
                <a:solidFill>
                  <a:srgbClr val="333333"/>
                </a:solidFill>
                <a:highlight>
                  <a:srgbClr val="FFFF00"/>
                </a:highlight>
              </a:rPr>
              <a:t>goals for next week</a:t>
            </a:r>
            <a:r>
              <a:rPr lang="en-US" sz="1200">
                <a:highlight>
                  <a:srgbClr val="FFFF00"/>
                </a:highlight>
              </a:rPr>
              <a:t>. </a:t>
            </a:r>
          </a:p>
          <a:p>
            <a:pPr marL="171450" indent="-171450" algn="just">
              <a:lnSpc>
                <a:spcPct val="110000"/>
              </a:lnSpc>
              <a:buSzPts val="2800"/>
              <a:defRPr/>
            </a:pPr>
            <a:endParaRPr lang="en-US" sz="1200">
              <a:highlight>
                <a:srgbClr val="FFFF00"/>
              </a:highlight>
            </a:endParaRPr>
          </a:p>
          <a:p>
            <a:pPr marL="0" lvl="0" indent="0" algn="l" rtl="0">
              <a:lnSpc>
                <a:spcPct val="100000"/>
              </a:lnSpc>
              <a:spcBef>
                <a:spcPts val="0"/>
              </a:spcBef>
              <a:spcAft>
                <a:spcPts val="0"/>
              </a:spcAft>
              <a:buSzPts val="1400"/>
              <a:buNone/>
            </a:pPr>
            <a:endParaRPr/>
          </a:p>
        </p:txBody>
      </p:sp>
      <p:sp>
        <p:nvSpPr>
          <p:cNvPr id="670" name="Google Shape;67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565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algn="l" rtl="0" fontAlgn="base"/>
            <a:r>
              <a:rPr lang="en-US" sz="1800" b="1" i="0">
                <a:solidFill>
                  <a:srgbClr val="000000"/>
                </a:solidFill>
                <a:effectLst/>
                <a:latin typeface="Calibri" panose="020F0502020204030204" pitchFamily="34" charset="0"/>
              </a:rPr>
              <a:t>Further, go to the ‘goal setting’ discussion step in the caregiver dashboard. </a:t>
            </a:r>
          </a:p>
          <a:p>
            <a:pPr algn="l" rtl="0" fontAlgn="base"/>
            <a:endParaRPr lang="en-US" sz="1800" b="1" i="0">
              <a:solidFill>
                <a:srgbClr val="000000"/>
              </a:solidFill>
              <a:effectLst/>
              <a:latin typeface="Calibri" panose="020F0502020204030204" pitchFamily="34" charset="0"/>
            </a:endParaRPr>
          </a:p>
          <a:p>
            <a:pPr marL="158750" indent="0">
              <a:buSzPts val="1100"/>
              <a:buNone/>
            </a:pPr>
            <a:r>
              <a:rPr lang="en-US" sz="1800">
                <a:highlight>
                  <a:srgbClr val="FFFF00"/>
                </a:highlight>
                <a:latin typeface="Calibri"/>
                <a:ea typeface="Calibri"/>
                <a:cs typeface="Calibri"/>
              </a:rPr>
              <a:t>In "Goal setting", you can discuss the patient's goals for a healthy nutrition. Instruct the patient to update the goals in the mobile app on a weekly basis when actively working on healthy nutrition. To instruct the patient, go to ‘progress’ on the caregiver dashboard (shown in the previous slide) and discuss the challenges that were shown and give some tips on how to set good goals for it. Also, you can ask the patient what he/she eats and then suggest some suiting goals. </a:t>
            </a:r>
          </a:p>
          <a:p>
            <a:pPr marL="158750" indent="0">
              <a:buSzPts val="1100"/>
              <a:buNone/>
            </a:pPr>
            <a:r>
              <a:rPr lang="en-US" sz="1800">
                <a:highlight>
                  <a:srgbClr val="FFFF00"/>
                </a:highlight>
                <a:latin typeface="Calibri"/>
                <a:ea typeface="Calibri"/>
                <a:cs typeface="Calibri"/>
              </a:rPr>
              <a:t>The text in this screenshot gives a brief explanation of the Mediterranean diet. </a:t>
            </a:r>
          </a:p>
          <a:p>
            <a:pPr marL="158750" indent="0">
              <a:buSzPts val="1100"/>
              <a:defRPr/>
            </a:pPr>
            <a:r>
              <a:rPr lang="en-US" sz="1800">
                <a:highlight>
                  <a:srgbClr val="FFFF00"/>
                </a:highlight>
                <a:latin typeface="Calibri"/>
                <a:ea typeface="Calibri"/>
                <a:cs typeface="Calibri"/>
              </a:rPr>
              <a:t>The table </a:t>
            </a:r>
            <a:r>
              <a:rPr lang="en-US" sz="1800">
                <a:highlight>
                  <a:srgbClr val="FFFF00"/>
                </a:highlight>
              </a:rPr>
              <a:t>provides </a:t>
            </a:r>
            <a:r>
              <a:rPr lang="en-US" sz="1800">
                <a:highlight>
                  <a:srgbClr val="FFFF00"/>
                </a:highlight>
                <a:latin typeface="Calibri"/>
                <a:ea typeface="Calibri"/>
                <a:cs typeface="Calibri"/>
              </a:rPr>
              <a:t>detailed information about the goals to adhere to the Mediterranean or Nordic diet, where the focus is on eating more wholegrain food items, a healthy amount of potatoes, more fruit, more vegetables, more legumes, more fish and healthy protein, less meat and change to heart-healthy protein, a healthy amount of poultry,</a:t>
            </a:r>
            <a:r>
              <a:rPr lang="en-US" sz="1800">
                <a:highlight>
                  <a:srgbClr val="FFFF00"/>
                </a:highlight>
              </a:rPr>
              <a:t> </a:t>
            </a:r>
            <a:r>
              <a:rPr lang="en-US" sz="1800">
                <a:highlight>
                  <a:srgbClr val="FFFF00"/>
                </a:highlight>
                <a:latin typeface="Calibri"/>
                <a:ea typeface="Calibri"/>
                <a:cs typeface="Calibri"/>
              </a:rPr>
              <a:t> healthy diary, healthy fats, healthy alcohol drinking habit, tasty food without added salt and tasty food while limiting sugar. </a:t>
            </a:r>
            <a:endParaRPr lang="nl-NL" sz="3600"/>
          </a:p>
          <a:p>
            <a:pPr marL="158750" indent="0">
              <a:buSzPts val="1100"/>
              <a:buNone/>
            </a:pPr>
            <a:endParaRPr lang="en-US" sz="1800" b="1" i="0">
              <a:solidFill>
                <a:srgbClr val="000000"/>
              </a:solidFill>
              <a:effectLst/>
              <a:latin typeface="Calibri" panose="020F0502020204030204" pitchFamily="34" charset="0"/>
            </a:endParaRPr>
          </a:p>
          <a:p>
            <a:pPr algn="l" rtl="0" fontAlgn="base"/>
            <a:endParaRPr lang="en-US" sz="1800" b="1" i="0">
              <a:solidFill>
                <a:srgbClr val="000000"/>
              </a:solidFill>
              <a:effectLst/>
              <a:latin typeface="Calibri" panose="020F0502020204030204" pitchFamily="34" charset="0"/>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5" name="Google Shape;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R"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99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just">
              <a:buSzPts val="2800"/>
            </a:pPr>
            <a:r>
              <a:rPr lang="en-US" sz="1200"/>
              <a:t>Every Monday morning, </a:t>
            </a:r>
            <a:r>
              <a:rPr lang="en-US"/>
              <a:t>the patient gets</a:t>
            </a:r>
            <a:r>
              <a:rPr lang="en-US" sz="1200"/>
              <a:t> a reminder to review the past week and set </a:t>
            </a:r>
            <a:r>
              <a:rPr lang="en-US"/>
              <a:t>the</a:t>
            </a:r>
            <a:r>
              <a:rPr lang="en-US" sz="1200"/>
              <a:t> goals for the upcoming week.</a:t>
            </a:r>
            <a:endParaRPr lang="en-US"/>
          </a:p>
          <a:p>
            <a:pPr marL="171450" indent="-171450" algn="just">
              <a:buSzPts val="2800"/>
            </a:pPr>
            <a:r>
              <a:rPr lang="en-US" sz="1200"/>
              <a:t>Each week, </a:t>
            </a:r>
            <a:r>
              <a:rPr lang="en-US"/>
              <a:t>the patient can</a:t>
            </a:r>
            <a:r>
              <a:rPr lang="en-US" sz="1200"/>
              <a:t> set one or multiple healthy nutrition goals by choosing from the pre-defined goals. </a:t>
            </a:r>
            <a:endParaRPr lang="en-US"/>
          </a:p>
          <a:p>
            <a:pPr marL="171450" indent="-171450" algn="just">
              <a:buSzPts val="2800"/>
            </a:pPr>
            <a:r>
              <a:rPr lang="en-US" sz="1200"/>
              <a:t>Each goal is related to a Nutrition-score food group. </a:t>
            </a:r>
            <a:endParaRPr lang="en-US"/>
          </a:p>
          <a:p>
            <a:pPr marL="171450" indent="-171450" algn="just">
              <a:buSzPts val="2800"/>
            </a:pPr>
            <a:r>
              <a:rPr lang="en-US"/>
              <a:t>The patient</a:t>
            </a:r>
            <a:r>
              <a:rPr lang="en-US" sz="1200"/>
              <a:t> can set as many healthy nutrition goals as you want, but at least one goal needs to be defined. </a:t>
            </a:r>
          </a:p>
          <a:p>
            <a:pPr marL="171450" indent="-171450" algn="just">
              <a:buSzPts val="2800"/>
            </a:pPr>
            <a:r>
              <a:rPr lang="en-US" sz="1200"/>
              <a:t>Each week, </a:t>
            </a:r>
            <a:r>
              <a:rPr lang="en-US"/>
              <a:t>the patient starts</a:t>
            </a:r>
            <a:r>
              <a:rPr lang="en-US" sz="1200"/>
              <a:t> from the goals of last week. </a:t>
            </a:r>
          </a:p>
          <a:p>
            <a:pPr marL="0" lvl="0" indent="0" algn="l" rtl="0">
              <a:lnSpc>
                <a:spcPct val="100000"/>
              </a:lnSpc>
              <a:spcBef>
                <a:spcPts val="0"/>
              </a:spcBef>
              <a:spcAft>
                <a:spcPts val="0"/>
              </a:spcAft>
              <a:buSzPts val="1400"/>
              <a:buNone/>
            </a:pPr>
            <a:endParaRPr/>
          </a:p>
        </p:txBody>
      </p:sp>
      <p:sp>
        <p:nvSpPr>
          <p:cNvPr id="874" name="Google Shape;87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516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nl-BE" err="1"/>
              <a:t>If</a:t>
            </a:r>
            <a:r>
              <a:rPr lang="nl-BE"/>
              <a:t> </a:t>
            </a:r>
            <a:r>
              <a:rPr lang="nl-BE" err="1"/>
              <a:t>the</a:t>
            </a:r>
            <a:r>
              <a:rPr lang="nl-BE"/>
              <a:t> </a:t>
            </a:r>
            <a:r>
              <a:rPr lang="nl-BE" err="1"/>
              <a:t>patient</a:t>
            </a:r>
            <a:r>
              <a:rPr lang="nl-BE"/>
              <a:t> clicks on </a:t>
            </a:r>
            <a:r>
              <a:rPr lang="nl-BE" err="1"/>
              <a:t>one</a:t>
            </a:r>
            <a:r>
              <a:rPr lang="nl-BE"/>
              <a:t> of </a:t>
            </a:r>
            <a:r>
              <a:rPr lang="nl-BE" err="1"/>
              <a:t>the</a:t>
            </a:r>
            <a:r>
              <a:rPr lang="nl-BE"/>
              <a:t> goals </a:t>
            </a:r>
            <a:r>
              <a:rPr lang="nl-BE" err="1"/>
              <a:t>that</a:t>
            </a:r>
            <a:r>
              <a:rPr lang="nl-BE"/>
              <a:t> are </a:t>
            </a:r>
            <a:r>
              <a:rPr lang="nl-BE" err="1"/>
              <a:t>mentioned</a:t>
            </a:r>
            <a:r>
              <a:rPr lang="nl-BE"/>
              <a:t> in </a:t>
            </a:r>
            <a:r>
              <a:rPr lang="nl-BE" err="1"/>
              <a:t>the</a:t>
            </a:r>
            <a:r>
              <a:rPr lang="nl-BE"/>
              <a:t> </a:t>
            </a:r>
            <a:r>
              <a:rPr lang="nl-BE" err="1"/>
              <a:t>previous</a:t>
            </a:r>
            <a:r>
              <a:rPr lang="nl-BE"/>
              <a:t> slide, he/</a:t>
            </a:r>
            <a:r>
              <a:rPr lang="nl-BE" err="1"/>
              <a:t>she</a:t>
            </a:r>
            <a:r>
              <a:rPr lang="nl-BE"/>
              <a:t> </a:t>
            </a:r>
            <a:r>
              <a:rPr lang="nl-BE" err="1"/>
              <a:t>will</a:t>
            </a:r>
            <a:r>
              <a:rPr lang="nl-BE"/>
              <a:t> get these </a:t>
            </a:r>
            <a:r>
              <a:rPr lang="nl-BE" err="1"/>
              <a:t>screens</a:t>
            </a:r>
            <a:r>
              <a:rPr lang="nl-BE"/>
              <a:t> in </a:t>
            </a:r>
            <a:r>
              <a:rPr lang="nl-BE" err="1"/>
              <a:t>the</a:t>
            </a:r>
            <a:r>
              <a:rPr lang="nl-BE"/>
              <a:t> app. </a:t>
            </a:r>
          </a:p>
          <a:p>
            <a:pPr marL="0" lvl="0" indent="0" algn="l" rtl="0">
              <a:lnSpc>
                <a:spcPct val="100000"/>
              </a:lnSpc>
              <a:spcBef>
                <a:spcPts val="0"/>
              </a:spcBef>
              <a:spcAft>
                <a:spcPts val="0"/>
              </a:spcAft>
              <a:buSzPts val="1400"/>
              <a:buNone/>
            </a:pPr>
            <a:r>
              <a:rPr lang="nl-BE"/>
              <a:t>This is an example by clicking on the goal ‘eat wholegrain food items’.</a:t>
            </a:r>
          </a:p>
          <a:p>
            <a:pPr marL="0" lvl="0" indent="0" algn="l" rtl="0">
              <a:lnSpc>
                <a:spcPct val="100000"/>
              </a:lnSpc>
              <a:spcBef>
                <a:spcPts val="0"/>
              </a:spcBef>
              <a:spcAft>
                <a:spcPts val="0"/>
              </a:spcAft>
              <a:buSzPts val="1400"/>
              <a:buNone/>
            </a:pPr>
            <a:endParaRPr lang="nl-BE"/>
          </a:p>
          <a:p>
            <a:pPr marL="0" indent="0"/>
            <a:r>
              <a:rPr lang="nl-BE" err="1"/>
              <a:t>Atthe</a:t>
            </a:r>
            <a:r>
              <a:rPr lang="nl-BE"/>
              <a:t> top, </a:t>
            </a:r>
            <a:r>
              <a:rPr lang="nl-BE" err="1"/>
              <a:t>the</a:t>
            </a:r>
            <a:r>
              <a:rPr lang="nl-BE"/>
              <a:t> </a:t>
            </a:r>
            <a:r>
              <a:rPr lang="nl-BE" err="1"/>
              <a:t>patient</a:t>
            </a:r>
            <a:r>
              <a:rPr lang="nl-BE"/>
              <a:t> </a:t>
            </a:r>
            <a:r>
              <a:rPr lang="nl-BE" err="1"/>
              <a:t>will</a:t>
            </a:r>
            <a:r>
              <a:rPr lang="nl-BE"/>
              <a:t> get more information and tips about the goal, </a:t>
            </a:r>
            <a:r>
              <a:rPr lang="nl-BE" err="1"/>
              <a:t>by</a:t>
            </a:r>
            <a:r>
              <a:rPr lang="nl-BE"/>
              <a:t> </a:t>
            </a:r>
            <a:r>
              <a:rPr lang="nl-BE" err="1"/>
              <a:t>scrolling</a:t>
            </a:r>
            <a:r>
              <a:rPr lang="nl-BE"/>
              <a:t> down, he/</a:t>
            </a:r>
            <a:r>
              <a:rPr lang="nl-BE" err="1"/>
              <a:t>she</a:t>
            </a:r>
            <a:r>
              <a:rPr lang="nl-BE"/>
              <a:t> </a:t>
            </a:r>
            <a:r>
              <a:rPr lang="nl-BE" err="1"/>
              <a:t>can</a:t>
            </a:r>
            <a:r>
              <a:rPr lang="nl-BE"/>
              <a:t> </a:t>
            </a:r>
            <a:r>
              <a:rPr lang="nl-BE" err="1"/>
              <a:t>easily</a:t>
            </a:r>
            <a:r>
              <a:rPr lang="nl-BE"/>
              <a:t> </a:t>
            </a:r>
            <a:r>
              <a:rPr lang="nl-BE" err="1"/>
              <a:t>add</a:t>
            </a:r>
            <a:r>
              <a:rPr lang="nl-BE"/>
              <a:t>, </a:t>
            </a:r>
            <a:r>
              <a:rPr lang="nl-BE" err="1"/>
              <a:t>edit</a:t>
            </a:r>
            <a:r>
              <a:rPr lang="nl-BE"/>
              <a:t> </a:t>
            </a:r>
            <a:r>
              <a:rPr lang="nl-BE" err="1"/>
              <a:t>and</a:t>
            </a:r>
            <a:r>
              <a:rPr lang="nl-BE"/>
              <a:t> delete goals as </a:t>
            </a:r>
            <a:r>
              <a:rPr lang="nl-BE" err="1"/>
              <a:t>wanted</a:t>
            </a:r>
            <a:r>
              <a:rPr lang="nl-BE"/>
              <a:t>. </a:t>
            </a:r>
          </a:p>
          <a:p>
            <a:pPr marL="0" lvl="0" indent="0" algn="l" rtl="0">
              <a:lnSpc>
                <a:spcPct val="100000"/>
              </a:lnSpc>
              <a:spcBef>
                <a:spcPts val="0"/>
              </a:spcBef>
              <a:spcAft>
                <a:spcPts val="0"/>
              </a:spcAft>
              <a:buSzPts val="1400"/>
              <a:buNone/>
            </a:pPr>
            <a:r>
              <a:rPr lang="nl-BE"/>
              <a:t>At last, click on ‘save’. </a:t>
            </a:r>
          </a:p>
          <a:p>
            <a:pPr marL="0" lvl="0" indent="0" algn="l" rtl="0">
              <a:lnSpc>
                <a:spcPct val="100000"/>
              </a:lnSpc>
              <a:spcBef>
                <a:spcPts val="0"/>
              </a:spcBef>
              <a:spcAft>
                <a:spcPts val="0"/>
              </a:spcAft>
              <a:buSzPts val="1400"/>
              <a:buNone/>
            </a:pPr>
            <a:endParaRPr lang="nl-BE"/>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a:t>NB: </a:t>
            </a:r>
            <a:r>
              <a:rPr lang="en-US" sz="1200">
                <a:latin typeface="Calibri"/>
                <a:ea typeface="Calibri"/>
                <a:cs typeface="Calibri"/>
                <a:sym typeface="Calibri"/>
              </a:rPr>
              <a:t>Eat food products that are suitable for you. In case of doubt about nutritional advice or quantities of food, talk about this with your doctor or case nurse.</a:t>
            </a:r>
          </a:p>
          <a:p>
            <a:pPr marL="0" lvl="0" indent="0" algn="l" rtl="0">
              <a:lnSpc>
                <a:spcPct val="100000"/>
              </a:lnSpc>
              <a:spcBef>
                <a:spcPts val="0"/>
              </a:spcBef>
              <a:spcAft>
                <a:spcPts val="0"/>
              </a:spcAft>
              <a:buSzPts val="1400"/>
              <a:buNone/>
            </a:pPr>
            <a:endParaRPr lang="nl-BE"/>
          </a:p>
        </p:txBody>
      </p:sp>
      <p:sp>
        <p:nvSpPr>
          <p:cNvPr id="874" name="Google Shape;87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53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defRPr/>
            </a:pPr>
            <a:r>
              <a:rPr lang="fi-FI"/>
              <a:t>At </a:t>
            </a:r>
            <a:r>
              <a:rPr lang="fi-FI" err="1"/>
              <a:t>last</a:t>
            </a:r>
            <a:r>
              <a:rPr lang="fi-FI"/>
              <a:t>, </a:t>
            </a:r>
            <a:r>
              <a:rPr lang="fi-FI" err="1"/>
              <a:t>if</a:t>
            </a:r>
            <a:r>
              <a:rPr lang="fi-FI"/>
              <a:t> </a:t>
            </a:r>
            <a:r>
              <a:rPr lang="fi-FI" err="1"/>
              <a:t>the</a:t>
            </a:r>
            <a:r>
              <a:rPr lang="fi-FI"/>
              <a:t> </a:t>
            </a:r>
            <a:r>
              <a:rPr lang="fi-FI" err="1"/>
              <a:t>patient</a:t>
            </a:r>
            <a:r>
              <a:rPr lang="fi-FI"/>
              <a:t> </a:t>
            </a:r>
            <a:r>
              <a:rPr lang="fi-FI" err="1"/>
              <a:t>wants</a:t>
            </a:r>
            <a:r>
              <a:rPr lang="fi-FI"/>
              <a:t> to go </a:t>
            </a:r>
            <a:r>
              <a:rPr lang="fi-FI" err="1"/>
              <a:t>further</a:t>
            </a:r>
            <a:r>
              <a:rPr lang="fi-FI"/>
              <a:t> to </a:t>
            </a:r>
            <a:r>
              <a:rPr lang="fi-FI" err="1"/>
              <a:t>the</a:t>
            </a:r>
            <a:r>
              <a:rPr lang="fi-FI"/>
              <a:t> </a:t>
            </a:r>
            <a:r>
              <a:rPr lang="fi-FI" err="1"/>
              <a:t>next</a:t>
            </a:r>
            <a:r>
              <a:rPr lang="fi-FI"/>
              <a:t> </a:t>
            </a:r>
            <a:r>
              <a:rPr lang="fi-FI" err="1"/>
              <a:t>level</a:t>
            </a:r>
            <a:r>
              <a:rPr lang="fi-FI"/>
              <a:t> of </a:t>
            </a:r>
            <a:r>
              <a:rPr lang="fi-FI" err="1"/>
              <a:t>guidance</a:t>
            </a:r>
            <a:r>
              <a:rPr lang="fi-FI"/>
              <a:t>, he/</a:t>
            </a:r>
            <a:r>
              <a:rPr lang="fi-FI" err="1"/>
              <a:t>she</a:t>
            </a:r>
            <a:r>
              <a:rPr lang="fi-FI"/>
              <a:t> </a:t>
            </a:r>
            <a:r>
              <a:rPr lang="fi-FI" err="1"/>
              <a:t>has</a:t>
            </a:r>
            <a:r>
              <a:rPr lang="fi-FI"/>
              <a:t> to </a:t>
            </a:r>
            <a:r>
              <a:rPr lang="fi-FI" err="1"/>
              <a:t>slide</a:t>
            </a:r>
            <a:r>
              <a:rPr lang="fi-FI"/>
              <a:t> </a:t>
            </a:r>
            <a:r>
              <a:rPr lang="fi-FI" err="1"/>
              <a:t>the</a:t>
            </a:r>
            <a:r>
              <a:rPr lang="fi-FI"/>
              <a:t> </a:t>
            </a:r>
            <a:r>
              <a:rPr lang="fi-FI" err="1"/>
              <a:t>button</a:t>
            </a:r>
            <a:r>
              <a:rPr lang="fi-FI"/>
              <a:t> </a:t>
            </a:r>
            <a:r>
              <a:rPr lang="fi-FI" err="1"/>
              <a:t>next</a:t>
            </a:r>
            <a:r>
              <a:rPr lang="fi-FI"/>
              <a:t> to ’</a:t>
            </a:r>
            <a:r>
              <a:rPr lang="fi-FI" err="1"/>
              <a:t>maintain</a:t>
            </a:r>
            <a:r>
              <a:rPr lang="fi-FI"/>
              <a:t> </a:t>
            </a:r>
            <a:r>
              <a:rPr lang="fi-FI" err="1"/>
              <a:t>your</a:t>
            </a:r>
            <a:r>
              <a:rPr lang="fi-FI"/>
              <a:t> </a:t>
            </a:r>
            <a:r>
              <a:rPr lang="fi-FI" err="1"/>
              <a:t>healthy</a:t>
            </a:r>
            <a:r>
              <a:rPr lang="fi-FI"/>
              <a:t> </a:t>
            </a:r>
            <a:r>
              <a:rPr lang="fi-FI" err="1"/>
              <a:t>habits</a:t>
            </a:r>
            <a:r>
              <a:rPr lang="fi-FI"/>
              <a:t>' to </a:t>
            </a:r>
            <a:r>
              <a:rPr lang="fi-FI" err="1"/>
              <a:t>the</a:t>
            </a:r>
            <a:r>
              <a:rPr lang="fi-FI"/>
              <a:t> </a:t>
            </a:r>
            <a:r>
              <a:rPr lang="fi-FI" err="1"/>
              <a:t>right</a:t>
            </a:r>
            <a:r>
              <a:rPr lang="fi-FI"/>
              <a:t>. </a:t>
            </a:r>
            <a:r>
              <a:rPr lang="fi-FI" err="1"/>
              <a:t>The</a:t>
            </a:r>
            <a:r>
              <a:rPr lang="fi-FI"/>
              <a:t> </a:t>
            </a:r>
            <a:r>
              <a:rPr lang="fi-FI" err="1"/>
              <a:t>patient</a:t>
            </a:r>
            <a:r>
              <a:rPr lang="fi-FI"/>
              <a:t> is </a:t>
            </a:r>
            <a:r>
              <a:rPr lang="fi-FI" err="1"/>
              <a:t>now</a:t>
            </a:r>
            <a:r>
              <a:rPr lang="fi-FI"/>
              <a:t> in </a:t>
            </a:r>
            <a:r>
              <a:rPr lang="fi-FI" err="1"/>
              <a:t>the</a:t>
            </a:r>
            <a:r>
              <a:rPr lang="fi-FI"/>
              <a:t> </a:t>
            </a:r>
            <a:r>
              <a:rPr lang="fi-FI" err="1"/>
              <a:t>level</a:t>
            </a:r>
            <a:r>
              <a:rPr lang="fi-FI"/>
              <a:t> of </a:t>
            </a:r>
            <a:r>
              <a:rPr lang="fi-FI" err="1"/>
              <a:t>guidance</a:t>
            </a:r>
            <a:r>
              <a:rPr lang="fi-FI"/>
              <a:t> to ’</a:t>
            </a:r>
            <a:r>
              <a:rPr lang="fi-FI" err="1"/>
              <a:t>maintain</a:t>
            </a:r>
            <a:r>
              <a:rPr lang="fi-FI"/>
              <a:t> </a:t>
            </a:r>
            <a:r>
              <a:rPr lang="fi-FI" err="1"/>
              <a:t>your</a:t>
            </a:r>
            <a:r>
              <a:rPr lang="fi-FI"/>
              <a:t> </a:t>
            </a:r>
            <a:r>
              <a:rPr lang="fi-FI" err="1"/>
              <a:t>healthy</a:t>
            </a:r>
            <a:r>
              <a:rPr lang="fi-FI"/>
              <a:t> </a:t>
            </a:r>
            <a:r>
              <a:rPr lang="fi-FI" err="1"/>
              <a:t>habits</a:t>
            </a:r>
            <a:r>
              <a:rPr lang="fi-FI"/>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fi-FI"/>
          </a:p>
          <a:p>
            <a:pPr marL="0" indent="0">
              <a:buClr>
                <a:schemeClr val="dk1"/>
              </a:buClr>
              <a:buSzPts val="1200"/>
              <a:defRPr/>
            </a:pPr>
            <a:r>
              <a:rPr lang="fi-FI" err="1"/>
              <a:t>After</a:t>
            </a:r>
            <a:r>
              <a:rPr lang="fi-FI"/>
              <a:t> </a:t>
            </a:r>
            <a:r>
              <a:rPr lang="fi-FI" err="1"/>
              <a:t>that</a:t>
            </a:r>
            <a:r>
              <a:rPr lang="fi-FI"/>
              <a:t>, </a:t>
            </a:r>
            <a:r>
              <a:rPr lang="fi-FI" err="1"/>
              <a:t>the</a:t>
            </a:r>
            <a:r>
              <a:rPr lang="fi-FI"/>
              <a:t> </a:t>
            </a:r>
            <a:r>
              <a:rPr lang="fi-FI" err="1"/>
              <a:t>patient</a:t>
            </a:r>
            <a:r>
              <a:rPr lang="fi-FI"/>
              <a:t> </a:t>
            </a:r>
            <a:r>
              <a:rPr lang="fi-FI" err="1"/>
              <a:t>will</a:t>
            </a:r>
            <a:r>
              <a:rPr lang="fi-FI"/>
              <a:t> </a:t>
            </a:r>
            <a:r>
              <a:rPr lang="fi-FI" err="1"/>
              <a:t>get</a:t>
            </a:r>
            <a:r>
              <a:rPr lang="fi-FI"/>
              <a:t> </a:t>
            </a:r>
            <a:r>
              <a:rPr lang="fi-FI" err="1"/>
              <a:t>support</a:t>
            </a:r>
            <a:r>
              <a:rPr lang="fi-FI"/>
              <a:t> to </a:t>
            </a:r>
            <a:r>
              <a:rPr lang="fi-FI" err="1"/>
              <a:t>maintain</a:t>
            </a:r>
            <a:r>
              <a:rPr lang="fi-FI"/>
              <a:t> </a:t>
            </a:r>
            <a:r>
              <a:rPr lang="fi-FI" err="1"/>
              <a:t>your</a:t>
            </a:r>
            <a:r>
              <a:rPr lang="fi-FI"/>
              <a:t> </a:t>
            </a:r>
            <a:r>
              <a:rPr lang="fi-FI" err="1"/>
              <a:t>healthy</a:t>
            </a:r>
            <a:r>
              <a:rPr lang="fi-FI"/>
              <a:t> </a:t>
            </a:r>
            <a:r>
              <a:rPr lang="fi-FI" err="1"/>
              <a:t>nutrition</a:t>
            </a:r>
            <a:r>
              <a:rPr lang="fi-FI"/>
              <a:t> </a:t>
            </a:r>
            <a:r>
              <a:rPr lang="fi-FI" err="1"/>
              <a:t>by</a:t>
            </a:r>
            <a:r>
              <a:rPr lang="fi-FI"/>
              <a:t> general </a:t>
            </a:r>
            <a:r>
              <a:rPr lang="fi-FI" err="1"/>
              <a:t>features</a:t>
            </a:r>
            <a:r>
              <a:rPr lang="fi-FI"/>
              <a:t> and </a:t>
            </a:r>
            <a:r>
              <a:rPr lang="fi-FI" err="1"/>
              <a:t>monitoring</a:t>
            </a:r>
            <a:r>
              <a:rPr lang="fi-FI"/>
              <a:t> </a:t>
            </a:r>
            <a:r>
              <a:rPr lang="fi-FI" err="1"/>
              <a:t>the</a:t>
            </a:r>
            <a:r>
              <a:rPr lang="fi-FI"/>
              <a:t> </a:t>
            </a:r>
            <a:r>
              <a:rPr lang="fi-FI" err="1"/>
              <a:t>healthy</a:t>
            </a:r>
            <a:r>
              <a:rPr lang="fi-FI"/>
              <a:t> </a:t>
            </a:r>
            <a:r>
              <a:rPr lang="fi-FI" err="1"/>
              <a:t>nutrition</a:t>
            </a:r>
            <a:r>
              <a:rPr lang="fi-FI"/>
              <a:t>, </a:t>
            </a:r>
            <a:r>
              <a:rPr lang="fi-FI" err="1"/>
              <a:t>similar</a:t>
            </a:r>
            <a:r>
              <a:rPr lang="fi-FI"/>
              <a:t> to </a:t>
            </a:r>
            <a:r>
              <a:rPr lang="fi-FI" err="1"/>
              <a:t>the</a:t>
            </a:r>
            <a:r>
              <a:rPr lang="fi-FI"/>
              <a:t> </a:t>
            </a:r>
            <a:r>
              <a:rPr lang="fi-FI" err="1"/>
              <a:t>other</a:t>
            </a:r>
            <a:r>
              <a:rPr lang="fi-FI"/>
              <a:t> </a:t>
            </a:r>
            <a:r>
              <a:rPr lang="fi-FI" err="1"/>
              <a:t>level</a:t>
            </a:r>
            <a:r>
              <a:rPr lang="fi-FI"/>
              <a:t> of </a:t>
            </a:r>
            <a:r>
              <a:rPr lang="fi-FI" err="1"/>
              <a:t>guidances</a:t>
            </a:r>
            <a:r>
              <a:rPr lang="fi-FI"/>
              <a:t>.</a:t>
            </a:r>
          </a:p>
          <a:p>
            <a:pPr marL="0" indent="0">
              <a:defRPr/>
            </a:pPr>
            <a:r>
              <a:rPr lang="fi-FI" err="1"/>
              <a:t>Regarding</a:t>
            </a:r>
            <a:r>
              <a:rPr lang="fi-FI"/>
              <a:t> </a:t>
            </a:r>
            <a:r>
              <a:rPr lang="fi-FI" err="1"/>
              <a:t>the</a:t>
            </a:r>
            <a:r>
              <a:rPr lang="fi-FI"/>
              <a:t> general </a:t>
            </a:r>
            <a:r>
              <a:rPr lang="fi-FI" err="1"/>
              <a:t>features</a:t>
            </a:r>
            <a:r>
              <a:rPr lang="fi-FI"/>
              <a:t>: </a:t>
            </a:r>
            <a:r>
              <a:rPr lang="fi-FI" err="1"/>
              <a:t>The</a:t>
            </a:r>
            <a:r>
              <a:rPr lang="fi-FI"/>
              <a:t> </a:t>
            </a:r>
            <a:r>
              <a:rPr lang="fi-FI" err="1"/>
              <a:t>patients</a:t>
            </a:r>
            <a:r>
              <a:rPr lang="fi-FI"/>
              <a:t> </a:t>
            </a:r>
            <a:r>
              <a:rPr lang="fi-FI" err="1"/>
              <a:t>focuses</a:t>
            </a:r>
            <a:r>
              <a:rPr lang="fi-FI"/>
              <a:t> </a:t>
            </a:r>
            <a:r>
              <a:rPr lang="fi-FI" err="1"/>
              <a:t>than</a:t>
            </a:r>
            <a:r>
              <a:rPr lang="fi-FI"/>
              <a:t> on </a:t>
            </a:r>
            <a:r>
              <a:rPr lang="fi-FI" err="1"/>
              <a:t>educational</a:t>
            </a:r>
            <a:r>
              <a:rPr lang="fi-FI"/>
              <a:t> </a:t>
            </a:r>
            <a:r>
              <a:rPr lang="fi-FI" err="1"/>
              <a:t>content</a:t>
            </a:r>
            <a:r>
              <a:rPr lang="fi-FI"/>
              <a:t>, </a:t>
            </a:r>
            <a:r>
              <a:rPr lang="fi-FI" err="1"/>
              <a:t>reflective</a:t>
            </a:r>
            <a:r>
              <a:rPr lang="fi-FI"/>
              <a:t> </a:t>
            </a:r>
            <a:r>
              <a:rPr lang="fi-FI" err="1"/>
              <a:t>tasks</a:t>
            </a:r>
            <a:r>
              <a:rPr lang="fi-FI"/>
              <a:t> and </a:t>
            </a:r>
            <a:r>
              <a:rPr lang="fi-FI" err="1"/>
              <a:t>quizzes</a:t>
            </a:r>
            <a:r>
              <a:rPr lang="fi-FI"/>
              <a:t> to </a:t>
            </a:r>
            <a:r>
              <a:rPr lang="fi-FI" err="1"/>
              <a:t>increase</a:t>
            </a:r>
            <a:r>
              <a:rPr lang="fi-FI"/>
              <a:t> </a:t>
            </a:r>
            <a:r>
              <a:rPr lang="fi-FI" err="1"/>
              <a:t>the</a:t>
            </a:r>
            <a:r>
              <a:rPr lang="fi-FI"/>
              <a:t> </a:t>
            </a:r>
            <a:r>
              <a:rPr lang="fi-FI" err="1"/>
              <a:t>knowledge</a:t>
            </a:r>
            <a:r>
              <a:rPr lang="fi-FI"/>
              <a:t> and </a:t>
            </a:r>
            <a:r>
              <a:rPr lang="fi-FI" err="1"/>
              <a:t>maintain</a:t>
            </a:r>
            <a:r>
              <a:rPr lang="fi-FI"/>
              <a:t> a </a:t>
            </a:r>
            <a:r>
              <a:rPr lang="fi-FI" err="1"/>
              <a:t>healthy</a:t>
            </a:r>
            <a:r>
              <a:rPr lang="fi-FI"/>
              <a:t> </a:t>
            </a:r>
            <a:r>
              <a:rPr lang="fi-FI" err="1"/>
              <a:t>nutrition</a:t>
            </a:r>
            <a:r>
              <a:rPr lang="fi-FI"/>
              <a:t>.</a:t>
            </a:r>
          </a:p>
          <a:p>
            <a:pPr marL="0" indent="0">
              <a:defRPr/>
            </a:pPr>
            <a:r>
              <a:rPr lang="fi-FI" err="1"/>
              <a:t>Regarding</a:t>
            </a:r>
            <a:r>
              <a:rPr lang="fi-FI"/>
              <a:t> </a:t>
            </a:r>
            <a:r>
              <a:rPr lang="fi-FI" err="1"/>
              <a:t>the</a:t>
            </a:r>
            <a:r>
              <a:rPr lang="fi-FI"/>
              <a:t> </a:t>
            </a:r>
            <a:r>
              <a:rPr lang="fi-FI" err="1"/>
              <a:t>monitoring</a:t>
            </a:r>
            <a:r>
              <a:rPr lang="fi-FI"/>
              <a:t> of </a:t>
            </a:r>
            <a:r>
              <a:rPr lang="fi-FI" err="1"/>
              <a:t>the</a:t>
            </a:r>
            <a:r>
              <a:rPr lang="fi-FI"/>
              <a:t> </a:t>
            </a:r>
            <a:r>
              <a:rPr lang="fi-FI" err="1"/>
              <a:t>nutrition-score</a:t>
            </a:r>
            <a:r>
              <a:rPr lang="fi-FI"/>
              <a:t>, </a:t>
            </a:r>
            <a:r>
              <a:rPr lang="fi-FI" err="1"/>
              <a:t>this</a:t>
            </a:r>
            <a:r>
              <a:rPr lang="fi-FI"/>
              <a:t> is </a:t>
            </a:r>
            <a:r>
              <a:rPr lang="fi-FI" err="1"/>
              <a:t>done</a:t>
            </a:r>
            <a:r>
              <a:rPr lang="fi-FI"/>
              <a:t> on </a:t>
            </a:r>
            <a:r>
              <a:rPr lang="fi-FI" err="1"/>
              <a:t>monthly</a:t>
            </a:r>
            <a:r>
              <a:rPr lang="fi-FI"/>
              <a:t> </a:t>
            </a:r>
            <a:r>
              <a:rPr lang="fi-FI" err="1"/>
              <a:t>basis</a:t>
            </a:r>
            <a:endParaRPr lang="fi-FI"/>
          </a:p>
        </p:txBody>
      </p:sp>
      <p:sp>
        <p:nvSpPr>
          <p:cNvPr id="800" name="Google Shape;8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270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How to open the healthy nutrition module in the caregiver dashboard? </a:t>
            </a:r>
          </a:p>
          <a:p>
            <a:r>
              <a:rPr lang="nl-BE"/>
              <a:t>- what you have to do first is enter </a:t>
            </a:r>
            <a:r>
              <a:rPr lang="nl-BE" err="1"/>
              <a:t>the</a:t>
            </a:r>
            <a:r>
              <a:rPr lang="nl-BE"/>
              <a:t> </a:t>
            </a:r>
            <a:r>
              <a:rPr lang="nl-BE" err="1"/>
              <a:t>patient's</a:t>
            </a:r>
            <a:r>
              <a:rPr lang="nl-BE"/>
              <a:t> subject </a:t>
            </a:r>
            <a:r>
              <a:rPr lang="nl-BE" err="1"/>
              <a:t>id</a:t>
            </a:r>
            <a:r>
              <a:rPr lang="nl-BE"/>
              <a:t> in </a:t>
            </a:r>
            <a:r>
              <a:rPr lang="nl-BE" err="1"/>
              <a:t>the</a:t>
            </a:r>
            <a:r>
              <a:rPr lang="nl-BE"/>
              <a:t> 'search </a:t>
            </a:r>
            <a:r>
              <a:rPr lang="nl-BE" err="1"/>
              <a:t>patient</a:t>
            </a:r>
            <a:r>
              <a:rPr lang="nl-BE"/>
              <a:t>' field.</a:t>
            </a:r>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smtClean="0">
                <a:solidFill>
                  <a:schemeClr val="dk1"/>
                </a:solidFill>
                <a:latin typeface="Calibri"/>
                <a:ea typeface="Calibri"/>
                <a:cs typeface="Calibri"/>
                <a:sym typeface="Calibri"/>
              </a:rPr>
              <a:t>2</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981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a:solidFill>
                  <a:srgbClr val="000000"/>
                </a:solidFill>
                <a:effectLst/>
                <a:latin typeface="Calibri" panose="020F0502020204030204" pitchFamily="34" charset="0"/>
              </a:rPr>
              <a:t>Thereafter, click on ‘Open patient record’ </a:t>
            </a:r>
            <a:endParaRPr lang="nl-BE"/>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smtClean="0">
                <a:solidFill>
                  <a:schemeClr val="dk1"/>
                </a:solidFill>
                <a:latin typeface="Calibri"/>
                <a:ea typeface="Calibri"/>
                <a:cs typeface="Calibri"/>
                <a:sym typeface="Calibri"/>
              </a:rPr>
              <a:t>3</a:t>
            </a:fld>
            <a:endParaRPr lang="nl-B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909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fontAlgn="base"/>
            <a:r>
              <a:rPr lang="en-US" sz="1800" b="0" i="0">
                <a:solidFill>
                  <a:srgbClr val="000000"/>
                </a:solidFill>
                <a:effectLst/>
              </a:rPr>
              <a:t>In this tab, you can find the journey to a healthy lifestyle. </a:t>
            </a:r>
          </a:p>
          <a:p>
            <a:pPr fontAlgn="base"/>
            <a:r>
              <a:rPr lang="en-US" sz="1800" b="0" i="0">
                <a:solidFill>
                  <a:srgbClr val="000000"/>
                </a:solidFill>
                <a:effectLst/>
              </a:rPr>
              <a:t>The </a:t>
            </a:r>
            <a:r>
              <a:rPr lang="en-US" sz="1800" err="1">
                <a:solidFill>
                  <a:srgbClr val="000000"/>
                </a:solidFill>
              </a:rPr>
              <a:t>behavioural</a:t>
            </a:r>
            <a:r>
              <a:rPr lang="en-US" sz="1800" b="0" i="0">
                <a:solidFill>
                  <a:srgbClr val="000000"/>
                </a:solidFill>
                <a:effectLst/>
              </a:rPr>
              <a:t> goal ‘healthy nutrition’ is shown by a spoon and fork in this screenshot. The higher this </a:t>
            </a:r>
            <a:r>
              <a:rPr lang="en-US" sz="1800">
                <a:solidFill>
                  <a:srgbClr val="000000"/>
                </a:solidFill>
              </a:rPr>
              <a:t>icon</a:t>
            </a:r>
            <a:r>
              <a:rPr lang="en-US" sz="1800" b="0" i="0">
                <a:solidFill>
                  <a:srgbClr val="000000"/>
                </a:solidFill>
                <a:effectLst/>
              </a:rPr>
              <a:t> and the greener it is, the better the healthy nutrition is and the better the healthy nutrition goal is achieved. The lower this </a:t>
            </a:r>
            <a:r>
              <a:rPr lang="en-US" sz="1800">
                <a:solidFill>
                  <a:srgbClr val="000000"/>
                </a:solidFill>
              </a:rPr>
              <a:t>icon</a:t>
            </a:r>
            <a:r>
              <a:rPr lang="en-US" sz="1800" b="0" i="0">
                <a:solidFill>
                  <a:srgbClr val="000000"/>
                </a:solidFill>
                <a:effectLst/>
              </a:rPr>
              <a:t> and the </a:t>
            </a:r>
            <a:r>
              <a:rPr lang="en-US" sz="1800">
                <a:solidFill>
                  <a:srgbClr val="000000"/>
                </a:solidFill>
              </a:rPr>
              <a:t>more red</a:t>
            </a:r>
            <a:r>
              <a:rPr lang="en-US" sz="1800" b="0" i="0">
                <a:solidFill>
                  <a:srgbClr val="000000"/>
                </a:solidFill>
                <a:effectLst/>
              </a:rPr>
              <a:t> it is, the less the healthy nutrition goal is achieved.</a:t>
            </a:r>
          </a:p>
          <a:p>
            <a:pPr fontAlgn="base"/>
            <a:endParaRPr lang="en-US" sz="1800" b="0" i="0">
              <a:solidFill>
                <a:srgbClr val="000000"/>
              </a:solidFill>
              <a:effectLst/>
            </a:endParaRPr>
          </a:p>
          <a:p>
            <a:pPr fontAlgn="base"/>
            <a:endParaRPr lang="en-US" sz="1800" b="1" i="0">
              <a:solidFill>
                <a:srgbClr val="000000"/>
              </a:solidFill>
              <a:effectLst/>
              <a:latin typeface="Calibri" panose="020F0502020204030204" pitchFamily="34" charset="0"/>
            </a:endParaRPr>
          </a:p>
          <a:p>
            <a:pPr algn="l" rtl="0"/>
            <a:endParaRPr lang="en-US" i="0">
              <a:solidFill>
                <a:srgbClr val="000000"/>
              </a:solidFill>
              <a:effectLst/>
              <a:latin typeface="Calibri" panose="020F0502020204030204" pitchFamily="34" charset="0"/>
            </a:endParaRPr>
          </a:p>
        </p:txBody>
      </p:sp>
      <p:sp>
        <p:nvSpPr>
          <p:cNvPr id="45" name="Google Shape;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R"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934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a:extLst>
            <a:ext uri="{FF2B5EF4-FFF2-40B4-BE49-F238E27FC236}">
              <a16:creationId xmlns:a16="http://schemas.microsoft.com/office/drawing/2014/main" id="{7576385F-4030-A7C8-B91C-E05DF1B1EDEC}"/>
            </a:ext>
          </a:extLst>
        </p:cNvPr>
        <p:cNvGrpSpPr/>
        <p:nvPr/>
      </p:nvGrpSpPr>
      <p:grpSpPr>
        <a:xfrm>
          <a:off x="0" y="0"/>
          <a:ext cx="0" cy="0"/>
          <a:chOff x="0" y="0"/>
          <a:chExt cx="0" cy="0"/>
        </a:xfrm>
      </p:grpSpPr>
      <p:sp>
        <p:nvSpPr>
          <p:cNvPr id="799" name="Google Shape;799;p39:notes">
            <a:extLst>
              <a:ext uri="{FF2B5EF4-FFF2-40B4-BE49-F238E27FC236}">
                <a16:creationId xmlns:a16="http://schemas.microsoft.com/office/drawing/2014/main" id="{B85E7162-ABB0-3E47-75D0-B6E94F1A47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fi-FI"/>
              <a:t>Here, </a:t>
            </a:r>
            <a:r>
              <a:rPr lang="fi-FI" err="1"/>
              <a:t>we</a:t>
            </a:r>
            <a:r>
              <a:rPr lang="fi-FI"/>
              <a:t> </a:t>
            </a:r>
            <a:r>
              <a:rPr lang="fi-FI" err="1"/>
              <a:t>are</a:t>
            </a:r>
            <a:r>
              <a:rPr lang="fi-FI"/>
              <a:t> </a:t>
            </a:r>
            <a:r>
              <a:rPr lang="fi-FI" err="1"/>
              <a:t>looking</a:t>
            </a:r>
            <a:r>
              <a:rPr lang="fi-FI"/>
              <a:t> at </a:t>
            </a:r>
            <a:r>
              <a:rPr lang="fi-FI" err="1"/>
              <a:t>the</a:t>
            </a:r>
            <a:r>
              <a:rPr lang="fi-FI"/>
              <a:t> </a:t>
            </a:r>
            <a:r>
              <a:rPr lang="fi-FI" err="1"/>
              <a:t>smartphone</a:t>
            </a:r>
            <a:r>
              <a:rPr lang="fi-FI"/>
              <a:t> </a:t>
            </a:r>
            <a:r>
              <a:rPr lang="fi-FI" err="1"/>
              <a:t>application</a:t>
            </a:r>
            <a:r>
              <a:rPr lang="fi-FI"/>
              <a:t>.</a:t>
            </a:r>
          </a:p>
          <a:p>
            <a:pPr marL="0" indent="0">
              <a:buClr>
                <a:schemeClr val="dk1"/>
              </a:buClr>
              <a:buSzPts val="1200"/>
            </a:pPr>
            <a:r>
              <a:rPr lang="fi-FI"/>
              <a:t>If </a:t>
            </a:r>
            <a:r>
              <a:rPr lang="fi-FI" err="1"/>
              <a:t>the</a:t>
            </a:r>
            <a:r>
              <a:rPr lang="fi-FI"/>
              <a:t> </a:t>
            </a:r>
            <a:r>
              <a:rPr lang="fi-FI" err="1"/>
              <a:t>patient</a:t>
            </a:r>
            <a:r>
              <a:rPr lang="fi-FI"/>
              <a:t> </a:t>
            </a:r>
            <a:r>
              <a:rPr lang="fi-FI" err="1"/>
              <a:t>goes</a:t>
            </a:r>
            <a:r>
              <a:rPr lang="fi-FI"/>
              <a:t> to </a:t>
            </a:r>
            <a:r>
              <a:rPr lang="fi-FI" err="1"/>
              <a:t>the</a:t>
            </a:r>
            <a:r>
              <a:rPr lang="fi-FI"/>
              <a:t> </a:t>
            </a:r>
            <a:r>
              <a:rPr lang="fi-FI" err="1"/>
              <a:t>journey</a:t>
            </a:r>
            <a:r>
              <a:rPr lang="fi-FI"/>
              <a:t> </a:t>
            </a:r>
            <a:r>
              <a:rPr lang="fi-FI" err="1"/>
              <a:t>tab</a:t>
            </a:r>
            <a:r>
              <a:rPr lang="fi-FI"/>
              <a:t>, he/</a:t>
            </a:r>
            <a:r>
              <a:rPr lang="fi-FI" err="1"/>
              <a:t>she</a:t>
            </a:r>
            <a:r>
              <a:rPr lang="fi-FI"/>
              <a:t> </a:t>
            </a:r>
            <a:r>
              <a:rPr lang="fi-FI" err="1"/>
              <a:t>will</a:t>
            </a:r>
            <a:r>
              <a:rPr lang="fi-FI"/>
              <a:t> </a:t>
            </a:r>
            <a:r>
              <a:rPr lang="fi-FI" err="1"/>
              <a:t>see</a:t>
            </a:r>
            <a:r>
              <a:rPr lang="fi-FI"/>
              <a:t> 4 </a:t>
            </a:r>
            <a:r>
              <a:rPr lang="fi-FI" err="1"/>
              <a:t>levels</a:t>
            </a:r>
            <a:r>
              <a:rPr lang="fi-FI"/>
              <a:t> of </a:t>
            </a:r>
            <a:r>
              <a:rPr lang="fi-FI" err="1"/>
              <a:t>guidance</a:t>
            </a:r>
            <a:r>
              <a:rPr lang="fi-FI"/>
              <a:t> for </a:t>
            </a:r>
            <a:r>
              <a:rPr lang="fi-FI" err="1"/>
              <a:t>healthy</a:t>
            </a:r>
            <a:r>
              <a:rPr lang="fi-FI"/>
              <a:t> </a:t>
            </a:r>
            <a:r>
              <a:rPr lang="fi-FI" err="1"/>
              <a:t>nutrition</a:t>
            </a:r>
            <a:r>
              <a:rPr lang="fi-FI"/>
              <a:t>. </a:t>
            </a:r>
          </a:p>
          <a:p>
            <a:pPr marL="0" indent="0">
              <a:buClr>
                <a:schemeClr val="dk1"/>
              </a:buClr>
              <a:buSzPts val="1200"/>
            </a:pPr>
            <a:r>
              <a:rPr lang="fi-FI"/>
              <a:t>If </a:t>
            </a:r>
            <a:r>
              <a:rPr lang="fi-FI" err="1"/>
              <a:t>the</a:t>
            </a:r>
            <a:r>
              <a:rPr lang="fi-FI"/>
              <a:t> </a:t>
            </a:r>
            <a:r>
              <a:rPr lang="fi-FI" err="1"/>
              <a:t>patients</a:t>
            </a:r>
            <a:r>
              <a:rPr lang="fi-FI"/>
              <a:t> is on </a:t>
            </a:r>
            <a:r>
              <a:rPr lang="fi-FI" err="1"/>
              <a:t>level</a:t>
            </a:r>
            <a:r>
              <a:rPr lang="fi-FI"/>
              <a:t> of </a:t>
            </a:r>
            <a:r>
              <a:rPr lang="fi-FI" err="1"/>
              <a:t>guidance</a:t>
            </a:r>
            <a:r>
              <a:rPr lang="fi-FI"/>
              <a:t> ’</a:t>
            </a:r>
            <a:r>
              <a:rPr lang="fi-FI" err="1"/>
              <a:t>inactive</a:t>
            </a:r>
            <a:r>
              <a:rPr lang="fi-FI"/>
              <a:t>’, he/</a:t>
            </a:r>
            <a:r>
              <a:rPr lang="fi-FI" err="1"/>
              <a:t>she</a:t>
            </a:r>
            <a:r>
              <a:rPr lang="fi-FI"/>
              <a:t> </a:t>
            </a:r>
            <a:r>
              <a:rPr lang="fi-FI" err="1"/>
              <a:t>will</a:t>
            </a:r>
            <a:r>
              <a:rPr lang="fi-FI"/>
              <a:t> </a:t>
            </a:r>
            <a:r>
              <a:rPr lang="fi-FI" err="1"/>
              <a:t>not</a:t>
            </a:r>
            <a:r>
              <a:rPr lang="fi-FI"/>
              <a:t> </a:t>
            </a:r>
            <a:r>
              <a:rPr lang="fi-FI" err="1"/>
              <a:t>receive</a:t>
            </a:r>
            <a:r>
              <a:rPr lang="fi-FI"/>
              <a:t> </a:t>
            </a:r>
            <a:r>
              <a:rPr lang="fi-FI" err="1"/>
              <a:t>any</a:t>
            </a:r>
            <a:r>
              <a:rPr lang="fi-FI"/>
              <a:t> </a:t>
            </a:r>
            <a:r>
              <a:rPr lang="fi-FI" err="1"/>
              <a:t>guidance</a:t>
            </a:r>
            <a:r>
              <a:rPr lang="fi-FI"/>
              <a:t> </a:t>
            </a:r>
            <a:r>
              <a:rPr lang="fi-FI" err="1"/>
              <a:t>by</a:t>
            </a:r>
            <a:r>
              <a:rPr lang="fi-FI"/>
              <a:t> </a:t>
            </a:r>
            <a:r>
              <a:rPr lang="fi-FI" err="1"/>
              <a:t>the</a:t>
            </a:r>
            <a:r>
              <a:rPr lang="fi-FI"/>
              <a:t> </a:t>
            </a:r>
            <a:r>
              <a:rPr lang="fi-FI" err="1"/>
              <a:t>application</a:t>
            </a:r>
            <a:r>
              <a:rPr lang="fi-FI"/>
              <a:t> for </a:t>
            </a:r>
            <a:r>
              <a:rPr lang="fi-FI" err="1"/>
              <a:t>healthy</a:t>
            </a:r>
            <a:r>
              <a:rPr lang="fi-FI"/>
              <a:t> </a:t>
            </a:r>
            <a:r>
              <a:rPr lang="fi-FI" err="1"/>
              <a:t>nutrition</a:t>
            </a:r>
            <a:r>
              <a:rPr lang="fi-FI"/>
              <a:t>.</a:t>
            </a:r>
          </a:p>
          <a:p>
            <a:pPr marL="0" indent="0">
              <a:buClr>
                <a:schemeClr val="dk1"/>
              </a:buClr>
              <a:buSzPts val="1200"/>
            </a:pPr>
            <a:r>
              <a:rPr lang="fi-FI"/>
              <a:t>If </a:t>
            </a:r>
            <a:r>
              <a:rPr lang="fi-FI" err="1"/>
              <a:t>the</a:t>
            </a:r>
            <a:r>
              <a:rPr lang="fi-FI"/>
              <a:t> </a:t>
            </a:r>
            <a:r>
              <a:rPr lang="fi-FI" err="1"/>
              <a:t>patient</a:t>
            </a:r>
            <a:r>
              <a:rPr lang="fi-FI"/>
              <a:t> is on </a:t>
            </a:r>
            <a:r>
              <a:rPr lang="fi-FI" err="1"/>
              <a:t>level</a:t>
            </a:r>
            <a:r>
              <a:rPr lang="fi-FI"/>
              <a:t> of </a:t>
            </a:r>
            <a:r>
              <a:rPr lang="fi-FI" err="1"/>
              <a:t>guidance</a:t>
            </a:r>
            <a:r>
              <a:rPr lang="fi-FI"/>
              <a:t> ’</a:t>
            </a:r>
            <a:r>
              <a:rPr lang="fi-FI" err="1"/>
              <a:t>learn</a:t>
            </a:r>
            <a:r>
              <a:rPr lang="fi-FI"/>
              <a:t>’, </a:t>
            </a:r>
            <a:r>
              <a:rPr lang="fi-FI" err="1"/>
              <a:t>the</a:t>
            </a:r>
            <a:r>
              <a:rPr lang="fi-FI"/>
              <a:t> </a:t>
            </a:r>
            <a:r>
              <a:rPr lang="fi-FI" err="1"/>
              <a:t>application</a:t>
            </a:r>
            <a:r>
              <a:rPr lang="fi-FI"/>
              <a:t> </a:t>
            </a:r>
            <a:r>
              <a:rPr lang="fi-FI" err="1"/>
              <a:t>will</a:t>
            </a:r>
            <a:r>
              <a:rPr lang="fi-FI"/>
              <a:t> </a:t>
            </a:r>
            <a:r>
              <a:rPr lang="fi-FI" err="1"/>
              <a:t>encourage</a:t>
            </a:r>
            <a:r>
              <a:rPr lang="fi-FI"/>
              <a:t> </a:t>
            </a:r>
            <a:r>
              <a:rPr lang="fi-FI" err="1"/>
              <a:t>the</a:t>
            </a:r>
            <a:r>
              <a:rPr lang="fi-FI"/>
              <a:t> </a:t>
            </a:r>
            <a:r>
              <a:rPr lang="fi-FI" err="1"/>
              <a:t>patient</a:t>
            </a:r>
            <a:r>
              <a:rPr lang="fi-FI"/>
              <a:t> to </a:t>
            </a:r>
            <a:r>
              <a:rPr lang="fi-FI" err="1"/>
              <a:t>eat</a:t>
            </a:r>
            <a:r>
              <a:rPr lang="fi-FI"/>
              <a:t> </a:t>
            </a:r>
            <a:r>
              <a:rPr lang="fi-FI" err="1"/>
              <a:t>more</a:t>
            </a:r>
            <a:r>
              <a:rPr lang="fi-FI"/>
              <a:t> </a:t>
            </a:r>
            <a:r>
              <a:rPr lang="fi-FI" err="1"/>
              <a:t>healthy</a:t>
            </a:r>
            <a:r>
              <a:rPr lang="fi-FI"/>
              <a:t>. </a:t>
            </a:r>
          </a:p>
          <a:p>
            <a:pPr marL="0" indent="0">
              <a:buClr>
                <a:schemeClr val="dk1"/>
              </a:buClr>
              <a:buSzPts val="1200"/>
            </a:pPr>
            <a:r>
              <a:rPr lang="fi-FI"/>
              <a:t>If </a:t>
            </a:r>
            <a:r>
              <a:rPr lang="fi-FI" err="1"/>
              <a:t>the</a:t>
            </a:r>
            <a:r>
              <a:rPr lang="fi-FI"/>
              <a:t> </a:t>
            </a:r>
            <a:r>
              <a:rPr lang="fi-FI" err="1"/>
              <a:t>patient</a:t>
            </a:r>
            <a:r>
              <a:rPr lang="fi-FI"/>
              <a:t>  is on </a:t>
            </a:r>
            <a:r>
              <a:rPr lang="fi-FI" err="1"/>
              <a:t>level</a:t>
            </a:r>
            <a:r>
              <a:rPr lang="fi-FI"/>
              <a:t> of </a:t>
            </a:r>
            <a:r>
              <a:rPr lang="fi-FI" err="1"/>
              <a:t>guidance</a:t>
            </a:r>
            <a:r>
              <a:rPr lang="fi-FI"/>
              <a:t> '</a:t>
            </a:r>
            <a:r>
              <a:rPr lang="fi-FI" err="1"/>
              <a:t>track</a:t>
            </a:r>
            <a:r>
              <a:rPr lang="fi-FI"/>
              <a:t> </a:t>
            </a:r>
            <a:r>
              <a:rPr lang="fi-FI" err="1"/>
              <a:t>your</a:t>
            </a:r>
            <a:r>
              <a:rPr lang="fi-FI"/>
              <a:t> </a:t>
            </a:r>
            <a:r>
              <a:rPr lang="fi-FI" err="1"/>
              <a:t>goals</a:t>
            </a:r>
            <a:r>
              <a:rPr lang="fi-FI"/>
              <a:t>', </a:t>
            </a:r>
            <a:r>
              <a:rPr lang="fi-FI" err="1"/>
              <a:t>the</a:t>
            </a:r>
            <a:r>
              <a:rPr lang="fi-FI"/>
              <a:t> </a:t>
            </a:r>
            <a:r>
              <a:rPr lang="fi-FI" err="1"/>
              <a:t>patient</a:t>
            </a:r>
            <a:r>
              <a:rPr lang="fi-FI"/>
              <a:t> </a:t>
            </a:r>
            <a:r>
              <a:rPr lang="fi-FI" err="1"/>
              <a:t>will</a:t>
            </a:r>
            <a:r>
              <a:rPr lang="fi-FI"/>
              <a:t> </a:t>
            </a:r>
            <a:r>
              <a:rPr lang="fi-FI" err="1"/>
              <a:t>get</a:t>
            </a:r>
            <a:r>
              <a:rPr lang="fi-FI"/>
              <a:t> </a:t>
            </a:r>
            <a:r>
              <a:rPr lang="fi-FI" err="1"/>
              <a:t>support</a:t>
            </a:r>
            <a:r>
              <a:rPr lang="fi-FI"/>
              <a:t> to </a:t>
            </a:r>
            <a:r>
              <a:rPr lang="fi-FI" err="1"/>
              <a:t>improve</a:t>
            </a:r>
            <a:r>
              <a:rPr lang="fi-FI"/>
              <a:t> </a:t>
            </a:r>
            <a:r>
              <a:rPr lang="fi-FI" err="1"/>
              <a:t>his</a:t>
            </a:r>
            <a:r>
              <a:rPr lang="fi-FI"/>
              <a:t>/</a:t>
            </a:r>
            <a:r>
              <a:rPr lang="fi-FI" err="1"/>
              <a:t>her</a:t>
            </a:r>
            <a:r>
              <a:rPr lang="fi-FI"/>
              <a:t> </a:t>
            </a:r>
            <a:r>
              <a:rPr lang="fi-FI" err="1"/>
              <a:t>nutrition</a:t>
            </a:r>
            <a:r>
              <a:rPr lang="fi-FI"/>
              <a:t>. </a:t>
            </a:r>
          </a:p>
          <a:p>
            <a:pPr marL="0" indent="0"/>
            <a:r>
              <a:rPr lang="fi-FI"/>
              <a:t>And </a:t>
            </a:r>
            <a:r>
              <a:rPr lang="fi-FI" err="1"/>
              <a:t>last</a:t>
            </a:r>
            <a:r>
              <a:rPr lang="fi-FI"/>
              <a:t>, </a:t>
            </a:r>
            <a:r>
              <a:rPr lang="fi-FI" err="1"/>
              <a:t>if</a:t>
            </a:r>
            <a:r>
              <a:rPr lang="fi-FI"/>
              <a:t> </a:t>
            </a:r>
            <a:r>
              <a:rPr lang="fi-FI" err="1"/>
              <a:t>the</a:t>
            </a:r>
            <a:r>
              <a:rPr lang="fi-FI"/>
              <a:t> </a:t>
            </a:r>
            <a:r>
              <a:rPr lang="fi-FI" err="1"/>
              <a:t>patient</a:t>
            </a:r>
            <a:r>
              <a:rPr lang="fi-FI"/>
              <a:t> is on </a:t>
            </a:r>
            <a:r>
              <a:rPr lang="fi-FI" err="1"/>
              <a:t>level</a:t>
            </a:r>
            <a:r>
              <a:rPr lang="fi-FI"/>
              <a:t> of </a:t>
            </a:r>
            <a:r>
              <a:rPr lang="fi-FI" err="1"/>
              <a:t>guidance</a:t>
            </a:r>
            <a:r>
              <a:rPr lang="fi-FI"/>
              <a:t> '</a:t>
            </a:r>
            <a:r>
              <a:rPr lang="fi-FI" err="1"/>
              <a:t>maintain</a:t>
            </a:r>
            <a:r>
              <a:rPr lang="fi-FI"/>
              <a:t> </a:t>
            </a:r>
            <a:r>
              <a:rPr lang="fi-FI" err="1"/>
              <a:t>your</a:t>
            </a:r>
            <a:r>
              <a:rPr lang="fi-FI"/>
              <a:t> </a:t>
            </a:r>
            <a:r>
              <a:rPr lang="fi-FI" err="1"/>
              <a:t>healthy</a:t>
            </a:r>
            <a:r>
              <a:rPr lang="fi-FI"/>
              <a:t> </a:t>
            </a:r>
            <a:r>
              <a:rPr lang="fi-FI" err="1"/>
              <a:t>habits</a:t>
            </a:r>
            <a:r>
              <a:rPr lang="fi-FI"/>
              <a:t>', he/</a:t>
            </a:r>
            <a:r>
              <a:rPr lang="fi-FI" err="1"/>
              <a:t>she</a:t>
            </a:r>
            <a:r>
              <a:rPr lang="fi-FI"/>
              <a:t> </a:t>
            </a:r>
            <a:r>
              <a:rPr lang="fi-FI" err="1"/>
              <a:t>will</a:t>
            </a:r>
            <a:r>
              <a:rPr lang="fi-FI"/>
              <a:t> </a:t>
            </a:r>
            <a:r>
              <a:rPr lang="fi-FI" err="1"/>
              <a:t>get</a:t>
            </a:r>
            <a:r>
              <a:rPr lang="fi-FI"/>
              <a:t> </a:t>
            </a:r>
            <a:r>
              <a:rPr lang="fi-FI" err="1"/>
              <a:t>support</a:t>
            </a:r>
            <a:r>
              <a:rPr lang="fi-FI"/>
              <a:t> to </a:t>
            </a:r>
            <a:r>
              <a:rPr lang="fi-FI" err="1"/>
              <a:t>maintain</a:t>
            </a:r>
            <a:r>
              <a:rPr lang="fi-FI"/>
              <a:t> </a:t>
            </a:r>
            <a:r>
              <a:rPr lang="fi-FI" err="1"/>
              <a:t>healthy</a:t>
            </a:r>
            <a:r>
              <a:rPr lang="fi-FI"/>
              <a:t> </a:t>
            </a:r>
            <a:r>
              <a:rPr lang="fi-FI" err="1"/>
              <a:t>nutrition</a:t>
            </a:r>
            <a:r>
              <a:rPr lang="fi-FI"/>
              <a:t> </a:t>
            </a:r>
            <a:r>
              <a:rPr lang="fi-FI" err="1"/>
              <a:t>by</a:t>
            </a:r>
            <a:r>
              <a:rPr lang="fi-FI"/>
              <a:t> general </a:t>
            </a:r>
            <a:r>
              <a:rPr lang="fi-FI" err="1"/>
              <a:t>features</a:t>
            </a:r>
            <a:r>
              <a:rPr lang="fi-FI"/>
              <a:t> and </a:t>
            </a:r>
            <a:r>
              <a:rPr lang="fi-FI" err="1"/>
              <a:t>reporting</a:t>
            </a:r>
            <a:r>
              <a:rPr lang="fi-FI"/>
              <a:t> </a:t>
            </a:r>
            <a:r>
              <a:rPr lang="fi-FI" err="1"/>
              <a:t>the</a:t>
            </a:r>
            <a:r>
              <a:rPr lang="fi-FI"/>
              <a:t> </a:t>
            </a:r>
            <a:r>
              <a:rPr lang="fi-FI" err="1"/>
              <a:t>healthy</a:t>
            </a:r>
            <a:r>
              <a:rPr lang="fi-FI"/>
              <a:t> </a:t>
            </a:r>
            <a:r>
              <a:rPr lang="fi-FI" err="1"/>
              <a:t>nutrition</a:t>
            </a:r>
            <a:r>
              <a:rPr lang="fi-FI"/>
              <a:t>, </a:t>
            </a:r>
            <a:r>
              <a:rPr lang="fi-FI" err="1"/>
              <a:t>similar</a:t>
            </a:r>
            <a:r>
              <a:rPr lang="fi-FI"/>
              <a:t> to </a:t>
            </a:r>
            <a:r>
              <a:rPr lang="fi-FI" err="1"/>
              <a:t>the</a:t>
            </a:r>
            <a:r>
              <a:rPr lang="fi-FI"/>
              <a:t> "</a:t>
            </a:r>
            <a:r>
              <a:rPr lang="fi-FI" err="1"/>
              <a:t>Track</a:t>
            </a:r>
            <a:r>
              <a:rPr lang="fi-FI"/>
              <a:t> </a:t>
            </a:r>
            <a:r>
              <a:rPr lang="fi-FI" err="1"/>
              <a:t>your</a:t>
            </a:r>
            <a:r>
              <a:rPr lang="fi-FI"/>
              <a:t> </a:t>
            </a:r>
            <a:r>
              <a:rPr lang="fi-FI" err="1"/>
              <a:t>goals</a:t>
            </a:r>
            <a:r>
              <a:rPr lang="fi-FI"/>
              <a:t>" </a:t>
            </a:r>
            <a:r>
              <a:rPr lang="fi-FI" err="1"/>
              <a:t>level</a:t>
            </a:r>
            <a:r>
              <a:rPr lang="fi-FI"/>
              <a:t>.</a:t>
            </a:r>
          </a:p>
          <a:p>
            <a:pPr marL="0" indent="0"/>
            <a:endParaRPr lang="fi-FI"/>
          </a:p>
          <a:p>
            <a:pPr marL="0" indent="0"/>
            <a:r>
              <a:rPr lang="fi-FI" err="1"/>
              <a:t>Which</a:t>
            </a:r>
            <a:r>
              <a:rPr lang="fi-FI"/>
              <a:t> </a:t>
            </a:r>
            <a:r>
              <a:rPr lang="fi-FI" err="1"/>
              <a:t>level</a:t>
            </a:r>
            <a:r>
              <a:rPr lang="fi-FI"/>
              <a:t> of </a:t>
            </a:r>
            <a:r>
              <a:rPr lang="fi-FI" err="1"/>
              <a:t>guidance</a:t>
            </a:r>
            <a:r>
              <a:rPr lang="fi-FI"/>
              <a:t> </a:t>
            </a:r>
            <a:r>
              <a:rPr lang="fi-FI" err="1"/>
              <a:t>the</a:t>
            </a:r>
            <a:r>
              <a:rPr lang="fi-FI"/>
              <a:t> </a:t>
            </a:r>
            <a:r>
              <a:rPr lang="fi-FI" err="1"/>
              <a:t>patient</a:t>
            </a:r>
            <a:r>
              <a:rPr lang="fi-FI"/>
              <a:t> </a:t>
            </a:r>
            <a:r>
              <a:rPr lang="fi-FI" err="1"/>
              <a:t>has</a:t>
            </a:r>
            <a:r>
              <a:rPr lang="fi-FI"/>
              <a:t> </a:t>
            </a:r>
            <a:r>
              <a:rPr lang="fi-FI" err="1"/>
              <a:t>chosen</a:t>
            </a:r>
            <a:r>
              <a:rPr lang="fi-FI"/>
              <a:t> </a:t>
            </a:r>
            <a:r>
              <a:rPr lang="fi-FI" err="1"/>
              <a:t>can</a:t>
            </a:r>
            <a:r>
              <a:rPr lang="fi-FI"/>
              <a:t> </a:t>
            </a:r>
            <a:r>
              <a:rPr lang="fi-FI" err="1"/>
              <a:t>be</a:t>
            </a:r>
            <a:r>
              <a:rPr lang="fi-FI"/>
              <a:t> </a:t>
            </a:r>
            <a:r>
              <a:rPr lang="fi-FI" err="1"/>
              <a:t>found</a:t>
            </a:r>
            <a:r>
              <a:rPr lang="fi-FI"/>
              <a:t> in </a:t>
            </a:r>
            <a:r>
              <a:rPr lang="fi-FI" err="1"/>
              <a:t>the</a:t>
            </a:r>
            <a:r>
              <a:rPr lang="fi-FI"/>
              <a:t> </a:t>
            </a:r>
            <a:r>
              <a:rPr lang="fi-FI" err="1"/>
              <a:t>journey</a:t>
            </a:r>
            <a:r>
              <a:rPr lang="fi-FI"/>
              <a:t> </a:t>
            </a:r>
            <a:r>
              <a:rPr lang="fi-FI" err="1"/>
              <a:t>goal-setting</a:t>
            </a:r>
            <a:r>
              <a:rPr lang="fi-FI"/>
              <a:t> </a:t>
            </a:r>
            <a:r>
              <a:rPr lang="fi-FI" err="1"/>
              <a:t>tab</a:t>
            </a:r>
            <a:r>
              <a:rPr lang="fi-FI"/>
              <a:t> of </a:t>
            </a:r>
            <a:r>
              <a:rPr lang="fi-FI" err="1"/>
              <a:t>the</a:t>
            </a:r>
            <a:r>
              <a:rPr lang="fi-FI"/>
              <a:t> </a:t>
            </a:r>
            <a:r>
              <a:rPr lang="fi-FI" err="1"/>
              <a:t>caregiver</a:t>
            </a:r>
            <a:r>
              <a:rPr lang="fi-FI"/>
              <a:t> </a:t>
            </a:r>
            <a:r>
              <a:rPr lang="fi-FI" err="1"/>
              <a:t>dashboard</a:t>
            </a:r>
            <a:r>
              <a:rPr lang="fi-FI"/>
              <a:t>.</a:t>
            </a:r>
          </a:p>
          <a:p>
            <a:pPr marL="0" indent="0"/>
            <a:endParaRPr lang="fi-FI"/>
          </a:p>
          <a:p>
            <a:pPr marL="0" indent="0"/>
            <a:endParaRPr lang="fi-FI"/>
          </a:p>
          <a:p>
            <a:pPr marL="0" indent="0"/>
            <a:endParaRPr lang="fi-FI"/>
          </a:p>
          <a:p>
            <a:pPr marL="0" indent="0"/>
            <a:endParaRPr lang="fi-FI"/>
          </a:p>
          <a:p>
            <a:pPr marL="0" indent="0">
              <a:buSzPts val="1200"/>
            </a:pPr>
            <a:endParaRPr lang="fi-FI"/>
          </a:p>
          <a:p>
            <a:pPr marL="0" indent="0">
              <a:buSzPts val="1200"/>
            </a:pPr>
            <a:endParaRPr lang="fi-FI"/>
          </a:p>
        </p:txBody>
      </p:sp>
      <p:sp>
        <p:nvSpPr>
          <p:cNvPr id="800" name="Google Shape;800;p39:notes">
            <a:extLst>
              <a:ext uri="{FF2B5EF4-FFF2-40B4-BE49-F238E27FC236}">
                <a16:creationId xmlns:a16="http://schemas.microsoft.com/office/drawing/2014/main" id="{6F5590A4-49A1-0430-56D0-0FFFCA9AA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633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If you go to the journey tab --&gt; goal setting --&gt; </a:t>
            </a:r>
            <a:r>
              <a:rPr lang="en-US" err="1"/>
              <a:t>behavioural</a:t>
            </a:r>
            <a:r>
              <a:rPr lang="en-US"/>
              <a:t> goals in the caregiver </a:t>
            </a:r>
            <a:r>
              <a:rPr lang="en-US" err="1"/>
              <a:t>dashbord</a:t>
            </a:r>
            <a:r>
              <a:rPr lang="en-US"/>
              <a:t>, you will see the different levels of guidance for the different modules.</a:t>
            </a:r>
          </a:p>
          <a:p>
            <a:r>
              <a:rPr lang="en-US"/>
              <a:t>In this case, the patient is for the healthy nutrition module on the level of guidance 'inactive’. </a:t>
            </a:r>
          </a:p>
          <a:p>
            <a:r>
              <a:rPr lang="en-US"/>
              <a:t>Furthermore, you can see how the patient's status and motivation is for this goal. Since the patient is highly motivated, we could consider moving the patient to another level of guidance.</a:t>
            </a:r>
          </a:p>
          <a:p>
            <a:endParaRPr lang="en-US"/>
          </a:p>
          <a:p>
            <a:endParaRPr lang="en-US"/>
          </a:p>
          <a:p>
            <a:endParaRPr lang="en-US"/>
          </a:p>
          <a:p>
            <a:pPr marL="0" indent="0"/>
            <a:endParaRPr lang="fi-FI"/>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6</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5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fi-FI"/>
              <a:t>If </a:t>
            </a:r>
            <a:r>
              <a:rPr lang="fi-FI" err="1"/>
              <a:t>the</a:t>
            </a:r>
            <a:r>
              <a:rPr lang="fi-FI"/>
              <a:t> </a:t>
            </a:r>
            <a:r>
              <a:rPr lang="fi-FI" err="1"/>
              <a:t>patient</a:t>
            </a:r>
            <a:r>
              <a:rPr lang="fi-FI"/>
              <a:t> </a:t>
            </a:r>
            <a:r>
              <a:rPr lang="fi-FI" err="1"/>
              <a:t>goes</a:t>
            </a:r>
            <a:r>
              <a:rPr lang="fi-FI"/>
              <a:t> to </a:t>
            </a:r>
            <a:r>
              <a:rPr lang="fi-FI" err="1"/>
              <a:t>the</a:t>
            </a:r>
            <a:r>
              <a:rPr lang="fi-FI"/>
              <a:t> </a:t>
            </a:r>
            <a:r>
              <a:rPr lang="fi-FI" err="1"/>
              <a:t>journey</a:t>
            </a:r>
            <a:r>
              <a:rPr lang="fi-FI"/>
              <a:t> </a:t>
            </a:r>
            <a:r>
              <a:rPr lang="fi-FI" err="1"/>
              <a:t>tab</a:t>
            </a:r>
            <a:r>
              <a:rPr lang="fi-FI"/>
              <a:t> and he/</a:t>
            </a:r>
            <a:r>
              <a:rPr lang="fi-FI" err="1"/>
              <a:t>she</a:t>
            </a:r>
            <a:r>
              <a:rPr lang="fi-FI"/>
              <a:t> is in </a:t>
            </a:r>
            <a:r>
              <a:rPr lang="fi-FI" err="1"/>
              <a:t>level</a:t>
            </a:r>
            <a:r>
              <a:rPr lang="fi-FI"/>
              <a:t> of </a:t>
            </a:r>
            <a:r>
              <a:rPr lang="fi-FI" err="1"/>
              <a:t>guidance</a:t>
            </a:r>
            <a:r>
              <a:rPr lang="fi-FI"/>
              <a:t> ’</a:t>
            </a:r>
            <a:r>
              <a:rPr lang="fi-FI" err="1"/>
              <a:t>learn</a:t>
            </a:r>
            <a:r>
              <a:rPr lang="fi-FI"/>
              <a:t>’, </a:t>
            </a:r>
            <a:r>
              <a:rPr lang="fi-FI" err="1"/>
              <a:t>the</a:t>
            </a:r>
            <a:r>
              <a:rPr lang="fi-FI"/>
              <a:t> </a:t>
            </a:r>
            <a:r>
              <a:rPr lang="fi-FI" err="1"/>
              <a:t>application</a:t>
            </a:r>
            <a:r>
              <a:rPr lang="fi-FI"/>
              <a:t> </a:t>
            </a:r>
            <a:r>
              <a:rPr lang="fi-FI" err="1"/>
              <a:t>will</a:t>
            </a:r>
            <a:r>
              <a:rPr lang="fi-FI"/>
              <a:t> </a:t>
            </a:r>
            <a:r>
              <a:rPr lang="fi-FI" err="1"/>
              <a:t>encourage</a:t>
            </a:r>
            <a:r>
              <a:rPr lang="fi-FI"/>
              <a:t> </a:t>
            </a:r>
            <a:r>
              <a:rPr lang="fi-FI" err="1"/>
              <a:t>the</a:t>
            </a:r>
            <a:r>
              <a:rPr lang="fi-FI"/>
              <a:t> </a:t>
            </a:r>
            <a:r>
              <a:rPr lang="fi-FI" err="1"/>
              <a:t>patient</a:t>
            </a:r>
            <a:r>
              <a:rPr lang="fi-FI"/>
              <a:t> to </a:t>
            </a:r>
            <a:r>
              <a:rPr lang="fi-FI" err="1"/>
              <a:t>eat</a:t>
            </a:r>
            <a:r>
              <a:rPr lang="fi-FI"/>
              <a:t> </a:t>
            </a:r>
            <a:r>
              <a:rPr lang="fi-FI" err="1"/>
              <a:t>healthy</a:t>
            </a:r>
            <a:r>
              <a:rPr lang="fi-FI"/>
              <a:t> </a:t>
            </a:r>
            <a:r>
              <a:rPr lang="fi-FI" err="1"/>
              <a:t>through</a:t>
            </a:r>
            <a:r>
              <a:rPr lang="fi-FI"/>
              <a:t> </a:t>
            </a:r>
            <a:r>
              <a:rPr lang="fi-FI" err="1"/>
              <a:t>several</a:t>
            </a:r>
            <a:r>
              <a:rPr lang="fi-FI"/>
              <a:t> general </a:t>
            </a:r>
            <a:r>
              <a:rPr lang="fi-FI" err="1"/>
              <a:t>features</a:t>
            </a:r>
            <a:r>
              <a:rPr lang="fi-FI"/>
              <a:t>. </a:t>
            </a:r>
          </a:p>
          <a:p>
            <a:pPr marL="0" indent="0">
              <a:buClr>
                <a:schemeClr val="dk1"/>
              </a:buClr>
              <a:buSzPts val="1200"/>
            </a:pPr>
            <a:r>
              <a:rPr lang="fi-FI" err="1"/>
              <a:t>The</a:t>
            </a:r>
            <a:r>
              <a:rPr lang="fi-FI"/>
              <a:t> general </a:t>
            </a:r>
            <a:r>
              <a:rPr lang="fi-FI" err="1"/>
              <a:t>features</a:t>
            </a:r>
            <a:r>
              <a:rPr lang="fi-FI"/>
              <a:t> </a:t>
            </a:r>
            <a:r>
              <a:rPr lang="fi-FI" err="1"/>
              <a:t>are</a:t>
            </a:r>
            <a:r>
              <a:rPr lang="fi-FI"/>
              <a:t> </a:t>
            </a:r>
            <a:r>
              <a:rPr lang="fi-FI" err="1"/>
              <a:t>the</a:t>
            </a:r>
            <a:r>
              <a:rPr lang="fi-FI"/>
              <a:t> </a:t>
            </a:r>
            <a:r>
              <a:rPr lang="fi-FI" err="1"/>
              <a:t>same</a:t>
            </a:r>
            <a:r>
              <a:rPr lang="fi-FI"/>
              <a:t> as in </a:t>
            </a:r>
            <a:r>
              <a:rPr lang="fi-FI" err="1"/>
              <a:t>start</a:t>
            </a:r>
            <a:r>
              <a:rPr lang="fi-FI"/>
              <a:t> </a:t>
            </a:r>
            <a:r>
              <a:rPr lang="fi-FI" err="1"/>
              <a:t>moving</a:t>
            </a:r>
            <a:r>
              <a:rPr lang="fi-FI"/>
              <a:t> </a:t>
            </a:r>
            <a:r>
              <a:rPr lang="fi-FI" err="1"/>
              <a:t>level</a:t>
            </a:r>
            <a:r>
              <a:rPr lang="fi-FI"/>
              <a:t> of </a:t>
            </a:r>
            <a:r>
              <a:rPr lang="fi-FI" err="1"/>
              <a:t>guidance</a:t>
            </a:r>
            <a:r>
              <a:rPr lang="fi-FI"/>
              <a:t> 1. </a:t>
            </a:r>
            <a:r>
              <a:rPr lang="fi-FI" err="1"/>
              <a:t>The</a:t>
            </a:r>
            <a:r>
              <a:rPr lang="fi-FI"/>
              <a:t> </a:t>
            </a:r>
            <a:r>
              <a:rPr lang="fi-FI" err="1"/>
              <a:t>patient</a:t>
            </a:r>
            <a:r>
              <a:rPr lang="fi-FI"/>
              <a:t> </a:t>
            </a:r>
            <a:r>
              <a:rPr lang="fi-FI" err="1"/>
              <a:t>focuses</a:t>
            </a:r>
            <a:r>
              <a:rPr lang="fi-FI"/>
              <a:t> </a:t>
            </a:r>
            <a:r>
              <a:rPr lang="fi-FI" err="1"/>
              <a:t>than</a:t>
            </a:r>
            <a:r>
              <a:rPr lang="fi-FI"/>
              <a:t> on </a:t>
            </a:r>
            <a:r>
              <a:rPr lang="fi-FI" err="1"/>
              <a:t>educational</a:t>
            </a:r>
            <a:r>
              <a:rPr lang="fi-FI"/>
              <a:t> </a:t>
            </a:r>
            <a:r>
              <a:rPr lang="fi-FI" err="1"/>
              <a:t>content</a:t>
            </a:r>
            <a:r>
              <a:rPr lang="fi-FI"/>
              <a:t>, </a:t>
            </a:r>
            <a:r>
              <a:rPr lang="fi-FI" err="1"/>
              <a:t>reflective</a:t>
            </a:r>
            <a:r>
              <a:rPr lang="fi-FI"/>
              <a:t> </a:t>
            </a:r>
            <a:r>
              <a:rPr lang="fi-FI" err="1"/>
              <a:t>tasks</a:t>
            </a:r>
            <a:r>
              <a:rPr lang="fi-FI"/>
              <a:t> and </a:t>
            </a:r>
            <a:r>
              <a:rPr lang="fi-FI" err="1"/>
              <a:t>quizzes</a:t>
            </a:r>
            <a:r>
              <a:rPr lang="fi-FI"/>
              <a:t> to </a:t>
            </a:r>
            <a:r>
              <a:rPr lang="fi-FI" err="1"/>
              <a:t>increase</a:t>
            </a:r>
            <a:r>
              <a:rPr lang="fi-FI"/>
              <a:t> </a:t>
            </a:r>
            <a:r>
              <a:rPr lang="fi-FI" err="1"/>
              <a:t>his</a:t>
            </a:r>
            <a:r>
              <a:rPr lang="fi-FI"/>
              <a:t>/</a:t>
            </a:r>
            <a:r>
              <a:rPr lang="fi-FI" err="1"/>
              <a:t>her</a:t>
            </a:r>
            <a:r>
              <a:rPr lang="fi-FI"/>
              <a:t> </a:t>
            </a:r>
            <a:r>
              <a:rPr lang="fi-FI" err="1"/>
              <a:t>knowledge</a:t>
            </a:r>
            <a:r>
              <a:rPr lang="fi-FI"/>
              <a:t> and </a:t>
            </a:r>
            <a:r>
              <a:rPr lang="fi-FI" err="1"/>
              <a:t>prepare</a:t>
            </a:r>
            <a:r>
              <a:rPr lang="fi-FI"/>
              <a:t> to </a:t>
            </a:r>
            <a:r>
              <a:rPr lang="fi-FI" err="1"/>
              <a:t>eat</a:t>
            </a:r>
            <a:r>
              <a:rPr lang="fi-FI"/>
              <a:t> </a:t>
            </a:r>
            <a:r>
              <a:rPr lang="fi-FI" err="1"/>
              <a:t>more</a:t>
            </a:r>
            <a:r>
              <a:rPr lang="fi-FI"/>
              <a:t> </a:t>
            </a:r>
            <a:r>
              <a:rPr lang="fi-FI" err="1"/>
              <a:t>healthy</a:t>
            </a:r>
            <a:endParaRPr lang="fi-FI"/>
          </a:p>
        </p:txBody>
      </p:sp>
      <p:sp>
        <p:nvSpPr>
          <p:cNvPr id="800" name="Google Shape;8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664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buFont typeface="Calibri"/>
            </a:pPr>
            <a:r>
              <a:rPr lang="fi-FI"/>
              <a:t>If </a:t>
            </a:r>
            <a:r>
              <a:rPr lang="fi-FI" err="1"/>
              <a:t>the</a:t>
            </a:r>
            <a:r>
              <a:rPr lang="fi-FI"/>
              <a:t> </a:t>
            </a:r>
            <a:r>
              <a:rPr lang="fi-FI" err="1"/>
              <a:t>patient</a:t>
            </a:r>
            <a:r>
              <a:rPr lang="fi-FI"/>
              <a:t> </a:t>
            </a:r>
            <a:r>
              <a:rPr lang="fi-FI" err="1"/>
              <a:t>wants</a:t>
            </a:r>
            <a:r>
              <a:rPr lang="fi-FI"/>
              <a:t> to go </a:t>
            </a:r>
            <a:r>
              <a:rPr lang="fi-FI" err="1"/>
              <a:t>further</a:t>
            </a:r>
            <a:r>
              <a:rPr lang="fi-FI"/>
              <a:t> to </a:t>
            </a:r>
            <a:r>
              <a:rPr lang="fi-FI" err="1"/>
              <a:t>the</a:t>
            </a:r>
            <a:r>
              <a:rPr lang="fi-FI"/>
              <a:t> </a:t>
            </a:r>
            <a:r>
              <a:rPr lang="fi-FI" err="1"/>
              <a:t>next</a:t>
            </a:r>
            <a:r>
              <a:rPr lang="fi-FI"/>
              <a:t> </a:t>
            </a:r>
            <a:r>
              <a:rPr lang="fi-FI" err="1"/>
              <a:t>level</a:t>
            </a:r>
            <a:r>
              <a:rPr lang="fi-FI"/>
              <a:t> of </a:t>
            </a:r>
            <a:r>
              <a:rPr lang="fi-FI" err="1"/>
              <a:t>guidance</a:t>
            </a:r>
            <a:r>
              <a:rPr lang="fi-FI"/>
              <a:t>, he/</a:t>
            </a:r>
            <a:r>
              <a:rPr lang="fi-FI" err="1"/>
              <a:t>she</a:t>
            </a:r>
            <a:r>
              <a:rPr lang="fi-FI"/>
              <a:t> </a:t>
            </a:r>
            <a:r>
              <a:rPr lang="fi-FI" err="1"/>
              <a:t>has</a:t>
            </a:r>
            <a:r>
              <a:rPr lang="fi-FI"/>
              <a:t> to </a:t>
            </a:r>
            <a:r>
              <a:rPr lang="fi-FI" err="1"/>
              <a:t>slide</a:t>
            </a:r>
            <a:r>
              <a:rPr lang="fi-FI"/>
              <a:t> </a:t>
            </a:r>
            <a:r>
              <a:rPr lang="fi-FI" err="1"/>
              <a:t>the</a:t>
            </a:r>
            <a:r>
              <a:rPr lang="fi-FI"/>
              <a:t> </a:t>
            </a:r>
            <a:r>
              <a:rPr lang="fi-FI" err="1"/>
              <a:t>button</a:t>
            </a:r>
            <a:r>
              <a:rPr lang="fi-FI"/>
              <a:t> </a:t>
            </a:r>
            <a:r>
              <a:rPr lang="fi-FI" err="1"/>
              <a:t>next</a:t>
            </a:r>
            <a:r>
              <a:rPr lang="fi-FI"/>
              <a:t> to '</a:t>
            </a:r>
            <a:r>
              <a:rPr lang="fi-FI" err="1"/>
              <a:t>track</a:t>
            </a:r>
            <a:r>
              <a:rPr lang="fi-FI"/>
              <a:t> </a:t>
            </a:r>
            <a:r>
              <a:rPr lang="fi-FI" err="1"/>
              <a:t>your</a:t>
            </a:r>
            <a:r>
              <a:rPr lang="fi-FI"/>
              <a:t> </a:t>
            </a:r>
            <a:r>
              <a:rPr lang="fi-FI" err="1"/>
              <a:t>goals</a:t>
            </a:r>
            <a:r>
              <a:rPr lang="fi-FI"/>
              <a:t>' to </a:t>
            </a:r>
            <a:r>
              <a:rPr lang="fi-FI" err="1"/>
              <a:t>the</a:t>
            </a:r>
            <a:r>
              <a:rPr lang="fi-FI"/>
              <a:t> </a:t>
            </a:r>
            <a:r>
              <a:rPr lang="fi-FI" err="1"/>
              <a:t>right</a:t>
            </a:r>
            <a:r>
              <a:rPr lang="fi-FI"/>
              <a:t>. </a:t>
            </a:r>
            <a:r>
              <a:rPr lang="fi-FI" err="1"/>
              <a:t>The</a:t>
            </a:r>
            <a:r>
              <a:rPr lang="fi-FI"/>
              <a:t> </a:t>
            </a:r>
            <a:r>
              <a:rPr lang="fi-FI" err="1"/>
              <a:t>patient</a:t>
            </a:r>
            <a:r>
              <a:rPr lang="fi-FI"/>
              <a:t> is </a:t>
            </a:r>
            <a:r>
              <a:rPr lang="fi-FI" err="1"/>
              <a:t>now</a:t>
            </a:r>
            <a:r>
              <a:rPr lang="fi-FI"/>
              <a:t> at </a:t>
            </a:r>
            <a:r>
              <a:rPr lang="fi-FI" err="1"/>
              <a:t>the</a:t>
            </a:r>
            <a:r>
              <a:rPr lang="fi-FI"/>
              <a:t> </a:t>
            </a:r>
            <a:r>
              <a:rPr lang="fi-FI" err="1"/>
              <a:t>level</a:t>
            </a:r>
            <a:r>
              <a:rPr lang="fi-FI"/>
              <a:t> of </a:t>
            </a:r>
            <a:r>
              <a:rPr lang="fi-FI" err="1"/>
              <a:t>guidance</a:t>
            </a:r>
            <a:r>
              <a:rPr lang="fi-FI"/>
              <a:t> ’</a:t>
            </a:r>
            <a:r>
              <a:rPr lang="fi-FI" err="1"/>
              <a:t>track</a:t>
            </a:r>
            <a:r>
              <a:rPr lang="fi-FI"/>
              <a:t> </a:t>
            </a:r>
            <a:r>
              <a:rPr lang="fi-FI" err="1"/>
              <a:t>your</a:t>
            </a:r>
            <a:r>
              <a:rPr lang="fi-FI"/>
              <a:t> </a:t>
            </a:r>
            <a:r>
              <a:rPr lang="fi-FI" err="1"/>
              <a:t>goals</a:t>
            </a:r>
            <a:r>
              <a:rPr lang="fi-FI"/>
              <a:t>’. </a:t>
            </a:r>
            <a:endParaRPr lang="nl-NL"/>
          </a:p>
          <a:p>
            <a:pPr marL="0" indent="0">
              <a:buClr>
                <a:schemeClr val="dk1"/>
              </a:buClr>
              <a:buSzPts val="1200"/>
            </a:pPr>
            <a:r>
              <a:rPr lang="fi-FI" err="1"/>
              <a:t>Now</a:t>
            </a:r>
            <a:r>
              <a:rPr lang="fi-FI"/>
              <a:t> he/</a:t>
            </a:r>
            <a:r>
              <a:rPr lang="fi-FI" err="1"/>
              <a:t>she</a:t>
            </a:r>
            <a:r>
              <a:rPr lang="fi-FI"/>
              <a:t> </a:t>
            </a:r>
            <a:r>
              <a:rPr lang="fi-FI" err="1"/>
              <a:t>will</a:t>
            </a:r>
            <a:r>
              <a:rPr lang="fi-FI"/>
              <a:t> </a:t>
            </a:r>
            <a:r>
              <a:rPr lang="fi-FI" err="1"/>
              <a:t>get</a:t>
            </a:r>
            <a:r>
              <a:rPr lang="fi-FI"/>
              <a:t> </a:t>
            </a:r>
            <a:r>
              <a:rPr lang="fi-FI" err="1"/>
              <a:t>support</a:t>
            </a:r>
            <a:r>
              <a:rPr lang="fi-FI"/>
              <a:t> to </a:t>
            </a:r>
            <a:r>
              <a:rPr lang="fi-FI" err="1"/>
              <a:t>improve</a:t>
            </a:r>
            <a:r>
              <a:rPr lang="fi-FI"/>
              <a:t> </a:t>
            </a:r>
            <a:r>
              <a:rPr lang="fi-FI" err="1"/>
              <a:t>his</a:t>
            </a:r>
            <a:r>
              <a:rPr lang="fi-FI"/>
              <a:t>/</a:t>
            </a:r>
            <a:r>
              <a:rPr lang="fi-FI" err="1"/>
              <a:t>her</a:t>
            </a:r>
            <a:r>
              <a:rPr lang="fi-FI"/>
              <a:t> </a:t>
            </a:r>
            <a:r>
              <a:rPr lang="fi-FI" err="1"/>
              <a:t>nutrition</a:t>
            </a:r>
            <a:r>
              <a:rPr lang="fi-FI"/>
              <a:t> </a:t>
            </a:r>
            <a:r>
              <a:rPr lang="fi-FI" err="1"/>
              <a:t>by</a:t>
            </a:r>
            <a:r>
              <a:rPr lang="fi-FI"/>
              <a:t>: </a:t>
            </a:r>
            <a:r>
              <a:rPr lang="fi-FI" err="1"/>
              <a:t>reporting</a:t>
            </a:r>
            <a:r>
              <a:rPr lang="fi-FI"/>
              <a:t> </a:t>
            </a:r>
            <a:r>
              <a:rPr lang="fi-FI" err="1"/>
              <a:t>the</a:t>
            </a:r>
            <a:r>
              <a:rPr lang="fi-FI"/>
              <a:t> </a:t>
            </a:r>
            <a:r>
              <a:rPr lang="fi-FI" err="1"/>
              <a:t>Nutrition</a:t>
            </a:r>
            <a:r>
              <a:rPr lang="fi-FI"/>
              <a:t> </a:t>
            </a:r>
            <a:r>
              <a:rPr lang="fi-FI" err="1"/>
              <a:t>score</a:t>
            </a:r>
            <a:r>
              <a:rPr lang="fi-FI"/>
              <a:t>, Feedback on </a:t>
            </a:r>
            <a:r>
              <a:rPr lang="fi-FI" err="1"/>
              <a:t>the</a:t>
            </a:r>
            <a:r>
              <a:rPr lang="fi-FI"/>
              <a:t> </a:t>
            </a:r>
            <a:r>
              <a:rPr lang="fi-FI" err="1"/>
              <a:t>nutrition</a:t>
            </a:r>
            <a:r>
              <a:rPr lang="fi-FI"/>
              <a:t> </a:t>
            </a:r>
            <a:r>
              <a:rPr lang="fi-FI" err="1"/>
              <a:t>score</a:t>
            </a:r>
            <a:r>
              <a:rPr lang="fi-FI"/>
              <a:t> and </a:t>
            </a:r>
            <a:r>
              <a:rPr lang="fi-FI" err="1"/>
              <a:t>goal-setting</a:t>
            </a:r>
            <a:r>
              <a:rPr lang="fi-FI"/>
              <a:t> for </a:t>
            </a:r>
            <a:r>
              <a:rPr lang="fi-FI" err="1"/>
              <a:t>healthy</a:t>
            </a:r>
            <a:r>
              <a:rPr lang="fi-FI"/>
              <a:t> </a:t>
            </a:r>
            <a:r>
              <a:rPr lang="fi-FI" err="1"/>
              <a:t>nutrition</a:t>
            </a:r>
            <a:r>
              <a:rPr lang="fi-FI"/>
              <a:t>. </a:t>
            </a:r>
          </a:p>
          <a:p>
            <a:pPr marL="0" indent="0">
              <a:buClr>
                <a:schemeClr val="dk1"/>
              </a:buClr>
              <a:buSzPts val="1200"/>
            </a:pPr>
            <a:r>
              <a:rPr lang="fi-FI" err="1"/>
              <a:t>The</a:t>
            </a:r>
            <a:r>
              <a:rPr lang="fi-FI"/>
              <a:t> </a:t>
            </a:r>
            <a:r>
              <a:rPr lang="fi-FI" err="1"/>
              <a:t>explanation</a:t>
            </a:r>
            <a:r>
              <a:rPr lang="fi-FI"/>
              <a:t> of </a:t>
            </a:r>
            <a:r>
              <a:rPr lang="fi-FI" err="1"/>
              <a:t>the</a:t>
            </a:r>
            <a:r>
              <a:rPr lang="fi-FI"/>
              <a:t> </a:t>
            </a:r>
            <a:r>
              <a:rPr lang="fi-FI" err="1"/>
              <a:t>nutrition</a:t>
            </a:r>
            <a:r>
              <a:rPr lang="fi-FI"/>
              <a:t> </a:t>
            </a:r>
            <a:r>
              <a:rPr lang="fi-FI" err="1"/>
              <a:t>score</a:t>
            </a:r>
            <a:r>
              <a:rPr lang="fi-FI"/>
              <a:t> </a:t>
            </a:r>
            <a:r>
              <a:rPr lang="fi-FI" err="1"/>
              <a:t>will</a:t>
            </a:r>
            <a:r>
              <a:rPr lang="fi-FI"/>
              <a:t> </a:t>
            </a:r>
            <a:r>
              <a:rPr lang="fi-FI" err="1"/>
              <a:t>be</a:t>
            </a:r>
            <a:r>
              <a:rPr lang="fi-FI"/>
              <a:t> </a:t>
            </a:r>
            <a:r>
              <a:rPr lang="fi-FI" err="1"/>
              <a:t>provided</a:t>
            </a:r>
            <a:r>
              <a:rPr lang="fi-FI"/>
              <a:t> on </a:t>
            </a:r>
            <a:r>
              <a:rPr lang="fi-FI" err="1"/>
              <a:t>the</a:t>
            </a:r>
            <a:r>
              <a:rPr lang="fi-FI"/>
              <a:t> </a:t>
            </a:r>
            <a:r>
              <a:rPr lang="fi-FI" err="1"/>
              <a:t>next</a:t>
            </a:r>
            <a:r>
              <a:rPr lang="fi-FI"/>
              <a:t> </a:t>
            </a:r>
            <a:r>
              <a:rPr lang="fi-FI" err="1"/>
              <a:t>slide</a:t>
            </a:r>
            <a:r>
              <a:rPr lang="fi-FI"/>
              <a:t>.</a:t>
            </a:r>
          </a:p>
        </p:txBody>
      </p:sp>
      <p:sp>
        <p:nvSpPr>
          <p:cNvPr id="800" name="Google Shape;8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627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nl-BE" err="1"/>
              <a:t>Before</a:t>
            </a:r>
            <a:r>
              <a:rPr lang="nl-BE"/>
              <a:t> we go over </a:t>
            </a:r>
            <a:r>
              <a:rPr lang="nl-BE" err="1"/>
              <a:t>the</a:t>
            </a:r>
            <a:r>
              <a:rPr lang="nl-BE"/>
              <a:t> details of </a:t>
            </a:r>
            <a:r>
              <a:rPr lang="nl-BE" err="1"/>
              <a:t>the</a:t>
            </a:r>
            <a:r>
              <a:rPr lang="nl-BE"/>
              <a:t> </a:t>
            </a:r>
            <a:r>
              <a:rPr lang="nl-BE" err="1"/>
              <a:t>healthy</a:t>
            </a:r>
            <a:r>
              <a:rPr lang="nl-BE"/>
              <a:t> </a:t>
            </a:r>
            <a:r>
              <a:rPr lang="nl-BE" err="1"/>
              <a:t>nutrition</a:t>
            </a:r>
            <a:r>
              <a:rPr lang="nl-BE"/>
              <a:t>, I </a:t>
            </a:r>
            <a:r>
              <a:rPr lang="nl-BE" err="1"/>
              <a:t>will</a:t>
            </a:r>
            <a:r>
              <a:rPr lang="nl-BE"/>
              <a:t> </a:t>
            </a:r>
            <a:r>
              <a:rPr lang="nl-BE" err="1"/>
              <a:t>give</a:t>
            </a:r>
            <a:r>
              <a:rPr lang="nl-BE"/>
              <a:t> a brief </a:t>
            </a:r>
            <a:r>
              <a:rPr lang="nl-BE" err="1"/>
              <a:t>explanation</a:t>
            </a:r>
            <a:r>
              <a:rPr lang="nl-BE"/>
              <a:t> of </a:t>
            </a:r>
            <a:r>
              <a:rPr lang="nl-BE" err="1"/>
              <a:t>the</a:t>
            </a:r>
            <a:r>
              <a:rPr lang="nl-BE"/>
              <a:t> </a:t>
            </a:r>
            <a:r>
              <a:rPr lang="nl-BE" err="1"/>
              <a:t>MedDietScore</a:t>
            </a:r>
            <a:r>
              <a:rPr lang="nl-BE"/>
              <a:t> </a:t>
            </a:r>
            <a:r>
              <a:rPr lang="nl-BE" err="1"/>
              <a:t>and</a:t>
            </a:r>
            <a:r>
              <a:rPr lang="nl-BE"/>
              <a:t> </a:t>
            </a:r>
            <a:r>
              <a:rPr lang="nl-BE" err="1"/>
              <a:t>Nutrition</a:t>
            </a:r>
            <a:r>
              <a:rPr lang="nl-BE"/>
              <a:t>-score. </a:t>
            </a:r>
            <a:endParaRPr lang="en-US"/>
          </a:p>
          <a:p>
            <a:pPr marL="285750" indent="-285750" algn="just"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The </a:t>
            </a:r>
            <a:r>
              <a:rPr lang="en-US" sz="1200" b="0" i="0" u="none" strike="noStrike" err="1">
                <a:solidFill>
                  <a:srgbClr val="000000"/>
                </a:solidFill>
                <a:effectLst/>
                <a:latin typeface="Calibri" panose="020F0502020204030204" pitchFamily="34" charset="0"/>
              </a:rPr>
              <a:t>MedDietScore</a:t>
            </a:r>
            <a:r>
              <a:rPr lang="en-US" sz="1200" b="0" i="0" u="none" strike="noStrike">
                <a:solidFill>
                  <a:srgbClr val="000000"/>
                </a:solidFill>
                <a:effectLst/>
                <a:latin typeface="Calibri" panose="020F0502020204030204" pitchFamily="34" charset="0"/>
              </a:rPr>
              <a:t> assesses how adherent a person is to the Mediterranean dietary pattern. It assesses the person’s nutrition intake for 11 food groups: non-refined cereals, fruit, vegetables, legumes, potatoes, fish, meat and meat products, poultry, full fat dairy products, olive oil and alcohol intake.</a:t>
            </a:r>
          </a:p>
          <a:p>
            <a:pPr marL="285750" indent="-285750" algn="just" fontAlgn="base">
              <a:buFont typeface="Arial" panose="020B0604020202020204" pitchFamily="34" charset="0"/>
              <a:buChar char="•"/>
            </a:pPr>
            <a:r>
              <a:rPr lang="en-US" sz="1200">
                <a:solidFill>
                  <a:srgbClr val="000000"/>
                </a:solidFill>
                <a:latin typeface="Calibri" panose="020F0502020204030204" pitchFamily="34" charset="0"/>
              </a:rPr>
              <a:t>For </a:t>
            </a:r>
            <a:r>
              <a:rPr lang="en-US" sz="1200" err="1">
                <a:solidFill>
                  <a:srgbClr val="000000"/>
                </a:solidFill>
                <a:latin typeface="Calibri" panose="020F0502020204030204" pitchFamily="34" charset="0"/>
              </a:rPr>
              <a:t>CoroPrevention</a:t>
            </a:r>
            <a:r>
              <a:rPr lang="en-US" sz="1200">
                <a:solidFill>
                  <a:srgbClr val="000000"/>
                </a:solidFill>
                <a:latin typeface="Calibri" panose="020F0502020204030204" pitchFamily="34" charset="0"/>
              </a:rPr>
              <a:t>, we developed the Nutrition-score (based on the </a:t>
            </a:r>
            <a:r>
              <a:rPr lang="en-US" sz="1200" err="1">
                <a:solidFill>
                  <a:srgbClr val="000000"/>
                </a:solidFill>
                <a:latin typeface="Calibri" panose="020F0502020204030204" pitchFamily="34" charset="0"/>
              </a:rPr>
              <a:t>MedDietScore</a:t>
            </a:r>
            <a:r>
              <a:rPr lang="en-US" sz="1200">
                <a:solidFill>
                  <a:srgbClr val="000000"/>
                </a:solidFill>
                <a:latin typeface="Calibri" panose="020F0502020204030204" pitchFamily="34" charset="0"/>
              </a:rPr>
              <a:t>). T</a:t>
            </a:r>
            <a:r>
              <a:rPr lang="en-US" sz="1200" b="0" i="0" u="none" strike="noStrike">
                <a:solidFill>
                  <a:srgbClr val="000000"/>
                </a:solidFill>
                <a:effectLst/>
                <a:latin typeface="Calibri" panose="020F0502020204030204" pitchFamily="34" charset="0"/>
              </a:rPr>
              <a:t>he Nutrition-score indicates how heart-healthy a person is eating. The key updates made to the </a:t>
            </a:r>
            <a:r>
              <a:rPr lang="en-US" sz="1200" err="1">
                <a:solidFill>
                  <a:srgbClr val="000000"/>
                </a:solidFill>
                <a:latin typeface="Calibri" panose="020F0502020204030204" pitchFamily="34" charset="0"/>
              </a:rPr>
              <a:t>MedDietScore</a:t>
            </a:r>
            <a:r>
              <a:rPr lang="en-US" sz="1200">
                <a:solidFill>
                  <a:srgbClr val="000000"/>
                </a:solidFill>
                <a:latin typeface="Calibri" panose="020F0502020204030204" pitchFamily="34" charset="0"/>
              </a:rPr>
              <a:t> to arrive at the Nutrition-score are the following:</a:t>
            </a:r>
          </a:p>
          <a:p>
            <a:pPr marL="742950" lvl="1" indent="-285750" algn="just" fontAlgn="base">
              <a:buFont typeface="Arial" panose="020B0604020202020204" pitchFamily="34" charset="0"/>
              <a:buChar char="•"/>
            </a:pPr>
            <a:r>
              <a:rPr lang="en-US" sz="1200">
                <a:solidFill>
                  <a:srgbClr val="000000"/>
                </a:solidFill>
                <a:latin typeface="Calibri" panose="020F0502020204030204" pitchFamily="34" charset="0"/>
              </a:rPr>
              <a:t>Update of the scoring protocol for alcohol intake. In the </a:t>
            </a:r>
            <a:r>
              <a:rPr lang="en-US" sz="1200" err="1">
                <a:solidFill>
                  <a:srgbClr val="000000"/>
                </a:solidFill>
                <a:latin typeface="Calibri" panose="020F0502020204030204" pitchFamily="34" charset="0"/>
              </a:rPr>
              <a:t>MedDietScore</a:t>
            </a:r>
            <a:r>
              <a:rPr lang="en-US" sz="1200">
                <a:solidFill>
                  <a:srgbClr val="000000"/>
                </a:solidFill>
                <a:latin typeface="Calibri" panose="020F0502020204030204" pitchFamily="34" charset="0"/>
              </a:rPr>
              <a:t> calculation, drinking no alcohol gives the same score as drinking over 700ml alcohol. In the Nutrition-score drinking no alcohol is considered good and contributes to better (higher score). </a:t>
            </a:r>
          </a:p>
          <a:p>
            <a:pPr marL="742950" lvl="1" indent="-285750" algn="just"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Update of the food groups to also cover alternatives that are more available in Nordic countries (ref. Nordic diet).</a:t>
            </a:r>
          </a:p>
          <a:p>
            <a:pPr marL="742950" lvl="1" indent="-285750" algn="just"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Addition of salt and </a:t>
            </a:r>
            <a:r>
              <a:rPr lang="en-US" sz="1200">
                <a:solidFill>
                  <a:srgbClr val="000000"/>
                </a:solidFill>
                <a:latin typeface="Calibri" panose="020F0502020204030204" pitchFamily="34" charset="0"/>
              </a:rPr>
              <a:t>sugar as two additional food groups.</a:t>
            </a:r>
            <a:endParaRPr lang="en-US" sz="1200" b="0" i="0" u="none" strike="noStrike">
              <a:solidFill>
                <a:srgbClr val="000000"/>
              </a:solidFill>
              <a:effectLst/>
              <a:latin typeface="Calibri" panose="020F0502020204030204" pitchFamily="34" charset="0"/>
            </a:endParaRPr>
          </a:p>
          <a:p>
            <a:pPr marL="285750" indent="-285750" algn="just"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The Nutrition-score is calculated by looking at how much the person consumes of each of the food groups.</a:t>
            </a:r>
            <a:r>
              <a:rPr lang="en-US" sz="1200" b="0" i="0">
                <a:solidFill>
                  <a:srgbClr val="000000"/>
                </a:solidFill>
                <a:effectLst/>
                <a:latin typeface="Calibri" panose="020F0502020204030204" pitchFamily="34" charset="0"/>
              </a:rPr>
              <a:t>​ </a:t>
            </a:r>
            <a:endParaRPr lang="en-US" sz="1200">
              <a:solidFill>
                <a:srgbClr val="000000"/>
              </a:solidFill>
              <a:latin typeface="Arial" panose="020B0604020202020204" pitchFamily="34" charset="0"/>
            </a:endParaRPr>
          </a:p>
          <a:p>
            <a:pPr marL="285750" indent="-285750" algn="just" fontAlgn="base">
              <a:buFont typeface="Arial" panose="020B0604020202020204" pitchFamily="34" charset="0"/>
              <a:buChar char="•"/>
            </a:pPr>
            <a:r>
              <a:rPr lang="en-US" sz="1200" b="0" i="0" u="none" strike="noStrike">
                <a:solidFill>
                  <a:srgbClr val="000000"/>
                </a:solidFill>
                <a:effectLst/>
              </a:rPr>
              <a:t>A Nutrition-score of 100% is the best </a:t>
            </a:r>
            <a:r>
              <a:rPr lang="en-US" sz="1200">
                <a:solidFill>
                  <a:srgbClr val="000000"/>
                </a:solidFill>
              </a:rPr>
              <a:t>a person </a:t>
            </a:r>
            <a:r>
              <a:rPr lang="en-US" sz="1200" b="0" i="0" u="none" strike="noStrike">
                <a:solidFill>
                  <a:srgbClr val="000000"/>
                </a:solidFill>
                <a:effectLst/>
              </a:rPr>
              <a:t>can achieve. However, it is</a:t>
            </a:r>
            <a:r>
              <a:rPr lang="en-US">
                <a:solidFill>
                  <a:srgbClr val="000000"/>
                </a:solidFill>
              </a:rPr>
              <a:t> hard to achieve</a:t>
            </a:r>
            <a:r>
              <a:rPr lang="en-US" sz="1200" b="0" i="0" u="none" strike="noStrike">
                <a:solidFill>
                  <a:srgbClr val="000000"/>
                </a:solidFill>
                <a:effectLst/>
              </a:rPr>
              <a:t> to get to this 100%. The patient is to aim to get as close as possible to 100%.</a:t>
            </a:r>
            <a:r>
              <a:rPr lang="en-US" sz="1200" b="0" i="0">
                <a:solidFill>
                  <a:srgbClr val="000000"/>
                </a:solidFill>
                <a:effectLst/>
              </a:rPr>
              <a:t>​</a:t>
            </a:r>
            <a:endParaRPr lang="en-US" sz="1200" b="0" i="0">
              <a:solidFill>
                <a:srgbClr val="000000"/>
              </a:solidFill>
              <a:effectLst/>
              <a:latin typeface="Arial" panose="020B0604020202020204" pitchFamily="34" charset="0"/>
            </a:endParaRPr>
          </a:p>
          <a:p>
            <a:pPr marL="285750" indent="-285750" algn="just" fontAlgn="base">
              <a:buFont typeface="Arial" panose="020B0604020202020204" pitchFamily="34" charset="0"/>
              <a:buChar char="•"/>
            </a:pPr>
            <a:r>
              <a:rPr lang="en-US" sz="1200" b="0" i="0" u="none" strike="noStrike">
                <a:solidFill>
                  <a:srgbClr val="000000"/>
                </a:solidFill>
                <a:effectLst/>
              </a:rPr>
              <a:t>Note that at the visits with the case nurse, the patient completes the </a:t>
            </a:r>
            <a:r>
              <a:rPr lang="en-US" sz="1200" b="0" i="0" u="none" strike="noStrike" err="1">
                <a:solidFill>
                  <a:srgbClr val="000000"/>
                </a:solidFill>
                <a:effectLst/>
              </a:rPr>
              <a:t>MedDietScore</a:t>
            </a:r>
            <a:r>
              <a:rPr lang="en-US" sz="1200" b="0" i="0" u="none" strike="noStrike">
                <a:solidFill>
                  <a:srgbClr val="000000"/>
                </a:solidFill>
                <a:effectLst/>
              </a:rPr>
              <a:t> questionnaire and two extra questions for suga</a:t>
            </a:r>
            <a:r>
              <a:rPr lang="en-US" sz="1200">
                <a:solidFill>
                  <a:srgbClr val="000000"/>
                </a:solidFill>
              </a:rPr>
              <a:t>r and salt in the ePRO application. The scoring protocol from the </a:t>
            </a:r>
            <a:r>
              <a:rPr lang="en-US" sz="1200" err="1">
                <a:solidFill>
                  <a:srgbClr val="000000"/>
                </a:solidFill>
              </a:rPr>
              <a:t>MedDietScore</a:t>
            </a:r>
            <a:r>
              <a:rPr lang="en-US" sz="1200">
                <a:solidFill>
                  <a:srgbClr val="000000"/>
                </a:solidFill>
              </a:rPr>
              <a:t> is used there. Whereas, i</a:t>
            </a:r>
            <a:r>
              <a:rPr lang="en-US" sz="1200" b="0" i="0" u="none" strike="noStrike">
                <a:solidFill>
                  <a:srgbClr val="000000"/>
                </a:solidFill>
                <a:effectLst/>
              </a:rPr>
              <a:t>n the mobile app, the patient c</a:t>
            </a:r>
            <a:r>
              <a:rPr lang="en-US" sz="1200">
                <a:solidFill>
                  <a:srgbClr val="000000"/>
                </a:solidFill>
              </a:rPr>
              <a:t>ompletes the Nutrition-score questionnaire, which is </a:t>
            </a:r>
            <a:r>
              <a:rPr lang="en-US" sz="1200" b="0" i="0" u="none" strike="noStrike">
                <a:solidFill>
                  <a:srgbClr val="000000"/>
                </a:solidFill>
                <a:effectLst/>
              </a:rPr>
              <a:t>a similar questionnaire </a:t>
            </a:r>
            <a:r>
              <a:rPr lang="en-US">
                <a:solidFill>
                  <a:srgbClr val="000000"/>
                </a:solidFill>
              </a:rPr>
              <a:t>as </a:t>
            </a:r>
            <a:r>
              <a:rPr lang="en-US" sz="1200" b="0" i="0" u="none" strike="noStrike">
                <a:solidFill>
                  <a:srgbClr val="000000"/>
                </a:solidFill>
                <a:effectLst/>
              </a:rPr>
              <a:t>in the ePRO but the phrasing is adapted so it is easier for </a:t>
            </a:r>
            <a:r>
              <a:rPr lang="en-US">
                <a:solidFill>
                  <a:srgbClr val="000000"/>
                </a:solidFill>
              </a:rPr>
              <a:t>the patient</a:t>
            </a:r>
            <a:r>
              <a:rPr lang="en-US" sz="1200" b="0" i="0" u="none" strike="noStrike">
                <a:solidFill>
                  <a:srgbClr val="000000"/>
                </a:solidFill>
                <a:effectLst/>
              </a:rPr>
              <a:t> to fill in the questions and the scoring protocol is updated.</a:t>
            </a:r>
            <a:endParaRPr lang="en-US" sz="1200" b="0" i="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BE"/>
          </a:p>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785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
          <p:cNvSpPr/>
          <p:nvPr/>
        </p:nvSpPr>
        <p:spPr>
          <a:xfrm>
            <a:off x="2496" y="1232694"/>
            <a:ext cx="9143999" cy="391080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4"/>
          <p:cNvSpPr txBox="1">
            <a:spLocks noGrp="1"/>
          </p:cNvSpPr>
          <p:nvPr>
            <p:ph type="ctrTitle"/>
          </p:nvPr>
        </p:nvSpPr>
        <p:spPr>
          <a:xfrm>
            <a:off x="394854" y="2636414"/>
            <a:ext cx="4642659" cy="1650556"/>
          </a:xfrm>
          <a:prstGeom prst="rect">
            <a:avLst/>
          </a:prstGeom>
          <a:noFill/>
          <a:ln>
            <a:noFill/>
          </a:ln>
        </p:spPr>
        <p:txBody>
          <a:bodyPr spcFirstLastPara="1" wrap="square" lIns="91425" tIns="45700" rIns="91425" bIns="45700" anchor="b" anchorCtr="0">
            <a:normAutofit/>
          </a:bodyPr>
          <a:lstStyle>
            <a:lvl1pPr lvl="0" algn="l">
              <a:lnSpc>
                <a:spcPct val="88888"/>
              </a:lnSpc>
              <a:spcBef>
                <a:spcPts val="0"/>
              </a:spcBef>
              <a:spcAft>
                <a:spcPts val="0"/>
              </a:spcAft>
              <a:buClr>
                <a:srgbClr val="5E338C"/>
              </a:buClr>
              <a:buSzPts val="4500"/>
              <a:buFont typeface="Calibri"/>
              <a:buNone/>
              <a:defRPr sz="4500">
                <a:solidFill>
                  <a:srgbClr val="5E338C"/>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394854" y="4293075"/>
            <a:ext cx="4947459" cy="303044"/>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rgbClr val="AC9EC6"/>
              </a:buClr>
              <a:buSzPts val="1700"/>
              <a:buNone/>
              <a:defRPr sz="1700" b="1" i="0">
                <a:solidFill>
                  <a:srgbClr val="AC9EC6"/>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 name="Google Shape;19;p4"/>
          <p:cNvPicPr preferRelativeResize="0"/>
          <p:nvPr/>
        </p:nvPicPr>
        <p:blipFill rotWithShape="1">
          <a:blip r:embed="rId2">
            <a:alphaModFix/>
          </a:blip>
          <a:srcRect l="-2156" r="29661"/>
          <a:stretch/>
        </p:blipFill>
        <p:spPr>
          <a:xfrm>
            <a:off x="4367703" y="568258"/>
            <a:ext cx="4776297" cy="4387180"/>
          </a:xfrm>
          <a:prstGeom prst="rect">
            <a:avLst/>
          </a:prstGeom>
          <a:noFill/>
          <a:ln>
            <a:noFill/>
          </a:ln>
        </p:spPr>
      </p:pic>
      <p:pic>
        <p:nvPicPr>
          <p:cNvPr id="20" name="Google Shape;20;p4"/>
          <p:cNvPicPr preferRelativeResize="0"/>
          <p:nvPr/>
        </p:nvPicPr>
        <p:blipFill rotWithShape="1">
          <a:blip r:embed="rId3">
            <a:alphaModFix/>
          </a:blip>
          <a:srcRect/>
          <a:stretch/>
        </p:blipFill>
        <p:spPr>
          <a:xfrm>
            <a:off x="535335" y="451969"/>
            <a:ext cx="2935521" cy="589848"/>
          </a:xfrm>
          <a:prstGeom prst="rect">
            <a:avLst/>
          </a:prstGeom>
          <a:noFill/>
          <a:ln>
            <a:noFill/>
          </a:ln>
        </p:spPr>
      </p:pic>
      <p:grpSp>
        <p:nvGrpSpPr>
          <p:cNvPr id="21" name="Google Shape;21;p4"/>
          <p:cNvGrpSpPr/>
          <p:nvPr/>
        </p:nvGrpSpPr>
        <p:grpSpPr>
          <a:xfrm>
            <a:off x="499050" y="4787997"/>
            <a:ext cx="4887610" cy="184666"/>
            <a:chOff x="527951" y="3033194"/>
            <a:chExt cx="4887610" cy="184666"/>
          </a:xfrm>
        </p:grpSpPr>
        <p:sp>
          <p:nvSpPr>
            <p:cNvPr id="22" name="Google Shape;22;p4"/>
            <p:cNvSpPr txBox="1"/>
            <p:nvPr/>
          </p:nvSpPr>
          <p:spPr>
            <a:xfrm>
              <a:off x="671347" y="3033194"/>
              <a:ext cx="4744214"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GR" sz="600" b="0" i="1" u="none" strike="noStrike" cap="none">
                  <a:solidFill>
                    <a:srgbClr val="757070"/>
                  </a:solidFill>
                  <a:latin typeface="Calibri"/>
                  <a:ea typeface="Calibri"/>
                  <a:cs typeface="Calibri"/>
                  <a:sym typeface="Calibri"/>
                </a:rPr>
                <a:t>This project has received funding from the European Union’s Horizon 2020 research and innovation programme under grant agreement No 848056</a:t>
              </a:r>
              <a:endParaRPr sz="600" b="0" i="0" u="none" strike="noStrike" cap="none">
                <a:solidFill>
                  <a:srgbClr val="757070"/>
                </a:solidFill>
                <a:latin typeface="Calibri"/>
                <a:ea typeface="Calibri"/>
                <a:cs typeface="Calibri"/>
                <a:sym typeface="Calibri"/>
              </a:endParaRPr>
            </a:p>
          </p:txBody>
        </p:sp>
        <p:pic>
          <p:nvPicPr>
            <p:cNvPr id="23" name="Google Shape;23;p4"/>
            <p:cNvPicPr preferRelativeResize="0"/>
            <p:nvPr/>
          </p:nvPicPr>
          <p:blipFill rotWithShape="1">
            <a:blip r:embed="rId4">
              <a:alphaModFix/>
            </a:blip>
            <a:srcRect/>
            <a:stretch/>
          </p:blipFill>
          <p:spPr>
            <a:xfrm>
              <a:off x="527951" y="3065095"/>
              <a:ext cx="177672" cy="120865"/>
            </a:xfrm>
            <a:prstGeom prst="rect">
              <a:avLst/>
            </a:prstGeom>
            <a:noFill/>
            <a:ln>
              <a:noFill/>
            </a:ln>
          </p:spPr>
        </p:pic>
      </p:grpSp>
      <p:sp>
        <p:nvSpPr>
          <p:cNvPr id="24" name="Google Shape;24;p4"/>
          <p:cNvSpPr txBox="1"/>
          <p:nvPr/>
        </p:nvSpPr>
        <p:spPr>
          <a:xfrm>
            <a:off x="7555388" y="2210800"/>
            <a:ext cx="1426292" cy="238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50"/>
              <a:buFont typeface="Arial"/>
              <a:buNone/>
            </a:pPr>
            <a:r>
              <a:rPr lang="en-GR" sz="950" b="0" i="0" u="none" strike="noStrike" cap="none">
                <a:solidFill>
                  <a:srgbClr val="5E358C"/>
                </a:solidFill>
                <a:latin typeface="Calibri"/>
                <a:ea typeface="Calibri"/>
                <a:cs typeface="Calibri"/>
                <a:sym typeface="Calibri"/>
              </a:rPr>
              <a:t>www.coroprevention.eu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D348D"/>
              </a:buClr>
              <a:buSzPts val="2800"/>
              <a:buFont typeface="Calibri"/>
              <a:buNone/>
              <a:defRPr sz="2800" b="1" i="0">
                <a:solidFill>
                  <a:srgbClr val="5D348D"/>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628650" y="1369219"/>
            <a:ext cx="7886700" cy="2999575"/>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dk1"/>
              </a:buClr>
              <a:buSzPts val="2100"/>
              <a:buChar char="•"/>
              <a:defRPr>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atin typeface="Calibri"/>
                <a:ea typeface="Calibri"/>
                <a:cs typeface="Calibri"/>
                <a:sym typeface="Calibri"/>
              </a:defRPr>
            </a:lvl2pPr>
            <a:lvl3pPr marL="1371600" lvl="2" indent="-323850" algn="l">
              <a:lnSpc>
                <a:spcPct val="90000"/>
              </a:lnSpc>
              <a:spcBef>
                <a:spcPts val="375"/>
              </a:spcBef>
              <a:spcAft>
                <a:spcPts val="0"/>
              </a:spcAft>
              <a:buClr>
                <a:schemeClr val="dk1"/>
              </a:buClr>
              <a:buSzPts val="1500"/>
              <a:buChar char="•"/>
              <a:defRPr>
                <a:latin typeface="Calibri"/>
                <a:ea typeface="Calibri"/>
                <a:cs typeface="Calibri"/>
                <a:sym typeface="Calibri"/>
              </a:defRPr>
            </a:lvl3pPr>
            <a:lvl4pPr marL="1828800" lvl="3" indent="-314325" algn="l">
              <a:lnSpc>
                <a:spcPct val="90000"/>
              </a:lnSpc>
              <a:spcBef>
                <a:spcPts val="375"/>
              </a:spcBef>
              <a:spcAft>
                <a:spcPts val="0"/>
              </a:spcAft>
              <a:buClr>
                <a:schemeClr val="dk1"/>
              </a:buClr>
              <a:buSzPts val="1350"/>
              <a:buChar char="•"/>
              <a:defRPr>
                <a:latin typeface="Calibri"/>
                <a:ea typeface="Calibri"/>
                <a:cs typeface="Calibri"/>
                <a:sym typeface="Calibri"/>
              </a:defRPr>
            </a:lvl4pPr>
            <a:lvl5pPr marL="2286000" lvl="4" indent="-314325" algn="l">
              <a:lnSpc>
                <a:spcPct val="90000"/>
              </a:lnSpc>
              <a:spcBef>
                <a:spcPts val="375"/>
              </a:spcBef>
              <a:spcAft>
                <a:spcPts val="0"/>
              </a:spcAft>
              <a:buClr>
                <a:schemeClr val="dk1"/>
              </a:buClr>
              <a:buSzPts val="1350"/>
              <a:buChar char="•"/>
              <a:defRPr>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5"/>
          <p:cNvSpPr txBox="1">
            <a:spLocks noGrp="1"/>
          </p:cNvSpPr>
          <p:nvPr>
            <p:ph type="ftr" idx="11"/>
          </p:nvPr>
        </p:nvSpPr>
        <p:spPr>
          <a:xfrm>
            <a:off x="5538262" y="4687041"/>
            <a:ext cx="2763537"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AC9EC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rgbClr val="AC9EC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R"/>
              <a:t>‹#›</a:t>
            </a:fld>
            <a:endParaRPr/>
          </a:p>
        </p:txBody>
      </p:sp>
      <p:pic>
        <p:nvPicPr>
          <p:cNvPr id="30" name="Google Shape;30;p5"/>
          <p:cNvPicPr preferRelativeResize="0"/>
          <p:nvPr/>
        </p:nvPicPr>
        <p:blipFill rotWithShape="1">
          <a:blip r:embed="rId2">
            <a:alphaModFix/>
          </a:blip>
          <a:srcRect/>
          <a:stretch/>
        </p:blipFill>
        <p:spPr>
          <a:xfrm>
            <a:off x="627007" y="4693550"/>
            <a:ext cx="1330457" cy="267335"/>
          </a:xfrm>
          <a:prstGeom prst="rect">
            <a:avLst/>
          </a:prstGeom>
          <a:noFill/>
          <a:ln>
            <a:noFill/>
          </a:ln>
        </p:spPr>
      </p:pic>
      <p:grpSp>
        <p:nvGrpSpPr>
          <p:cNvPr id="31" name="Google Shape;31;p5"/>
          <p:cNvGrpSpPr/>
          <p:nvPr/>
        </p:nvGrpSpPr>
        <p:grpSpPr>
          <a:xfrm>
            <a:off x="623108" y="4566286"/>
            <a:ext cx="7892242" cy="0"/>
            <a:chOff x="623108" y="4599710"/>
            <a:chExt cx="7892242" cy="0"/>
          </a:xfrm>
        </p:grpSpPr>
        <p:cxnSp>
          <p:nvCxnSpPr>
            <p:cNvPr id="32" name="Google Shape;32;p5"/>
            <p:cNvCxnSpPr/>
            <p:nvPr/>
          </p:nvCxnSpPr>
          <p:spPr>
            <a:xfrm>
              <a:off x="623108" y="4599710"/>
              <a:ext cx="2668712" cy="0"/>
            </a:xfrm>
            <a:prstGeom prst="straightConnector1">
              <a:avLst/>
            </a:prstGeom>
            <a:noFill/>
            <a:ln w="19050" cap="flat" cmpd="sng">
              <a:solidFill>
                <a:srgbClr val="9E292E"/>
              </a:solidFill>
              <a:prstDash val="solid"/>
              <a:miter lim="800000"/>
              <a:headEnd type="none" w="sm" len="sm"/>
              <a:tailEnd type="none" w="sm" len="sm"/>
            </a:ln>
          </p:spPr>
        </p:cxnSp>
        <p:cxnSp>
          <p:nvCxnSpPr>
            <p:cNvPr id="33" name="Google Shape;33;p5"/>
            <p:cNvCxnSpPr/>
            <p:nvPr/>
          </p:nvCxnSpPr>
          <p:spPr>
            <a:xfrm>
              <a:off x="3291820" y="4599710"/>
              <a:ext cx="2560359" cy="0"/>
            </a:xfrm>
            <a:prstGeom prst="straightConnector1">
              <a:avLst/>
            </a:prstGeom>
            <a:noFill/>
            <a:ln w="19050" cap="flat" cmpd="sng">
              <a:solidFill>
                <a:srgbClr val="5E358C"/>
              </a:solidFill>
              <a:prstDash val="solid"/>
              <a:miter lim="800000"/>
              <a:headEnd type="none" w="sm" len="sm"/>
              <a:tailEnd type="none" w="sm" len="sm"/>
            </a:ln>
          </p:spPr>
        </p:cxnSp>
        <p:cxnSp>
          <p:nvCxnSpPr>
            <p:cNvPr id="34" name="Google Shape;34;p5"/>
            <p:cNvCxnSpPr/>
            <p:nvPr/>
          </p:nvCxnSpPr>
          <p:spPr>
            <a:xfrm>
              <a:off x="5852179" y="4599710"/>
              <a:ext cx="2663171" cy="0"/>
            </a:xfrm>
            <a:prstGeom prst="straightConnector1">
              <a:avLst/>
            </a:prstGeom>
            <a:noFill/>
            <a:ln w="19050" cap="flat" cmpd="sng">
              <a:solidFill>
                <a:srgbClr val="AC9EC6"/>
              </a:solidFill>
              <a:prstDash val="solid"/>
              <a:miter lim="800000"/>
              <a:headEnd type="none" w="sm" len="sm"/>
              <a:tailEnd type="none" w="sm" len="sm"/>
            </a:ln>
          </p:spPr>
        </p:cxnSp>
      </p:grpSp>
      <p:cxnSp>
        <p:nvCxnSpPr>
          <p:cNvPr id="35" name="Google Shape;35;p5"/>
          <p:cNvCxnSpPr/>
          <p:nvPr/>
        </p:nvCxnSpPr>
        <p:spPr>
          <a:xfrm>
            <a:off x="8328854" y="4757089"/>
            <a:ext cx="0" cy="144569"/>
          </a:xfrm>
          <a:prstGeom prst="straightConnector1">
            <a:avLst/>
          </a:prstGeom>
          <a:noFill/>
          <a:ln w="9525" cap="flat" cmpd="sng">
            <a:solidFill>
              <a:srgbClr val="AC9EC6"/>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
          <p:cNvSpPr txBox="1">
            <a:spLocks noGrp="1"/>
          </p:cNvSpPr>
          <p:nvPr>
            <p:ph type="ctrTitle"/>
          </p:nvPr>
        </p:nvSpPr>
        <p:spPr>
          <a:xfrm>
            <a:off x="394850" y="2636425"/>
            <a:ext cx="5531387" cy="1650600"/>
          </a:xfrm>
          <a:prstGeom prst="rect">
            <a:avLst/>
          </a:prstGeom>
          <a:noFill/>
          <a:ln>
            <a:noFill/>
          </a:ln>
        </p:spPr>
        <p:txBody>
          <a:bodyPr spcFirstLastPara="1" wrap="square" lIns="91425" tIns="45700" rIns="91425" bIns="45700" anchor="b" anchorCtr="0">
            <a:normAutofit fontScale="90000"/>
          </a:bodyPr>
          <a:lstStyle/>
          <a:p>
            <a:pPr>
              <a:buSzPct val="100000"/>
            </a:pPr>
            <a:r>
              <a:rPr lang="nl-BE"/>
              <a:t>Introduction to the Healthy Nutrition module: smartphone application and caregiver dashboard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D348D"/>
              </a:buClr>
              <a:buSzPts val="2800"/>
              <a:buFont typeface="Calibri"/>
              <a:buNone/>
            </a:pPr>
            <a:r>
              <a:rPr lang="en-GB" dirty="0"/>
              <a:t>Open the Healthy Nutrition module</a:t>
            </a:r>
          </a:p>
        </p:txBody>
      </p:sp>
      <p:sp>
        <p:nvSpPr>
          <p:cNvPr id="49" name="Google Shape;49;p6"/>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GR"/>
              <a:t>10</a:t>
            </a:fld>
            <a:endParaRPr/>
          </a:p>
        </p:txBody>
      </p:sp>
      <p:cxnSp>
        <p:nvCxnSpPr>
          <p:cNvPr id="6" name="Rechte verbindingslijn met pijl 5">
            <a:extLst>
              <a:ext uri="{FF2B5EF4-FFF2-40B4-BE49-F238E27FC236}">
                <a16:creationId xmlns:a16="http://schemas.microsoft.com/office/drawing/2014/main" id="{14363175-39EF-3D4D-E5B5-1140373C1A11}"/>
              </a:ext>
            </a:extLst>
          </p:cNvPr>
          <p:cNvCxnSpPr/>
          <p:nvPr/>
        </p:nvCxnSpPr>
        <p:spPr>
          <a:xfrm>
            <a:off x="506101" y="2488677"/>
            <a:ext cx="245097" cy="16968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4" name="Afbeelding 3" descr="Afbeelding met tekst, schermopname, scherm, software&#10;&#10;Automatisch gegenereerde beschrijving">
            <a:extLst>
              <a:ext uri="{FF2B5EF4-FFF2-40B4-BE49-F238E27FC236}">
                <a16:creationId xmlns:a16="http://schemas.microsoft.com/office/drawing/2014/main" id="{AA2FDF50-8D6F-55FC-16CC-A03D1355E515}"/>
              </a:ext>
            </a:extLst>
          </p:cNvPr>
          <p:cNvPicPr>
            <a:picLocks noChangeAspect="1"/>
          </p:cNvPicPr>
          <p:nvPr/>
        </p:nvPicPr>
        <p:blipFill>
          <a:blip r:embed="rId3"/>
          <a:stretch>
            <a:fillRect/>
          </a:stretch>
        </p:blipFill>
        <p:spPr>
          <a:xfrm>
            <a:off x="770021" y="1162454"/>
            <a:ext cx="8379995" cy="3335950"/>
          </a:xfrm>
          <a:prstGeom prst="rect">
            <a:avLst/>
          </a:prstGeom>
        </p:spPr>
      </p:pic>
    </p:spTree>
    <p:extLst>
      <p:ext uri="{BB962C8B-B14F-4D97-AF65-F5344CB8AC3E}">
        <p14:creationId xmlns:p14="http://schemas.microsoft.com/office/powerpoint/2010/main" val="1753597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D348D"/>
              </a:buClr>
              <a:buSzPts val="2800"/>
              <a:buFont typeface="Calibri"/>
              <a:buNone/>
            </a:pPr>
            <a:r>
              <a:rPr lang="nl-BE"/>
              <a:t>Open the healthy nutrition module</a:t>
            </a:r>
            <a:endParaRPr/>
          </a:p>
        </p:txBody>
      </p:sp>
      <p:sp>
        <p:nvSpPr>
          <p:cNvPr id="49" name="Google Shape;49;p6"/>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GR"/>
              <a:t>11</a:t>
            </a:fld>
            <a:endParaRPr/>
          </a:p>
        </p:txBody>
      </p:sp>
      <p:cxnSp>
        <p:nvCxnSpPr>
          <p:cNvPr id="3" name="Rechte verbindingslijn met pijl 2">
            <a:extLst>
              <a:ext uri="{FF2B5EF4-FFF2-40B4-BE49-F238E27FC236}">
                <a16:creationId xmlns:a16="http://schemas.microsoft.com/office/drawing/2014/main" id="{EBBF72F3-90D0-6490-25B9-8FB4514049BF}"/>
              </a:ext>
            </a:extLst>
          </p:cNvPr>
          <p:cNvCxnSpPr/>
          <p:nvPr/>
        </p:nvCxnSpPr>
        <p:spPr>
          <a:xfrm>
            <a:off x="5634681" y="543697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E9690EEA-AD7B-D221-6219-7CBB7B17B197}"/>
              </a:ext>
            </a:extLst>
          </p:cNvPr>
          <p:cNvPicPr>
            <a:picLocks noChangeAspect="1"/>
          </p:cNvPicPr>
          <p:nvPr/>
        </p:nvPicPr>
        <p:blipFill>
          <a:blip r:embed="rId3"/>
          <a:stretch>
            <a:fillRect/>
          </a:stretch>
        </p:blipFill>
        <p:spPr>
          <a:xfrm>
            <a:off x="742950" y="1056999"/>
            <a:ext cx="7772400" cy="3465472"/>
          </a:xfrm>
          <a:prstGeom prst="rect">
            <a:avLst/>
          </a:prstGeom>
        </p:spPr>
      </p:pic>
      <p:sp>
        <p:nvSpPr>
          <p:cNvPr id="5" name="Kader 4">
            <a:extLst>
              <a:ext uri="{FF2B5EF4-FFF2-40B4-BE49-F238E27FC236}">
                <a16:creationId xmlns:a16="http://schemas.microsoft.com/office/drawing/2014/main" id="{3F784122-CD7E-1422-372C-6560DCD87A6F}"/>
              </a:ext>
            </a:extLst>
          </p:cNvPr>
          <p:cNvSpPr/>
          <p:nvPr/>
        </p:nvSpPr>
        <p:spPr>
          <a:xfrm>
            <a:off x="1434102" y="1550879"/>
            <a:ext cx="846111" cy="34877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97222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14" name="Google Shape;590;p27">
            <a:extLst>
              <a:ext uri="{FF2B5EF4-FFF2-40B4-BE49-F238E27FC236}">
                <a16:creationId xmlns:a16="http://schemas.microsoft.com/office/drawing/2014/main" id="{EF39937B-3869-4B72-859D-C9DE890EAF0B}"/>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Reporting the Nutrition-score</a:t>
            </a:r>
          </a:p>
        </p:txBody>
      </p:sp>
      <p:pic>
        <p:nvPicPr>
          <p:cNvPr id="15" name="Graphic 14" descr="Clipboard with solid fill">
            <a:extLst>
              <a:ext uri="{FF2B5EF4-FFF2-40B4-BE49-F238E27FC236}">
                <a16:creationId xmlns:a16="http://schemas.microsoft.com/office/drawing/2014/main" id="{F352597E-2D1F-46EB-B7F3-C88410D13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559" y="266322"/>
            <a:ext cx="685800" cy="685800"/>
          </a:xfrm>
          <a:prstGeom prst="rect">
            <a:avLst/>
          </a:prstGeom>
        </p:spPr>
      </p:pic>
      <p:sp>
        <p:nvSpPr>
          <p:cNvPr id="5" name="Slide Number Placeholder 4">
            <a:extLst>
              <a:ext uri="{FF2B5EF4-FFF2-40B4-BE49-F238E27FC236}">
                <a16:creationId xmlns:a16="http://schemas.microsoft.com/office/drawing/2014/main" id="{4A91797D-B975-3AFB-5B95-D84051F58772}"/>
              </a:ext>
            </a:extLst>
          </p:cNvPr>
          <p:cNvSpPr>
            <a:spLocks noGrp="1"/>
          </p:cNvSpPr>
          <p:nvPr>
            <p:ph type="sldNum" idx="12"/>
          </p:nvPr>
        </p:nvSpPr>
        <p:spPr/>
        <p:txBody>
          <a:bodyPr/>
          <a:lstStyle/>
          <a:p>
            <a:fld id="{00000000-1234-1234-1234-123412341234}" type="slidenum">
              <a:rPr lang="en-US" smtClean="0"/>
              <a:pPr/>
              <a:t>12</a:t>
            </a:fld>
            <a:endParaRPr lang="en-US"/>
          </a:p>
        </p:txBody>
      </p:sp>
      <p:pic>
        <p:nvPicPr>
          <p:cNvPr id="6" name="Afbeelding 5" descr="Afbeelding met tekst, Lettertype, nummer, lijn&#10;&#10;Automatisch gegenereerde beschrijving">
            <a:extLst>
              <a:ext uri="{FF2B5EF4-FFF2-40B4-BE49-F238E27FC236}">
                <a16:creationId xmlns:a16="http://schemas.microsoft.com/office/drawing/2014/main" id="{70F62518-B663-F370-8C68-50B37FAB8772}"/>
              </a:ext>
            </a:extLst>
          </p:cNvPr>
          <p:cNvPicPr>
            <a:picLocks noChangeAspect="1"/>
          </p:cNvPicPr>
          <p:nvPr/>
        </p:nvPicPr>
        <p:blipFill rotWithShape="1">
          <a:blip r:embed="rId5"/>
          <a:srcRect t="7652"/>
          <a:stretch/>
        </p:blipFill>
        <p:spPr>
          <a:xfrm>
            <a:off x="1359894" y="887876"/>
            <a:ext cx="1826749" cy="3656433"/>
          </a:xfrm>
          <a:prstGeom prst="rect">
            <a:avLst/>
          </a:prstGeom>
        </p:spPr>
      </p:pic>
      <p:pic>
        <p:nvPicPr>
          <p:cNvPr id="8" name="Afbeelding 7" descr="Afbeelding met tekst, schermopname, software, ontwerp&#10;&#10;Automatisch gegenereerde beschrijving">
            <a:extLst>
              <a:ext uri="{FF2B5EF4-FFF2-40B4-BE49-F238E27FC236}">
                <a16:creationId xmlns:a16="http://schemas.microsoft.com/office/drawing/2014/main" id="{7C71CF8B-F141-13ED-8C7E-B7548EA145D4}"/>
              </a:ext>
            </a:extLst>
          </p:cNvPr>
          <p:cNvPicPr>
            <a:picLocks noChangeAspect="1"/>
          </p:cNvPicPr>
          <p:nvPr/>
        </p:nvPicPr>
        <p:blipFill rotWithShape="1">
          <a:blip r:embed="rId6"/>
          <a:srcRect t="6976"/>
          <a:stretch/>
        </p:blipFill>
        <p:spPr>
          <a:xfrm>
            <a:off x="3389220" y="886594"/>
            <a:ext cx="1786299" cy="3603083"/>
          </a:xfrm>
          <a:prstGeom prst="rect">
            <a:avLst/>
          </a:prstGeom>
        </p:spPr>
      </p:pic>
      <p:cxnSp>
        <p:nvCxnSpPr>
          <p:cNvPr id="2" name="Rechte verbindingslijn met pijl 1">
            <a:extLst>
              <a:ext uri="{FF2B5EF4-FFF2-40B4-BE49-F238E27FC236}">
                <a16:creationId xmlns:a16="http://schemas.microsoft.com/office/drawing/2014/main" id="{E6457C2F-3BD8-F8A6-D8A6-784295A6C972}"/>
              </a:ext>
            </a:extLst>
          </p:cNvPr>
          <p:cNvCxnSpPr/>
          <p:nvPr/>
        </p:nvCxnSpPr>
        <p:spPr>
          <a:xfrm flipH="1">
            <a:off x="3076112" y="2436365"/>
            <a:ext cx="295182" cy="25967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3" name="Afbeelding 2" descr="Afbeelding met tekst, schermopname, Lettertype, nummer&#10;&#10;Automatisch gegenereerde beschrijving">
            <a:extLst>
              <a:ext uri="{FF2B5EF4-FFF2-40B4-BE49-F238E27FC236}">
                <a16:creationId xmlns:a16="http://schemas.microsoft.com/office/drawing/2014/main" id="{618C3B28-0E25-E9B2-670D-6D09F57248F0}"/>
              </a:ext>
            </a:extLst>
          </p:cNvPr>
          <p:cNvPicPr>
            <a:picLocks noChangeAspect="1"/>
          </p:cNvPicPr>
          <p:nvPr/>
        </p:nvPicPr>
        <p:blipFill>
          <a:blip r:embed="rId7"/>
          <a:stretch>
            <a:fillRect/>
          </a:stretch>
        </p:blipFill>
        <p:spPr>
          <a:xfrm>
            <a:off x="5326856" y="789167"/>
            <a:ext cx="1709705" cy="3699538"/>
          </a:xfrm>
          <a:prstGeom prst="rect">
            <a:avLst/>
          </a:prstGeom>
        </p:spPr>
      </p:pic>
      <p:pic>
        <p:nvPicPr>
          <p:cNvPr id="4" name="Afbeelding 3" descr="Afbeelding met tekst, schermopname, Lettertype, document&#10;&#10;Automatisch gegenereerde beschrijving">
            <a:extLst>
              <a:ext uri="{FF2B5EF4-FFF2-40B4-BE49-F238E27FC236}">
                <a16:creationId xmlns:a16="http://schemas.microsoft.com/office/drawing/2014/main" id="{E0C4694D-FB08-FB2E-ACCF-17AF9E6B9061}"/>
              </a:ext>
            </a:extLst>
          </p:cNvPr>
          <p:cNvPicPr>
            <a:picLocks noChangeAspect="1"/>
          </p:cNvPicPr>
          <p:nvPr/>
        </p:nvPicPr>
        <p:blipFill>
          <a:blip r:embed="rId8"/>
          <a:stretch>
            <a:fillRect/>
          </a:stretch>
        </p:blipFill>
        <p:spPr>
          <a:xfrm>
            <a:off x="7139708" y="827376"/>
            <a:ext cx="1690111" cy="3651105"/>
          </a:xfrm>
          <a:prstGeom prst="rect">
            <a:avLst/>
          </a:prstGeom>
        </p:spPr>
      </p:pic>
    </p:spTree>
    <p:extLst>
      <p:ext uri="{BB962C8B-B14F-4D97-AF65-F5344CB8AC3E}">
        <p14:creationId xmlns:p14="http://schemas.microsoft.com/office/powerpoint/2010/main" val="373605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3" name="Google Shape;673;p32"/>
          <p:cNvSpPr txBox="1">
            <a:spLocks noGrp="1"/>
          </p:cNvSpPr>
          <p:nvPr>
            <p:ph type="body" idx="1"/>
          </p:nvPr>
        </p:nvSpPr>
        <p:spPr>
          <a:xfrm>
            <a:off x="1472" y="1102942"/>
            <a:ext cx="4455695" cy="3491653"/>
          </a:xfrm>
          <a:prstGeom prst="rect">
            <a:avLst/>
          </a:prstGeom>
          <a:noFill/>
          <a:ln>
            <a:noFill/>
          </a:ln>
        </p:spPr>
        <p:txBody>
          <a:bodyPr spcFirstLastPara="1" wrap="square" lIns="68569" tIns="34275" rIns="68569" bIns="34275" anchor="t" anchorCtr="0">
            <a:noAutofit/>
          </a:bodyPr>
          <a:lstStyle/>
          <a:p>
            <a:pPr marL="171450" indent="-171450" algn="just">
              <a:lnSpc>
                <a:spcPct val="110000"/>
              </a:lnSpc>
              <a:spcBef>
                <a:spcPts val="0"/>
              </a:spcBef>
              <a:buSzPts val="2800"/>
            </a:pPr>
            <a:r>
              <a:rPr lang="en-US" sz="1500" dirty="0"/>
              <a:t>Nutrition-score: expressed as a percentage</a:t>
            </a:r>
          </a:p>
          <a:p>
            <a:pPr marL="742950" lvl="1" indent="-285750" algn="just" fontAlgn="base">
              <a:buFont typeface="Arial" panose="020B0604020202020204" pitchFamily="34" charset="0"/>
              <a:buChar char="•"/>
            </a:pPr>
            <a:r>
              <a:rPr lang="en-US" sz="900" dirty="0">
                <a:latin typeface="Calibri"/>
              </a:rPr>
              <a:t>Nutrition-score</a:t>
            </a:r>
            <a:r>
              <a:rPr lang="en-US" sz="900" b="0" i="0" u="none" strike="noStrike" dirty="0">
                <a:solidFill>
                  <a:srgbClr val="000000"/>
                </a:solidFill>
                <a:effectLst/>
                <a:latin typeface="Calibri"/>
              </a:rPr>
              <a:t> of 100%: best a person can achieve (but.. </a:t>
            </a:r>
            <a:r>
              <a:rPr lang="en-US" sz="900" dirty="0"/>
              <a:t>This is hard</a:t>
            </a:r>
            <a:r>
              <a:rPr lang="en-US" sz="900" dirty="0">
                <a:latin typeface="Calibri"/>
              </a:rPr>
              <a:t> to achieve</a:t>
            </a:r>
            <a:r>
              <a:rPr lang="en-US" sz="900" b="0" i="0" u="none" strike="noStrike" dirty="0">
                <a:solidFill>
                  <a:srgbClr val="000000"/>
                </a:solidFill>
                <a:effectLst/>
                <a:latin typeface="Calibri"/>
              </a:rPr>
              <a:t>) </a:t>
            </a:r>
            <a:r>
              <a:rPr lang="en-US" sz="900" b="0" i="0" u="none" strike="noStrike" dirty="0">
                <a:solidFill>
                  <a:srgbClr val="000000"/>
                </a:solidFill>
                <a:effectLst/>
                <a:latin typeface="Calibri"/>
                <a:sym typeface="Wingdings" pitchFamily="2" charset="2"/>
              </a:rPr>
              <a:t> patient is to aim to get as close as </a:t>
            </a:r>
            <a:r>
              <a:rPr lang="en-US" sz="900" dirty="0">
                <a:solidFill>
                  <a:srgbClr val="000000"/>
                </a:solidFill>
                <a:sym typeface="Wingdings" pitchFamily="2" charset="2"/>
              </a:rPr>
              <a:t>possible to</a:t>
            </a:r>
            <a:r>
              <a:rPr lang="en-US" sz="900" b="0" i="0" u="none" strike="noStrike" dirty="0">
                <a:solidFill>
                  <a:srgbClr val="000000"/>
                </a:solidFill>
                <a:effectLst/>
                <a:latin typeface="Calibri"/>
                <a:sym typeface="Wingdings" pitchFamily="2" charset="2"/>
              </a:rPr>
              <a:t> 100%.</a:t>
            </a:r>
            <a:r>
              <a:rPr lang="en-US" sz="900" dirty="0">
                <a:latin typeface="Calibri"/>
                <a:sym typeface="Wingdings" pitchFamily="2" charset="2"/>
              </a:rPr>
              <a:t> </a:t>
            </a:r>
            <a:endParaRPr lang="en-US" sz="900" b="0" i="0" u="none" strike="noStrike" dirty="0">
              <a:effectLst/>
              <a:latin typeface="Calibri" panose="020F0502020204030204" pitchFamily="34" charset="0"/>
            </a:endParaRPr>
          </a:p>
          <a:p>
            <a:pPr marL="171450" indent="-38100" algn="just">
              <a:lnSpc>
                <a:spcPct val="110000"/>
              </a:lnSpc>
              <a:spcBef>
                <a:spcPts val="0"/>
              </a:spcBef>
              <a:buSzPts val="2800"/>
              <a:buNone/>
            </a:pPr>
            <a:endParaRPr lang="en-US" sz="1500"/>
          </a:p>
          <a:p>
            <a:pPr marL="171450" indent="-171450" algn="just">
              <a:lnSpc>
                <a:spcPct val="110000"/>
              </a:lnSpc>
              <a:spcBef>
                <a:spcPts val="0"/>
              </a:spcBef>
              <a:buSzPts val="2800"/>
            </a:pPr>
            <a:r>
              <a:rPr lang="en-US" sz="1500" dirty="0"/>
              <a:t>For each food group, the patient can compare his/her reported value with the recommended value.</a:t>
            </a:r>
          </a:p>
          <a:p>
            <a:pPr marL="171450" indent="-171450" algn="just">
              <a:lnSpc>
                <a:spcPct val="110000"/>
              </a:lnSpc>
              <a:spcBef>
                <a:spcPts val="0"/>
              </a:spcBef>
              <a:buSzPts val="2800"/>
            </a:pPr>
            <a:endParaRPr lang="en-US" sz="1500"/>
          </a:p>
          <a:p>
            <a:pPr marL="171450" indent="-171450" algn="just">
              <a:lnSpc>
                <a:spcPct val="110000"/>
              </a:lnSpc>
              <a:spcBef>
                <a:spcPts val="0"/>
              </a:spcBef>
              <a:buSzPts val="2800"/>
            </a:pPr>
            <a:r>
              <a:rPr lang="en-US" sz="1500" dirty="0">
                <a:solidFill>
                  <a:srgbClr val="333333"/>
                </a:solidFill>
              </a:rPr>
              <a:t>The patient should aim to get to the recommended ranges for all food groups.</a:t>
            </a:r>
          </a:p>
          <a:p>
            <a:pPr marL="171450" indent="-171450" algn="just">
              <a:lnSpc>
                <a:spcPct val="110000"/>
              </a:lnSpc>
              <a:spcBef>
                <a:spcPts val="0"/>
              </a:spcBef>
              <a:buSzPts val="2800"/>
            </a:pPr>
            <a:endParaRPr lang="en-US" sz="1500">
              <a:solidFill>
                <a:srgbClr val="333333"/>
              </a:solidFill>
            </a:endParaRPr>
          </a:p>
          <a:p>
            <a:pPr marL="171450" indent="-171450" algn="just">
              <a:lnSpc>
                <a:spcPct val="110000"/>
              </a:lnSpc>
              <a:spcBef>
                <a:spcPts val="0"/>
              </a:spcBef>
              <a:buSzPts val="2800"/>
            </a:pPr>
            <a:r>
              <a:rPr lang="en-US" sz="1500" dirty="0">
                <a:solidFill>
                  <a:srgbClr val="333333"/>
                </a:solidFill>
              </a:rPr>
              <a:t>Food groups for which the patient does not achieve the recommended range yet are good candidates for goals for next week</a:t>
            </a:r>
            <a:r>
              <a:rPr lang="en-US" sz="1500" dirty="0"/>
              <a:t>. </a:t>
            </a:r>
          </a:p>
          <a:p>
            <a:pPr marL="0" indent="0" algn="just">
              <a:lnSpc>
                <a:spcPct val="110000"/>
              </a:lnSpc>
              <a:spcBef>
                <a:spcPts val="0"/>
              </a:spcBef>
              <a:buSzPts val="2800"/>
              <a:buNone/>
            </a:pPr>
            <a:endParaRPr/>
          </a:p>
        </p:txBody>
      </p:sp>
      <p:sp>
        <p:nvSpPr>
          <p:cNvPr id="56" name="Google Shape;590;p27">
            <a:extLst>
              <a:ext uri="{FF2B5EF4-FFF2-40B4-BE49-F238E27FC236}">
                <a16:creationId xmlns:a16="http://schemas.microsoft.com/office/drawing/2014/main" id="{C388A83D-4E60-43C8-B3B7-AC7525056923}"/>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Feedback on the Nutrition-score</a:t>
            </a:r>
          </a:p>
        </p:txBody>
      </p:sp>
      <p:pic>
        <p:nvPicPr>
          <p:cNvPr id="4" name="Afbeelding 3" descr="Afbeelding met tekst, logo, Lettertype, symbool&#10;&#10;Automatisch gegenereerde beschrijving">
            <a:extLst>
              <a:ext uri="{FF2B5EF4-FFF2-40B4-BE49-F238E27FC236}">
                <a16:creationId xmlns:a16="http://schemas.microsoft.com/office/drawing/2014/main" id="{E11C1936-A585-E331-929C-A5B67BCF8459}"/>
              </a:ext>
            </a:extLst>
          </p:cNvPr>
          <p:cNvPicPr>
            <a:picLocks noChangeAspect="1"/>
          </p:cNvPicPr>
          <p:nvPr/>
        </p:nvPicPr>
        <p:blipFill>
          <a:blip r:embed="rId3"/>
          <a:stretch>
            <a:fillRect/>
          </a:stretch>
        </p:blipFill>
        <p:spPr>
          <a:xfrm>
            <a:off x="101212" y="268824"/>
            <a:ext cx="757347" cy="627167"/>
          </a:xfrm>
          <a:prstGeom prst="rect">
            <a:avLst/>
          </a:prstGeom>
        </p:spPr>
      </p:pic>
      <p:sp>
        <p:nvSpPr>
          <p:cNvPr id="3" name="Slide Number Placeholder 2">
            <a:extLst>
              <a:ext uri="{FF2B5EF4-FFF2-40B4-BE49-F238E27FC236}">
                <a16:creationId xmlns:a16="http://schemas.microsoft.com/office/drawing/2014/main" id="{4A13980F-A25D-4532-2138-723DB878AE81}"/>
              </a:ext>
            </a:extLst>
          </p:cNvPr>
          <p:cNvSpPr>
            <a:spLocks noGrp="1"/>
          </p:cNvSpPr>
          <p:nvPr>
            <p:ph type="sldNum" idx="12"/>
          </p:nvPr>
        </p:nvSpPr>
        <p:spPr/>
        <p:txBody>
          <a:bodyPr/>
          <a:lstStyle/>
          <a:p>
            <a:fld id="{00000000-1234-1234-1234-123412341234}" type="slidenum">
              <a:rPr lang="en-US" smtClean="0"/>
              <a:pPr/>
              <a:t>13</a:t>
            </a:fld>
            <a:endParaRPr lang="en-US"/>
          </a:p>
        </p:txBody>
      </p:sp>
      <p:pic>
        <p:nvPicPr>
          <p:cNvPr id="2" name="Afbeelding 1" descr="Afbeelding met tekst, nummer, Lettertype, document&#10;&#10;Automatisch gegenereerde beschrijving">
            <a:extLst>
              <a:ext uri="{FF2B5EF4-FFF2-40B4-BE49-F238E27FC236}">
                <a16:creationId xmlns:a16="http://schemas.microsoft.com/office/drawing/2014/main" id="{B1340FE8-85E4-DF90-C114-FDC2525E4F2F}"/>
              </a:ext>
            </a:extLst>
          </p:cNvPr>
          <p:cNvPicPr>
            <a:picLocks noChangeAspect="1"/>
          </p:cNvPicPr>
          <p:nvPr/>
        </p:nvPicPr>
        <p:blipFill rotWithShape="1">
          <a:blip r:embed="rId4"/>
          <a:srcRect t="6976"/>
          <a:stretch/>
        </p:blipFill>
        <p:spPr>
          <a:xfrm>
            <a:off x="4572000" y="913117"/>
            <a:ext cx="1918844" cy="3868849"/>
          </a:xfrm>
          <a:prstGeom prst="rect">
            <a:avLst/>
          </a:prstGeom>
        </p:spPr>
      </p:pic>
      <p:pic>
        <p:nvPicPr>
          <p:cNvPr id="8" name="Afbeelding 7" descr="Afbeelding met tekst, schermopname, nummer, Lettertype&#10;&#10;Automatisch gegenereerde beschrijving">
            <a:extLst>
              <a:ext uri="{FF2B5EF4-FFF2-40B4-BE49-F238E27FC236}">
                <a16:creationId xmlns:a16="http://schemas.microsoft.com/office/drawing/2014/main" id="{B3BCDEAF-2EF1-ADF4-9A98-53B89C98347D}"/>
              </a:ext>
            </a:extLst>
          </p:cNvPr>
          <p:cNvPicPr>
            <a:picLocks noChangeAspect="1"/>
          </p:cNvPicPr>
          <p:nvPr/>
        </p:nvPicPr>
        <p:blipFill rotWithShape="1">
          <a:blip r:embed="rId5"/>
          <a:srcRect t="6404"/>
          <a:stretch/>
        </p:blipFill>
        <p:spPr>
          <a:xfrm>
            <a:off x="6540681" y="913117"/>
            <a:ext cx="1927460" cy="3910127"/>
          </a:xfrm>
          <a:prstGeom prst="rect">
            <a:avLst/>
          </a:prstGeom>
        </p:spPr>
      </p:pic>
    </p:spTree>
    <p:extLst>
      <p:ext uri="{BB962C8B-B14F-4D97-AF65-F5344CB8AC3E}">
        <p14:creationId xmlns:p14="http://schemas.microsoft.com/office/powerpoint/2010/main" val="414390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D348D"/>
              </a:buClr>
              <a:buSzPts val="2800"/>
              <a:buFont typeface="Calibri"/>
              <a:buNone/>
            </a:pPr>
            <a:r>
              <a:rPr lang="nl-BE"/>
              <a:t>Goal setting</a:t>
            </a:r>
            <a:endParaRPr/>
          </a:p>
        </p:txBody>
      </p:sp>
      <p:sp>
        <p:nvSpPr>
          <p:cNvPr id="49" name="Google Shape;49;p6"/>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GR"/>
              <a:t>14</a:t>
            </a:fld>
            <a:endParaRPr/>
          </a:p>
        </p:txBody>
      </p:sp>
      <p:pic>
        <p:nvPicPr>
          <p:cNvPr id="2" name="Afbeelding 1">
            <a:extLst>
              <a:ext uri="{FF2B5EF4-FFF2-40B4-BE49-F238E27FC236}">
                <a16:creationId xmlns:a16="http://schemas.microsoft.com/office/drawing/2014/main" id="{04CBBAD6-4D90-899F-2F57-7D2467A5DF27}"/>
              </a:ext>
            </a:extLst>
          </p:cNvPr>
          <p:cNvPicPr>
            <a:picLocks noChangeAspect="1"/>
          </p:cNvPicPr>
          <p:nvPr/>
        </p:nvPicPr>
        <p:blipFill>
          <a:blip r:embed="rId3"/>
          <a:stretch>
            <a:fillRect/>
          </a:stretch>
        </p:blipFill>
        <p:spPr>
          <a:xfrm>
            <a:off x="0" y="1067841"/>
            <a:ext cx="4704399" cy="2292499"/>
          </a:xfrm>
          <a:prstGeom prst="rect">
            <a:avLst/>
          </a:prstGeom>
        </p:spPr>
      </p:pic>
      <p:cxnSp>
        <p:nvCxnSpPr>
          <p:cNvPr id="6" name="Rechte verbindingslijn met pijl 5">
            <a:extLst>
              <a:ext uri="{FF2B5EF4-FFF2-40B4-BE49-F238E27FC236}">
                <a16:creationId xmlns:a16="http://schemas.microsoft.com/office/drawing/2014/main" id="{14363175-39EF-3D4D-E5B5-1140373C1A11}"/>
              </a:ext>
            </a:extLst>
          </p:cNvPr>
          <p:cNvCxnSpPr>
            <a:cxnSpLocks/>
          </p:cNvCxnSpPr>
          <p:nvPr/>
        </p:nvCxnSpPr>
        <p:spPr>
          <a:xfrm flipH="1">
            <a:off x="1664271" y="1237169"/>
            <a:ext cx="373140" cy="6169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 name="Kader 4">
            <a:extLst>
              <a:ext uri="{FF2B5EF4-FFF2-40B4-BE49-F238E27FC236}">
                <a16:creationId xmlns:a16="http://schemas.microsoft.com/office/drawing/2014/main" id="{ED450FC0-5233-B05E-4F7B-30CEDDC17712}"/>
              </a:ext>
            </a:extLst>
          </p:cNvPr>
          <p:cNvSpPr/>
          <p:nvPr/>
        </p:nvSpPr>
        <p:spPr>
          <a:xfrm>
            <a:off x="996914" y="1273885"/>
            <a:ext cx="620872" cy="21494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Afbeelding 6">
            <a:extLst>
              <a:ext uri="{FF2B5EF4-FFF2-40B4-BE49-F238E27FC236}">
                <a16:creationId xmlns:a16="http://schemas.microsoft.com/office/drawing/2014/main" id="{148F2057-A6A3-BA7D-60C3-6D35B3A00F48}"/>
              </a:ext>
            </a:extLst>
          </p:cNvPr>
          <p:cNvPicPr>
            <a:picLocks noChangeAspect="1"/>
          </p:cNvPicPr>
          <p:nvPr/>
        </p:nvPicPr>
        <p:blipFill rotWithShape="1">
          <a:blip r:embed="rId4"/>
          <a:srcRect b="43846"/>
          <a:stretch/>
        </p:blipFill>
        <p:spPr>
          <a:xfrm>
            <a:off x="360141" y="3360340"/>
            <a:ext cx="2867339" cy="1168704"/>
          </a:xfrm>
          <a:prstGeom prst="rect">
            <a:avLst/>
          </a:prstGeom>
        </p:spPr>
      </p:pic>
      <p:pic>
        <p:nvPicPr>
          <p:cNvPr id="8" name="Afbeelding 7">
            <a:extLst>
              <a:ext uri="{FF2B5EF4-FFF2-40B4-BE49-F238E27FC236}">
                <a16:creationId xmlns:a16="http://schemas.microsoft.com/office/drawing/2014/main" id="{6DFC5468-5BB1-F699-B8BF-FB7901BAFA37}"/>
              </a:ext>
            </a:extLst>
          </p:cNvPr>
          <p:cNvPicPr>
            <a:picLocks noChangeAspect="1"/>
          </p:cNvPicPr>
          <p:nvPr/>
        </p:nvPicPr>
        <p:blipFill>
          <a:blip r:embed="rId5"/>
          <a:stretch>
            <a:fillRect/>
          </a:stretch>
        </p:blipFill>
        <p:spPr>
          <a:xfrm>
            <a:off x="5124024" y="399010"/>
            <a:ext cx="3391326" cy="2469016"/>
          </a:xfrm>
          <a:prstGeom prst="rect">
            <a:avLst/>
          </a:prstGeom>
        </p:spPr>
      </p:pic>
      <p:pic>
        <p:nvPicPr>
          <p:cNvPr id="9" name="Afbeelding 8">
            <a:extLst>
              <a:ext uri="{FF2B5EF4-FFF2-40B4-BE49-F238E27FC236}">
                <a16:creationId xmlns:a16="http://schemas.microsoft.com/office/drawing/2014/main" id="{BC5EEAA6-3A31-5FED-AAF7-15470A033890}"/>
              </a:ext>
            </a:extLst>
          </p:cNvPr>
          <p:cNvPicPr>
            <a:picLocks noChangeAspect="1"/>
          </p:cNvPicPr>
          <p:nvPr/>
        </p:nvPicPr>
        <p:blipFill>
          <a:blip r:embed="rId6"/>
          <a:stretch>
            <a:fillRect/>
          </a:stretch>
        </p:blipFill>
        <p:spPr>
          <a:xfrm>
            <a:off x="5124024" y="2840318"/>
            <a:ext cx="3391326" cy="1619799"/>
          </a:xfrm>
          <a:prstGeom prst="rect">
            <a:avLst/>
          </a:prstGeom>
        </p:spPr>
      </p:pic>
    </p:spTree>
    <p:extLst>
      <p:ext uri="{BB962C8B-B14F-4D97-AF65-F5344CB8AC3E}">
        <p14:creationId xmlns:p14="http://schemas.microsoft.com/office/powerpoint/2010/main" val="218101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43"/>
          <p:cNvSpPr txBox="1">
            <a:spLocks noGrp="1"/>
          </p:cNvSpPr>
          <p:nvPr>
            <p:ph type="body" idx="1"/>
          </p:nvPr>
        </p:nvSpPr>
        <p:spPr>
          <a:xfrm>
            <a:off x="329360" y="1008309"/>
            <a:ext cx="4674891" cy="3312585"/>
          </a:xfrm>
          <a:prstGeom prst="rect">
            <a:avLst/>
          </a:prstGeom>
          <a:noFill/>
          <a:ln>
            <a:noFill/>
          </a:ln>
        </p:spPr>
        <p:txBody>
          <a:bodyPr spcFirstLastPara="1" wrap="square" lIns="68569" tIns="34275" rIns="68569" bIns="34275" anchor="t" anchorCtr="0">
            <a:noAutofit/>
          </a:bodyPr>
          <a:lstStyle/>
          <a:p>
            <a:pPr marL="171450" indent="-171450" algn="just">
              <a:buSzPts val="2800"/>
            </a:pPr>
            <a:r>
              <a:rPr lang="en-US" sz="1600" dirty="0"/>
              <a:t>Every Monday morning, the patient gets a reminder to review the past week and set his/her goals for the upcoming week.</a:t>
            </a:r>
          </a:p>
          <a:p>
            <a:pPr marL="171450" indent="-171450" algn="just">
              <a:buSzPts val="2800"/>
            </a:pPr>
            <a:r>
              <a:rPr lang="en-US" sz="1600" dirty="0"/>
              <a:t>Each week, the patient can set one or multiple healthy nutrition goals by choosing from the pre-defined goals. </a:t>
            </a:r>
          </a:p>
          <a:p>
            <a:pPr marL="171450" indent="-171450" algn="just">
              <a:buSzPts val="2800"/>
            </a:pPr>
            <a:r>
              <a:rPr lang="en-US" sz="1600" dirty="0"/>
              <a:t>Each goal is related to a Nutrition-score food group. </a:t>
            </a:r>
          </a:p>
          <a:p>
            <a:pPr marL="171450" indent="-171450" algn="just">
              <a:buSzPts val="2800"/>
            </a:pPr>
            <a:r>
              <a:rPr lang="en-US" sz="1600" dirty="0"/>
              <a:t>The patient can set as many healthy nutrition goals as he/she wants, but at least one goal needs to be defined. </a:t>
            </a:r>
          </a:p>
          <a:p>
            <a:pPr marL="171450" indent="-171450" algn="just">
              <a:buSzPts val="2800"/>
            </a:pPr>
            <a:r>
              <a:rPr lang="en-US" sz="1600" dirty="0"/>
              <a:t>Each week, the patient starts from the goals of last week. </a:t>
            </a:r>
          </a:p>
          <a:p>
            <a:pPr marL="171450" indent="-171450" algn="just">
              <a:buSzPts val="2800"/>
            </a:pPr>
            <a:endParaRPr lang="en-US" sz="1600" dirty="0"/>
          </a:p>
          <a:p>
            <a:pPr marL="171450" indent="-171450" algn="just">
              <a:buSzPts val="2800"/>
            </a:pPr>
            <a:endParaRPr lang="en-US" sz="1600" dirty="0"/>
          </a:p>
          <a:p>
            <a:pPr marL="171450" indent="-38100" algn="just">
              <a:buSzPts val="2800"/>
              <a:buNone/>
            </a:pPr>
            <a:endParaRPr lang="nl-NL" sz="1600" dirty="0"/>
          </a:p>
          <a:p>
            <a:pPr marL="85725" indent="0" algn="just">
              <a:buSzPts val="2800"/>
              <a:buNone/>
            </a:pPr>
            <a:endParaRPr lang="nl-NL" sz="1600" dirty="0"/>
          </a:p>
        </p:txBody>
      </p:sp>
      <p:sp>
        <p:nvSpPr>
          <p:cNvPr id="9" name="Google Shape;590;p27">
            <a:extLst>
              <a:ext uri="{FF2B5EF4-FFF2-40B4-BE49-F238E27FC236}">
                <a16:creationId xmlns:a16="http://schemas.microsoft.com/office/drawing/2014/main" id="{253612CC-0CB8-44F3-9F54-E48F08B3D306}"/>
              </a:ext>
            </a:extLst>
          </p:cNvPr>
          <p:cNvSpPr txBox="1">
            <a:spLocks noGrp="1"/>
          </p:cNvSpPr>
          <p:nvPr>
            <p:ph type="title" idx="4294967295"/>
          </p:nvPr>
        </p:nvSpPr>
        <p:spPr>
          <a:xfrm>
            <a:off x="1000576" y="148326"/>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Goal-setting for healthy nutrition</a:t>
            </a:r>
          </a:p>
        </p:txBody>
      </p:sp>
      <p:pic>
        <p:nvPicPr>
          <p:cNvPr id="10" name="Graphic 9" descr="Bullseye outline">
            <a:extLst>
              <a:ext uri="{FF2B5EF4-FFF2-40B4-BE49-F238E27FC236}">
                <a16:creationId xmlns:a16="http://schemas.microsoft.com/office/drawing/2014/main" id="{F41AAB7D-D33F-4FAD-A7F5-E2C2CB3A75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20" y="195083"/>
            <a:ext cx="685800" cy="685800"/>
          </a:xfrm>
          <a:prstGeom prst="rect">
            <a:avLst/>
          </a:prstGeom>
        </p:spPr>
      </p:pic>
      <p:sp>
        <p:nvSpPr>
          <p:cNvPr id="3" name="Slide Number Placeholder 2">
            <a:extLst>
              <a:ext uri="{FF2B5EF4-FFF2-40B4-BE49-F238E27FC236}">
                <a16:creationId xmlns:a16="http://schemas.microsoft.com/office/drawing/2014/main" id="{7C36B249-18B6-0C4A-B5FF-BAE1C89A4893}"/>
              </a:ext>
            </a:extLst>
          </p:cNvPr>
          <p:cNvSpPr>
            <a:spLocks noGrp="1"/>
          </p:cNvSpPr>
          <p:nvPr>
            <p:ph type="sldNum" idx="12"/>
          </p:nvPr>
        </p:nvSpPr>
        <p:spPr/>
        <p:txBody>
          <a:bodyPr/>
          <a:lstStyle/>
          <a:p>
            <a:fld id="{00000000-1234-1234-1234-123412341234}" type="slidenum">
              <a:rPr lang="en-US" smtClean="0"/>
              <a:pPr/>
              <a:t>15</a:t>
            </a:fld>
            <a:endParaRPr lang="en-US"/>
          </a:p>
        </p:txBody>
      </p:sp>
      <p:pic>
        <p:nvPicPr>
          <p:cNvPr id="6" name="Afbeelding 5" descr="Afbeelding met tekst, schermopname, software, Webpagina&#10;&#10;Automatisch gegenereerde beschrijving">
            <a:extLst>
              <a:ext uri="{FF2B5EF4-FFF2-40B4-BE49-F238E27FC236}">
                <a16:creationId xmlns:a16="http://schemas.microsoft.com/office/drawing/2014/main" id="{404254AB-1A42-B2DD-45DA-3B5AF87F61DE}"/>
              </a:ext>
            </a:extLst>
          </p:cNvPr>
          <p:cNvPicPr>
            <a:picLocks noChangeAspect="1"/>
          </p:cNvPicPr>
          <p:nvPr/>
        </p:nvPicPr>
        <p:blipFill rotWithShape="1">
          <a:blip r:embed="rId5"/>
          <a:srcRect t="6526"/>
          <a:stretch/>
        </p:blipFill>
        <p:spPr>
          <a:xfrm>
            <a:off x="5078171" y="682847"/>
            <a:ext cx="1915742" cy="3881282"/>
          </a:xfrm>
          <a:prstGeom prst="rect">
            <a:avLst/>
          </a:prstGeom>
        </p:spPr>
      </p:pic>
      <p:pic>
        <p:nvPicPr>
          <p:cNvPr id="8" name="Afbeelding 7" descr="Afbeelding met tekst, schermopname, nummer, Lettertype&#10;&#10;Automatisch gegenereerde beschrijving">
            <a:extLst>
              <a:ext uri="{FF2B5EF4-FFF2-40B4-BE49-F238E27FC236}">
                <a16:creationId xmlns:a16="http://schemas.microsoft.com/office/drawing/2014/main" id="{4A429A16-EBC3-0216-91D1-92FA59CA08F2}"/>
              </a:ext>
            </a:extLst>
          </p:cNvPr>
          <p:cNvPicPr>
            <a:picLocks noChangeAspect="1"/>
          </p:cNvPicPr>
          <p:nvPr/>
        </p:nvPicPr>
        <p:blipFill rotWithShape="1">
          <a:blip r:embed="rId6"/>
          <a:srcRect t="6526"/>
          <a:stretch/>
        </p:blipFill>
        <p:spPr>
          <a:xfrm>
            <a:off x="6970765" y="672051"/>
            <a:ext cx="1915742" cy="3881282"/>
          </a:xfrm>
          <a:prstGeom prst="rect">
            <a:avLst/>
          </a:prstGeom>
        </p:spPr>
      </p:pic>
    </p:spTree>
    <p:extLst>
      <p:ext uri="{BB962C8B-B14F-4D97-AF65-F5344CB8AC3E}">
        <p14:creationId xmlns:p14="http://schemas.microsoft.com/office/powerpoint/2010/main" val="963482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7" name="Google Shape;877;p43"/>
          <p:cNvSpPr txBox="1">
            <a:spLocks noGrp="1"/>
          </p:cNvSpPr>
          <p:nvPr>
            <p:ph type="body" idx="1"/>
          </p:nvPr>
        </p:nvSpPr>
        <p:spPr>
          <a:xfrm>
            <a:off x="322782" y="1065513"/>
            <a:ext cx="4393406" cy="3312585"/>
          </a:xfrm>
          <a:prstGeom prst="rect">
            <a:avLst/>
          </a:prstGeom>
          <a:noFill/>
          <a:ln>
            <a:noFill/>
          </a:ln>
        </p:spPr>
        <p:txBody>
          <a:bodyPr spcFirstLastPara="1" wrap="square" lIns="68569" tIns="34275" rIns="68569" bIns="34275" anchor="t" anchorCtr="0">
            <a:noAutofit/>
          </a:bodyPr>
          <a:lstStyle/>
          <a:p>
            <a:pPr marL="171450" indent="-171450" algn="just">
              <a:buSzPts val="2800"/>
            </a:pPr>
            <a:r>
              <a:rPr lang="en-US" sz="1800" dirty="0"/>
              <a:t>The patient can add, edit and delete goals as he/she wants. </a:t>
            </a:r>
            <a:endParaRPr lang="en-US" dirty="0"/>
          </a:p>
          <a:p>
            <a:pPr marL="171450" indent="-171450" algn="just">
              <a:buSzPts val="2800"/>
            </a:pPr>
            <a:endParaRPr lang="en-US"/>
          </a:p>
          <a:p>
            <a:pPr marL="171450" indent="-171450" algn="just">
              <a:buSzPts val="2800"/>
            </a:pPr>
            <a:endParaRPr lang="en-US"/>
          </a:p>
          <a:p>
            <a:pPr marL="171450" indent="-38100" algn="just">
              <a:buSzPts val="2800"/>
              <a:buNone/>
            </a:pPr>
            <a:endParaRPr lang="nl-NL"/>
          </a:p>
          <a:p>
            <a:pPr marL="85725" indent="0" algn="just">
              <a:buSzPts val="2800"/>
              <a:buNone/>
            </a:pPr>
            <a:endParaRPr lang="nl-NL"/>
          </a:p>
        </p:txBody>
      </p:sp>
      <p:sp>
        <p:nvSpPr>
          <p:cNvPr id="9" name="Google Shape;590;p27">
            <a:extLst>
              <a:ext uri="{FF2B5EF4-FFF2-40B4-BE49-F238E27FC236}">
                <a16:creationId xmlns:a16="http://schemas.microsoft.com/office/drawing/2014/main" id="{253612CC-0CB8-44F3-9F54-E48F08B3D306}"/>
              </a:ext>
            </a:extLst>
          </p:cNvPr>
          <p:cNvSpPr txBox="1">
            <a:spLocks noGrp="1"/>
          </p:cNvSpPr>
          <p:nvPr>
            <p:ph type="title" idx="4294967295"/>
          </p:nvPr>
        </p:nvSpPr>
        <p:spPr>
          <a:xfrm>
            <a:off x="1000576" y="148326"/>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Goal-setting for healthy nutrition</a:t>
            </a:r>
          </a:p>
        </p:txBody>
      </p:sp>
      <p:pic>
        <p:nvPicPr>
          <p:cNvPr id="10" name="Graphic 9" descr="Bullseye outline">
            <a:extLst>
              <a:ext uri="{FF2B5EF4-FFF2-40B4-BE49-F238E27FC236}">
                <a16:creationId xmlns:a16="http://schemas.microsoft.com/office/drawing/2014/main" id="{F41AAB7D-D33F-4FAD-A7F5-E2C2CB3A75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320" y="195083"/>
            <a:ext cx="685800" cy="685800"/>
          </a:xfrm>
          <a:prstGeom prst="rect">
            <a:avLst/>
          </a:prstGeom>
        </p:spPr>
      </p:pic>
      <p:sp>
        <p:nvSpPr>
          <p:cNvPr id="5" name="Slide Number Placeholder 4">
            <a:extLst>
              <a:ext uri="{FF2B5EF4-FFF2-40B4-BE49-F238E27FC236}">
                <a16:creationId xmlns:a16="http://schemas.microsoft.com/office/drawing/2014/main" id="{4E6383D0-6000-9D7C-0B3D-D339FC98A553}"/>
              </a:ext>
            </a:extLst>
          </p:cNvPr>
          <p:cNvSpPr>
            <a:spLocks noGrp="1"/>
          </p:cNvSpPr>
          <p:nvPr>
            <p:ph type="sldNum" idx="12"/>
          </p:nvPr>
        </p:nvSpPr>
        <p:spPr/>
        <p:txBody>
          <a:bodyPr/>
          <a:lstStyle/>
          <a:p>
            <a:fld id="{00000000-1234-1234-1234-123412341234}" type="slidenum">
              <a:rPr lang="en-US" smtClean="0"/>
              <a:pPr/>
              <a:t>16</a:t>
            </a:fld>
            <a:endParaRPr lang="en-US"/>
          </a:p>
        </p:txBody>
      </p:sp>
      <p:sp>
        <p:nvSpPr>
          <p:cNvPr id="6" name="Google Shape;643;p29">
            <a:extLst>
              <a:ext uri="{FF2B5EF4-FFF2-40B4-BE49-F238E27FC236}">
                <a16:creationId xmlns:a16="http://schemas.microsoft.com/office/drawing/2014/main" id="{07CD3738-D57F-07A4-C7D9-C292A09716DE}"/>
              </a:ext>
            </a:extLst>
          </p:cNvPr>
          <p:cNvSpPr/>
          <p:nvPr/>
        </p:nvSpPr>
        <p:spPr>
          <a:xfrm>
            <a:off x="435312" y="1865473"/>
            <a:ext cx="567144" cy="564188"/>
          </a:xfrm>
          <a:prstGeom prst="flowChartExtract">
            <a:avLst/>
          </a:prstGeom>
          <a:solidFill>
            <a:schemeClr val="lt2"/>
          </a:solidFill>
          <a:ln w="76200" cap="flat" cmpd="sng">
            <a:solidFill>
              <a:srgbClr val="402775"/>
            </a:solidFill>
            <a:prstDash val="solid"/>
            <a:round/>
            <a:headEnd type="none" w="sm" len="sm"/>
            <a:tailEnd type="none" w="sm" len="sm"/>
          </a:ln>
        </p:spPr>
        <p:txBody>
          <a:bodyPr spcFirstLastPara="1" wrap="square" lIns="68569" tIns="68569" rIns="68569" bIns="68569" anchor="ctr" anchorCtr="0">
            <a:noAutofit/>
          </a:bodyPr>
          <a:lstStyle/>
          <a:p>
            <a:pPr lvl="0" algn="ctr">
              <a:lnSpc>
                <a:spcPct val="115000"/>
              </a:lnSpc>
              <a:buSzPts val="3000"/>
            </a:pPr>
            <a:r>
              <a:rPr lang="en-US" sz="2400" b="1">
                <a:solidFill>
                  <a:srgbClr val="402775"/>
                </a:solidFill>
              </a:rPr>
              <a:t>!</a:t>
            </a:r>
            <a:endParaRPr sz="2250" b="1">
              <a:solidFill>
                <a:srgbClr val="402775"/>
              </a:solidFill>
            </a:endParaRPr>
          </a:p>
        </p:txBody>
      </p:sp>
      <p:sp>
        <p:nvSpPr>
          <p:cNvPr id="8" name="Google Shape;917;p46">
            <a:extLst>
              <a:ext uri="{FF2B5EF4-FFF2-40B4-BE49-F238E27FC236}">
                <a16:creationId xmlns:a16="http://schemas.microsoft.com/office/drawing/2014/main" id="{B652FC95-CE3C-9894-9DDA-B67590E75F95}"/>
              </a:ext>
            </a:extLst>
          </p:cNvPr>
          <p:cNvSpPr txBox="1"/>
          <p:nvPr/>
        </p:nvSpPr>
        <p:spPr>
          <a:xfrm>
            <a:off x="1001525" y="1726442"/>
            <a:ext cx="4057544" cy="1661971"/>
          </a:xfrm>
          <a:prstGeom prst="rect">
            <a:avLst/>
          </a:prstGeom>
          <a:noFill/>
          <a:ln>
            <a:noFill/>
          </a:ln>
        </p:spPr>
        <p:txBody>
          <a:bodyPr spcFirstLastPara="1" wrap="square" lIns="68569" tIns="68569" rIns="68569" bIns="68569" anchor="t" anchorCtr="0">
            <a:spAutoFit/>
          </a:bodyPr>
          <a:lstStyle/>
          <a:p>
            <a:r>
              <a:rPr lang="en-US" sz="1650" dirty="0">
                <a:latin typeface="Calibri"/>
                <a:ea typeface="Calibri"/>
                <a:cs typeface="Calibri"/>
                <a:sym typeface="Calibri"/>
              </a:rPr>
              <a:t>Mention to the patient that it is important to eat food products that are suitable for him/her. In case of doubt about nutritional advice or quantities of food, the patient should talk about this with his/her doctor or case nurse.</a:t>
            </a:r>
          </a:p>
        </p:txBody>
      </p:sp>
      <p:pic>
        <p:nvPicPr>
          <p:cNvPr id="7" name="Afbeelding 6" descr="Afbeelding met tekst, schermopname, Snack, voedsel&#10;&#10;Automatisch gegenereerde beschrijving">
            <a:extLst>
              <a:ext uri="{FF2B5EF4-FFF2-40B4-BE49-F238E27FC236}">
                <a16:creationId xmlns:a16="http://schemas.microsoft.com/office/drawing/2014/main" id="{1B13829B-91F7-94EF-46F2-EA4B572F7F06}"/>
              </a:ext>
            </a:extLst>
          </p:cNvPr>
          <p:cNvPicPr>
            <a:picLocks noChangeAspect="1"/>
          </p:cNvPicPr>
          <p:nvPr/>
        </p:nvPicPr>
        <p:blipFill rotWithShape="1">
          <a:blip r:embed="rId5"/>
          <a:srcRect t="6751"/>
          <a:stretch/>
        </p:blipFill>
        <p:spPr>
          <a:xfrm>
            <a:off x="4954717" y="712118"/>
            <a:ext cx="1902554" cy="3845284"/>
          </a:xfrm>
          <a:prstGeom prst="rect">
            <a:avLst/>
          </a:prstGeom>
        </p:spPr>
      </p:pic>
      <p:pic>
        <p:nvPicPr>
          <p:cNvPr id="12" name="Afbeelding 11" descr="Afbeelding met tekst, schermopname, gereedschap&#10;&#10;Automatisch gegenereerde beschrijving">
            <a:extLst>
              <a:ext uri="{FF2B5EF4-FFF2-40B4-BE49-F238E27FC236}">
                <a16:creationId xmlns:a16="http://schemas.microsoft.com/office/drawing/2014/main" id="{A77CA600-9309-9019-268B-6F4B3568F2EC}"/>
              </a:ext>
            </a:extLst>
          </p:cNvPr>
          <p:cNvPicPr>
            <a:picLocks noChangeAspect="1"/>
          </p:cNvPicPr>
          <p:nvPr/>
        </p:nvPicPr>
        <p:blipFill rotWithShape="1">
          <a:blip r:embed="rId6"/>
          <a:srcRect t="6751"/>
          <a:stretch/>
        </p:blipFill>
        <p:spPr>
          <a:xfrm>
            <a:off x="6924351" y="669680"/>
            <a:ext cx="1902554" cy="3845284"/>
          </a:xfrm>
          <a:prstGeom prst="rect">
            <a:avLst/>
          </a:prstGeom>
        </p:spPr>
      </p:pic>
    </p:spTree>
    <p:extLst>
      <p:ext uri="{BB962C8B-B14F-4D97-AF65-F5344CB8AC3E}">
        <p14:creationId xmlns:p14="http://schemas.microsoft.com/office/powerpoint/2010/main" val="2168541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25" name="Google Shape;590;p27">
            <a:extLst>
              <a:ext uri="{FF2B5EF4-FFF2-40B4-BE49-F238E27FC236}">
                <a16:creationId xmlns:a16="http://schemas.microsoft.com/office/drawing/2014/main" id="{426B9460-0EA2-4A32-9976-334CCC7647E7}"/>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Journey: Maintain your healthy habit</a:t>
            </a:r>
          </a:p>
        </p:txBody>
      </p:sp>
      <p:pic>
        <p:nvPicPr>
          <p:cNvPr id="19" name="Graphic 3" descr="Open hand outline">
            <a:extLst>
              <a:ext uri="{FF2B5EF4-FFF2-40B4-BE49-F238E27FC236}">
                <a16:creationId xmlns:a16="http://schemas.microsoft.com/office/drawing/2014/main" id="{AFC2D0A1-5555-4E1B-8762-0A491143B3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2599" y="2940672"/>
            <a:ext cx="540001" cy="540001"/>
          </a:xfrm>
          <a:prstGeom prst="rect">
            <a:avLst/>
          </a:prstGeom>
        </p:spPr>
      </p:pic>
      <p:sp>
        <p:nvSpPr>
          <p:cNvPr id="4" name="Slide Number Placeholder 3">
            <a:extLst>
              <a:ext uri="{FF2B5EF4-FFF2-40B4-BE49-F238E27FC236}">
                <a16:creationId xmlns:a16="http://schemas.microsoft.com/office/drawing/2014/main" id="{FECCDA2A-F85F-AF7F-E96E-F5D92FF1CC93}"/>
              </a:ext>
            </a:extLst>
          </p:cNvPr>
          <p:cNvSpPr>
            <a:spLocks noGrp="1"/>
          </p:cNvSpPr>
          <p:nvPr>
            <p:ph type="sldNum" idx="12"/>
          </p:nvPr>
        </p:nvSpPr>
        <p:spPr/>
        <p:txBody>
          <a:bodyPr/>
          <a:lstStyle/>
          <a:p>
            <a:fld id="{00000000-1234-1234-1234-123412341234}" type="slidenum">
              <a:rPr lang="en-US" smtClean="0"/>
              <a:pPr/>
              <a:t>17</a:t>
            </a:fld>
            <a:endParaRPr lang="en-US"/>
          </a:p>
        </p:txBody>
      </p:sp>
      <p:pic>
        <p:nvPicPr>
          <p:cNvPr id="3" name="Afbeelding 2" descr="Afbeelding met tekst, schermopname, nummer, Lettertype&#10;&#10;Automatisch gegenereerde beschrijving">
            <a:extLst>
              <a:ext uri="{FF2B5EF4-FFF2-40B4-BE49-F238E27FC236}">
                <a16:creationId xmlns:a16="http://schemas.microsoft.com/office/drawing/2014/main" id="{F91CC540-EEF5-1D18-AADC-E3E0730D63CC}"/>
              </a:ext>
            </a:extLst>
          </p:cNvPr>
          <p:cNvPicPr>
            <a:picLocks noChangeAspect="1"/>
          </p:cNvPicPr>
          <p:nvPr/>
        </p:nvPicPr>
        <p:blipFill rotWithShape="1">
          <a:blip r:embed="rId5"/>
          <a:srcRect t="5253"/>
          <a:stretch/>
        </p:blipFill>
        <p:spPr>
          <a:xfrm>
            <a:off x="3316015" y="860467"/>
            <a:ext cx="1799995" cy="3696468"/>
          </a:xfrm>
          <a:prstGeom prst="rect">
            <a:avLst/>
          </a:prstGeom>
        </p:spPr>
      </p:pic>
      <p:sp>
        <p:nvSpPr>
          <p:cNvPr id="6" name="Google Shape;591;p27">
            <a:extLst>
              <a:ext uri="{FF2B5EF4-FFF2-40B4-BE49-F238E27FC236}">
                <a16:creationId xmlns:a16="http://schemas.microsoft.com/office/drawing/2014/main" id="{2BC69E74-87D6-5911-70C4-3725FB4B9D2D}"/>
              </a:ext>
            </a:extLst>
          </p:cNvPr>
          <p:cNvSpPr txBox="1">
            <a:spLocks noGrp="1"/>
          </p:cNvSpPr>
          <p:nvPr>
            <p:ph type="body" idx="1"/>
          </p:nvPr>
        </p:nvSpPr>
        <p:spPr>
          <a:xfrm>
            <a:off x="5220849" y="931227"/>
            <a:ext cx="3617992" cy="1885477"/>
          </a:xfrm>
          <a:prstGeom prst="rect">
            <a:avLst/>
          </a:prstGeom>
          <a:noFill/>
          <a:ln>
            <a:noFill/>
          </a:ln>
        </p:spPr>
        <p:txBody>
          <a:bodyPr spcFirstLastPara="1" wrap="square" lIns="68569" tIns="34275" rIns="68569" bIns="34275" anchor="t" anchorCtr="0">
            <a:normAutofit fontScale="92500"/>
          </a:bodyPr>
          <a:lstStyle/>
          <a:p>
            <a:pPr algn="just">
              <a:spcBef>
                <a:spcPts val="0"/>
              </a:spcBef>
              <a:buSzPts val="3200"/>
            </a:pPr>
            <a:r>
              <a:rPr lang="en-US" b="1" dirty="0"/>
              <a:t>Monitored action: </a:t>
            </a:r>
            <a:r>
              <a:rPr lang="nl-BE" b="0" dirty="0" err="1"/>
              <a:t>Maintain</a:t>
            </a:r>
            <a:r>
              <a:rPr lang="nl-BE" b="0" dirty="0"/>
              <a:t> </a:t>
            </a:r>
            <a:r>
              <a:rPr lang="nl-BE" b="0" dirty="0" err="1"/>
              <a:t>your</a:t>
            </a:r>
            <a:r>
              <a:rPr lang="nl-BE" b="0" dirty="0"/>
              <a:t> </a:t>
            </a:r>
            <a:r>
              <a:rPr lang="nl-BE" b="0" dirty="0" err="1"/>
              <a:t>healthy</a:t>
            </a:r>
            <a:r>
              <a:rPr lang="nl-BE" b="0" dirty="0"/>
              <a:t> </a:t>
            </a:r>
            <a:r>
              <a:rPr lang="nl-BE" b="0" dirty="0" err="1"/>
              <a:t>habits</a:t>
            </a:r>
            <a:r>
              <a:rPr lang="nl-BE" b="0" dirty="0"/>
              <a:t>.</a:t>
            </a:r>
            <a:endParaRPr lang="fr-FR" b="0" dirty="0"/>
          </a:p>
          <a:p>
            <a:pPr algn="just">
              <a:buSzPts val="2800"/>
            </a:pPr>
            <a:endParaRPr lang="fr-FR"/>
          </a:p>
          <a:p>
            <a:pPr algn="just">
              <a:buSzPts val="2800"/>
            </a:pPr>
            <a:r>
              <a:rPr lang="en-US" dirty="0"/>
              <a:t>The patient will get support to maintain healthy nutrition by:</a:t>
            </a:r>
          </a:p>
        </p:txBody>
      </p:sp>
      <p:pic>
        <p:nvPicPr>
          <p:cNvPr id="7" name="Graphic 6" descr="Clipboard with solid fill">
            <a:extLst>
              <a:ext uri="{FF2B5EF4-FFF2-40B4-BE49-F238E27FC236}">
                <a16:creationId xmlns:a16="http://schemas.microsoft.com/office/drawing/2014/main" id="{B83A562B-A06E-9ECE-CB1D-EE83B1DBAD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73428" y="2848075"/>
            <a:ext cx="685800" cy="685800"/>
          </a:xfrm>
          <a:prstGeom prst="rect">
            <a:avLst/>
          </a:prstGeom>
        </p:spPr>
      </p:pic>
      <p:sp>
        <p:nvSpPr>
          <p:cNvPr id="8" name="Tekstvak 7">
            <a:extLst>
              <a:ext uri="{FF2B5EF4-FFF2-40B4-BE49-F238E27FC236}">
                <a16:creationId xmlns:a16="http://schemas.microsoft.com/office/drawing/2014/main" id="{420B718D-0F30-6758-F909-2FC46A66AA44}"/>
              </a:ext>
            </a:extLst>
          </p:cNvPr>
          <p:cNvSpPr txBox="1"/>
          <p:nvPr/>
        </p:nvSpPr>
        <p:spPr>
          <a:xfrm>
            <a:off x="7382117" y="3573272"/>
            <a:ext cx="1194757" cy="1077218"/>
          </a:xfrm>
          <a:prstGeom prst="rect">
            <a:avLst/>
          </a:prstGeom>
          <a:noFill/>
        </p:spPr>
        <p:txBody>
          <a:bodyPr wrap="square" lIns="91440" tIns="45720" rIns="91440" bIns="45720" rtlCol="0" anchor="t">
            <a:spAutoFit/>
          </a:bodyPr>
          <a:lstStyle/>
          <a:p>
            <a:pPr algn="ctr"/>
            <a:r>
              <a:rPr lang="nl-BE" sz="1600">
                <a:latin typeface="Calibri"/>
                <a:cs typeface="Calibri"/>
              </a:rPr>
              <a:t>Monitoring </a:t>
            </a:r>
            <a:r>
              <a:rPr lang="nl-BE" sz="1600" err="1">
                <a:latin typeface="Calibri"/>
                <a:cs typeface="Calibri"/>
              </a:rPr>
              <a:t>the</a:t>
            </a:r>
            <a:r>
              <a:rPr lang="nl-BE" sz="1600">
                <a:latin typeface="Calibri"/>
                <a:cs typeface="Calibri"/>
              </a:rPr>
              <a:t> </a:t>
            </a:r>
            <a:r>
              <a:rPr lang="nl-BE" sz="1600" err="1">
                <a:latin typeface="Calibri"/>
                <a:cs typeface="Calibri"/>
              </a:rPr>
              <a:t>Nutrition</a:t>
            </a:r>
            <a:r>
              <a:rPr lang="nl-BE" sz="1600">
                <a:latin typeface="Calibri"/>
                <a:cs typeface="Calibri"/>
              </a:rPr>
              <a:t>-score</a:t>
            </a:r>
          </a:p>
        </p:txBody>
      </p:sp>
      <p:sp>
        <p:nvSpPr>
          <p:cNvPr id="9" name="Tekstvak 8">
            <a:extLst>
              <a:ext uri="{FF2B5EF4-FFF2-40B4-BE49-F238E27FC236}">
                <a16:creationId xmlns:a16="http://schemas.microsoft.com/office/drawing/2014/main" id="{96A56086-14E4-E0CF-CBD8-3647A84E9D09}"/>
              </a:ext>
            </a:extLst>
          </p:cNvPr>
          <p:cNvSpPr txBox="1"/>
          <p:nvPr/>
        </p:nvSpPr>
        <p:spPr>
          <a:xfrm>
            <a:off x="5560364" y="3626475"/>
            <a:ext cx="1064871" cy="584775"/>
          </a:xfrm>
          <a:prstGeom prst="rect">
            <a:avLst/>
          </a:prstGeom>
          <a:noFill/>
        </p:spPr>
        <p:txBody>
          <a:bodyPr wrap="square" rtlCol="0">
            <a:spAutoFit/>
          </a:bodyPr>
          <a:lstStyle/>
          <a:p>
            <a:pPr algn="ctr"/>
            <a:r>
              <a:rPr lang="nl-BE" sz="1600">
                <a:latin typeface="Calibri" panose="020F0502020204030204" pitchFamily="34" charset="0"/>
                <a:cs typeface="Calibri" panose="020F0502020204030204" pitchFamily="34" charset="0"/>
              </a:rPr>
              <a:t>General features</a:t>
            </a:r>
          </a:p>
        </p:txBody>
      </p:sp>
    </p:spTree>
    <p:extLst>
      <p:ext uri="{BB962C8B-B14F-4D97-AF65-F5344CB8AC3E}">
        <p14:creationId xmlns:p14="http://schemas.microsoft.com/office/powerpoint/2010/main" val="184422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A1AFE-9DB8-B86D-EAC6-F14956585334}"/>
              </a:ext>
            </a:extLst>
          </p:cNvPr>
          <p:cNvSpPr>
            <a:spLocks noGrp="1"/>
          </p:cNvSpPr>
          <p:nvPr>
            <p:ph type="title"/>
          </p:nvPr>
        </p:nvSpPr>
        <p:spPr/>
        <p:txBody>
          <a:bodyPr/>
          <a:lstStyle/>
          <a:p>
            <a:r>
              <a:rPr lang="en-GB" dirty="0"/>
              <a:t>Open the Healthy Nutrition module</a:t>
            </a:r>
          </a:p>
        </p:txBody>
      </p:sp>
      <p:sp>
        <p:nvSpPr>
          <p:cNvPr id="4" name="Tijdelijke aanduiding voor dianummer 3">
            <a:extLst>
              <a:ext uri="{FF2B5EF4-FFF2-40B4-BE49-F238E27FC236}">
                <a16:creationId xmlns:a16="http://schemas.microsoft.com/office/drawing/2014/main" id="{DE62FB9C-B747-0C8B-7318-50777B604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2</a:t>
            </a:fld>
            <a:endParaRPr lang="nl-BE"/>
          </a:p>
        </p:txBody>
      </p:sp>
      <p:pic>
        <p:nvPicPr>
          <p:cNvPr id="5" name="Afbeelding 4">
            <a:extLst>
              <a:ext uri="{FF2B5EF4-FFF2-40B4-BE49-F238E27FC236}">
                <a16:creationId xmlns:a16="http://schemas.microsoft.com/office/drawing/2014/main" id="{736AA21A-967B-079F-60F9-7C8E2D307565}"/>
              </a:ext>
            </a:extLst>
          </p:cNvPr>
          <p:cNvPicPr>
            <a:picLocks noChangeAspect="1"/>
          </p:cNvPicPr>
          <p:nvPr/>
        </p:nvPicPr>
        <p:blipFill>
          <a:blip r:embed="rId3"/>
          <a:stretch>
            <a:fillRect/>
          </a:stretch>
        </p:blipFill>
        <p:spPr>
          <a:xfrm>
            <a:off x="1428459" y="1034334"/>
            <a:ext cx="6287082" cy="3436065"/>
          </a:xfrm>
          <a:prstGeom prst="rect">
            <a:avLst/>
          </a:prstGeom>
        </p:spPr>
      </p:pic>
      <p:sp>
        <p:nvSpPr>
          <p:cNvPr id="7" name="Kader 6">
            <a:extLst>
              <a:ext uri="{FF2B5EF4-FFF2-40B4-BE49-F238E27FC236}">
                <a16:creationId xmlns:a16="http://schemas.microsoft.com/office/drawing/2014/main" id="{577F9E50-9798-1CEC-79CE-28EE8D0A81E1}"/>
              </a:ext>
            </a:extLst>
          </p:cNvPr>
          <p:cNvSpPr/>
          <p:nvPr/>
        </p:nvSpPr>
        <p:spPr>
          <a:xfrm>
            <a:off x="4765040" y="1107440"/>
            <a:ext cx="1473200" cy="29464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cxnSp>
        <p:nvCxnSpPr>
          <p:cNvPr id="9" name="Rechte verbindingslijn met pijl 8">
            <a:extLst>
              <a:ext uri="{FF2B5EF4-FFF2-40B4-BE49-F238E27FC236}">
                <a16:creationId xmlns:a16="http://schemas.microsoft.com/office/drawing/2014/main" id="{0508D615-6394-CBD6-6E26-A3A7933D135E}"/>
              </a:ext>
            </a:extLst>
          </p:cNvPr>
          <p:cNvCxnSpPr/>
          <p:nvPr/>
        </p:nvCxnSpPr>
        <p:spPr>
          <a:xfrm flipH="1">
            <a:off x="6238240" y="701040"/>
            <a:ext cx="314960" cy="33329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80517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A1AFE-9DB8-B86D-EAC6-F14956585334}"/>
              </a:ext>
            </a:extLst>
          </p:cNvPr>
          <p:cNvSpPr>
            <a:spLocks noGrp="1"/>
          </p:cNvSpPr>
          <p:nvPr>
            <p:ph type="title"/>
          </p:nvPr>
        </p:nvSpPr>
        <p:spPr/>
        <p:txBody>
          <a:bodyPr/>
          <a:lstStyle/>
          <a:p>
            <a:r>
              <a:rPr lang="en-GB" dirty="0"/>
              <a:t>Open the Healthy Nutrition module</a:t>
            </a:r>
          </a:p>
        </p:txBody>
      </p:sp>
      <p:sp>
        <p:nvSpPr>
          <p:cNvPr id="4" name="Tijdelijke aanduiding voor dianummer 3">
            <a:extLst>
              <a:ext uri="{FF2B5EF4-FFF2-40B4-BE49-F238E27FC236}">
                <a16:creationId xmlns:a16="http://schemas.microsoft.com/office/drawing/2014/main" id="{DE62FB9C-B747-0C8B-7318-50777B604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BE" smtClean="0"/>
              <a:t>3</a:t>
            </a:fld>
            <a:endParaRPr lang="nl-BE"/>
          </a:p>
        </p:txBody>
      </p:sp>
      <p:cxnSp>
        <p:nvCxnSpPr>
          <p:cNvPr id="9" name="Rechte verbindingslijn met pijl 8">
            <a:extLst>
              <a:ext uri="{FF2B5EF4-FFF2-40B4-BE49-F238E27FC236}">
                <a16:creationId xmlns:a16="http://schemas.microsoft.com/office/drawing/2014/main" id="{0508D615-6394-CBD6-6E26-A3A7933D135E}"/>
              </a:ext>
            </a:extLst>
          </p:cNvPr>
          <p:cNvCxnSpPr/>
          <p:nvPr/>
        </p:nvCxnSpPr>
        <p:spPr>
          <a:xfrm flipH="1">
            <a:off x="7711440" y="1557471"/>
            <a:ext cx="314960" cy="33329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5" name="Afbeelding 4">
            <a:extLst>
              <a:ext uri="{FF2B5EF4-FFF2-40B4-BE49-F238E27FC236}">
                <a16:creationId xmlns:a16="http://schemas.microsoft.com/office/drawing/2014/main" id="{76DC9504-1F06-1EB1-0B5D-3229A563C2E9}"/>
              </a:ext>
            </a:extLst>
          </p:cNvPr>
          <p:cNvPicPr>
            <a:picLocks noChangeAspect="1"/>
          </p:cNvPicPr>
          <p:nvPr/>
        </p:nvPicPr>
        <p:blipFill>
          <a:blip r:embed="rId3"/>
          <a:stretch>
            <a:fillRect/>
          </a:stretch>
        </p:blipFill>
        <p:spPr>
          <a:xfrm>
            <a:off x="1490254" y="1066051"/>
            <a:ext cx="6110696" cy="3330394"/>
          </a:xfrm>
          <a:prstGeom prst="rect">
            <a:avLst/>
          </a:prstGeom>
        </p:spPr>
      </p:pic>
      <p:sp>
        <p:nvSpPr>
          <p:cNvPr id="7" name="Kader 6">
            <a:extLst>
              <a:ext uri="{FF2B5EF4-FFF2-40B4-BE49-F238E27FC236}">
                <a16:creationId xmlns:a16="http://schemas.microsoft.com/office/drawing/2014/main" id="{577F9E50-9798-1CEC-79CE-28EE8D0A81E1}"/>
              </a:ext>
            </a:extLst>
          </p:cNvPr>
          <p:cNvSpPr/>
          <p:nvPr/>
        </p:nvSpPr>
        <p:spPr>
          <a:xfrm>
            <a:off x="6492240" y="1911980"/>
            <a:ext cx="1107440" cy="29464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4155489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D348D"/>
              </a:buClr>
              <a:buSzPts val="2800"/>
              <a:buFont typeface="Calibri"/>
              <a:buNone/>
            </a:pPr>
            <a:r>
              <a:rPr lang="en-GB" dirty="0"/>
              <a:t>Open the Healthy Nutrition module</a:t>
            </a:r>
          </a:p>
        </p:txBody>
      </p:sp>
      <p:sp>
        <p:nvSpPr>
          <p:cNvPr id="49" name="Google Shape;49;p6"/>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700"/>
              <a:buNone/>
            </a:pPr>
            <a:fld id="{00000000-1234-1234-1234-123412341234}" type="slidenum">
              <a:rPr lang="en-GR"/>
              <a:t>4</a:t>
            </a:fld>
            <a:endParaRPr/>
          </a:p>
        </p:txBody>
      </p:sp>
      <p:pic>
        <p:nvPicPr>
          <p:cNvPr id="4" name="Afbeelding 3" descr="Afbeelding met tekst, schermopname, scherm, software&#10;&#10;Automatisch gegenereerde beschrijving">
            <a:extLst>
              <a:ext uri="{FF2B5EF4-FFF2-40B4-BE49-F238E27FC236}">
                <a16:creationId xmlns:a16="http://schemas.microsoft.com/office/drawing/2014/main" id="{AA2FDF50-8D6F-55FC-16CC-A03D1355E515}"/>
              </a:ext>
            </a:extLst>
          </p:cNvPr>
          <p:cNvPicPr>
            <a:picLocks noChangeAspect="1"/>
          </p:cNvPicPr>
          <p:nvPr/>
        </p:nvPicPr>
        <p:blipFill>
          <a:blip r:embed="rId3"/>
          <a:stretch>
            <a:fillRect/>
          </a:stretch>
        </p:blipFill>
        <p:spPr>
          <a:xfrm>
            <a:off x="770021" y="1162454"/>
            <a:ext cx="8379995" cy="3335950"/>
          </a:xfrm>
          <a:prstGeom prst="rect">
            <a:avLst/>
          </a:prstGeom>
        </p:spPr>
      </p:pic>
    </p:spTree>
    <p:extLst>
      <p:ext uri="{BB962C8B-B14F-4D97-AF65-F5344CB8AC3E}">
        <p14:creationId xmlns:p14="http://schemas.microsoft.com/office/powerpoint/2010/main" val="426028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642C2516-B56C-7DD3-E526-60964B940469}"/>
            </a:ext>
          </a:extLst>
        </p:cNvPr>
        <p:cNvGrpSpPr/>
        <p:nvPr/>
      </p:nvGrpSpPr>
      <p:grpSpPr>
        <a:xfrm>
          <a:off x="0" y="0"/>
          <a:ext cx="0" cy="0"/>
          <a:chOff x="0" y="0"/>
          <a:chExt cx="0" cy="0"/>
        </a:xfrm>
      </p:grpSpPr>
      <p:sp>
        <p:nvSpPr>
          <p:cNvPr id="802" name="Google Shape;802;p39">
            <a:extLst>
              <a:ext uri="{FF2B5EF4-FFF2-40B4-BE49-F238E27FC236}">
                <a16:creationId xmlns:a16="http://schemas.microsoft.com/office/drawing/2014/main" id="{8C4B725D-B453-A364-5157-307FB0A47897}"/>
              </a:ext>
            </a:extLst>
          </p:cNvPr>
          <p:cNvSpPr/>
          <p:nvPr/>
        </p:nvSpPr>
        <p:spPr>
          <a:xfrm>
            <a:off x="3357414" y="1001752"/>
            <a:ext cx="5023080" cy="2654543"/>
          </a:xfrm>
          <a:prstGeom prst="rect">
            <a:avLst/>
          </a:prstGeom>
          <a:noFill/>
          <a:ln>
            <a:noFill/>
          </a:ln>
        </p:spPr>
        <p:txBody>
          <a:bodyPr spcFirstLastPara="1" wrap="square" lIns="68569" tIns="34275" rIns="68569" bIns="34275" anchor="t" anchorCtr="0">
            <a:spAutoFit/>
          </a:bodyPr>
          <a:lstStyle/>
          <a:p>
            <a:pPr algn="just">
              <a:buSzPts val="3200"/>
            </a:pPr>
            <a:r>
              <a:rPr lang="en-US" sz="2400" b="1">
                <a:solidFill>
                  <a:schemeClr val="dk1"/>
                </a:solidFill>
                <a:latin typeface="Calibri"/>
                <a:ea typeface="Calibri"/>
                <a:cs typeface="Calibri"/>
                <a:sym typeface="Calibri"/>
              </a:rPr>
              <a:t>Learn</a:t>
            </a:r>
            <a:r>
              <a:rPr lang="en-US" sz="2400">
                <a:solidFill>
                  <a:schemeClr val="dk1"/>
                </a:solidFill>
                <a:latin typeface="Calibri"/>
                <a:ea typeface="Calibri"/>
                <a:cs typeface="Calibri"/>
                <a:sym typeface="Calibri"/>
              </a:rPr>
              <a:t>: The application encourages the patient to eat healthy through several features</a:t>
            </a:r>
            <a:endParaRPr lang="nl-NL" sz="2400">
              <a:solidFill>
                <a:schemeClr val="dk1"/>
              </a:solidFill>
              <a:latin typeface="Calibri"/>
              <a:ea typeface="Calibri"/>
              <a:cs typeface="Calibri"/>
            </a:endParaRPr>
          </a:p>
          <a:p>
            <a:pPr algn="just"/>
            <a:r>
              <a:rPr lang="en-US" sz="2400" b="1">
                <a:solidFill>
                  <a:schemeClr val="dk1"/>
                </a:solidFill>
                <a:latin typeface="Calibri"/>
              </a:rPr>
              <a:t>Track your goals: </a:t>
            </a:r>
            <a:r>
              <a:rPr lang="en-US" sz="2400">
                <a:solidFill>
                  <a:schemeClr val="dk1"/>
                </a:solidFill>
                <a:latin typeface="Calibri"/>
              </a:rPr>
              <a:t>getting support to improve the nutrition</a:t>
            </a:r>
          </a:p>
          <a:p>
            <a:pPr algn="just"/>
            <a:r>
              <a:rPr lang="nl-BE" sz="2400" b="1" err="1">
                <a:solidFill>
                  <a:schemeClr val="dk1"/>
                </a:solidFill>
                <a:latin typeface="Calibri"/>
              </a:rPr>
              <a:t>Maintain</a:t>
            </a:r>
            <a:r>
              <a:rPr lang="nl-BE" sz="2400" b="1">
                <a:solidFill>
                  <a:schemeClr val="dk1"/>
                </a:solidFill>
                <a:latin typeface="Calibri"/>
              </a:rPr>
              <a:t> </a:t>
            </a:r>
            <a:r>
              <a:rPr lang="nl-BE" sz="2400" b="1" err="1">
                <a:solidFill>
                  <a:schemeClr val="dk1"/>
                </a:solidFill>
                <a:latin typeface="Calibri"/>
              </a:rPr>
              <a:t>your</a:t>
            </a:r>
            <a:r>
              <a:rPr lang="nl-BE" sz="2400" b="1">
                <a:solidFill>
                  <a:schemeClr val="dk1"/>
                </a:solidFill>
                <a:latin typeface="Calibri"/>
              </a:rPr>
              <a:t> </a:t>
            </a:r>
            <a:r>
              <a:rPr lang="nl-BE" sz="2400" b="1" err="1">
                <a:solidFill>
                  <a:schemeClr val="dk1"/>
                </a:solidFill>
                <a:latin typeface="Calibri"/>
              </a:rPr>
              <a:t>healthy</a:t>
            </a:r>
            <a:r>
              <a:rPr lang="nl-BE" sz="2400" b="1">
                <a:solidFill>
                  <a:schemeClr val="dk1"/>
                </a:solidFill>
                <a:latin typeface="Calibri"/>
              </a:rPr>
              <a:t> </a:t>
            </a:r>
            <a:r>
              <a:rPr lang="nl-BE" sz="2400" b="1" err="1">
                <a:solidFill>
                  <a:schemeClr val="dk1"/>
                </a:solidFill>
                <a:latin typeface="Calibri"/>
              </a:rPr>
              <a:t>habits</a:t>
            </a:r>
            <a:r>
              <a:rPr lang="nl-BE" sz="2400" b="1">
                <a:solidFill>
                  <a:schemeClr val="dk1"/>
                </a:solidFill>
                <a:latin typeface="Calibri"/>
              </a:rPr>
              <a:t>: </a:t>
            </a:r>
            <a:r>
              <a:rPr lang="nl-BE" sz="2400" err="1">
                <a:solidFill>
                  <a:schemeClr val="dk1"/>
                </a:solidFill>
                <a:latin typeface="Calibri"/>
              </a:rPr>
              <a:t>maintain</a:t>
            </a:r>
            <a:r>
              <a:rPr lang="nl-BE" sz="2400">
                <a:solidFill>
                  <a:schemeClr val="dk1"/>
                </a:solidFill>
                <a:latin typeface="Calibri"/>
              </a:rPr>
              <a:t> </a:t>
            </a:r>
            <a:r>
              <a:rPr lang="nl-BE" sz="2400" err="1">
                <a:solidFill>
                  <a:schemeClr val="dk1"/>
                </a:solidFill>
                <a:latin typeface="Calibri"/>
              </a:rPr>
              <a:t>the</a:t>
            </a:r>
            <a:r>
              <a:rPr lang="nl-BE" sz="2400">
                <a:solidFill>
                  <a:schemeClr val="dk1"/>
                </a:solidFill>
                <a:latin typeface="Calibri"/>
              </a:rPr>
              <a:t> </a:t>
            </a:r>
            <a:r>
              <a:rPr lang="nl-BE" sz="2400" err="1">
                <a:solidFill>
                  <a:schemeClr val="dk1"/>
                </a:solidFill>
                <a:latin typeface="Calibri"/>
              </a:rPr>
              <a:t>healthy</a:t>
            </a:r>
            <a:r>
              <a:rPr lang="nl-BE" sz="2400">
                <a:solidFill>
                  <a:schemeClr val="dk1"/>
                </a:solidFill>
                <a:latin typeface="Calibri"/>
              </a:rPr>
              <a:t> </a:t>
            </a:r>
            <a:r>
              <a:rPr lang="nl-BE" sz="2400" err="1">
                <a:solidFill>
                  <a:schemeClr val="dk1"/>
                </a:solidFill>
                <a:latin typeface="Calibri"/>
              </a:rPr>
              <a:t>nutrition</a:t>
            </a:r>
            <a:endParaRPr lang="nl-BE" sz="2400">
              <a:solidFill>
                <a:schemeClr val="dk1"/>
              </a:solidFill>
              <a:latin typeface="Calibri"/>
            </a:endParaRPr>
          </a:p>
        </p:txBody>
      </p:sp>
      <p:sp>
        <p:nvSpPr>
          <p:cNvPr id="810" name="Google Shape;810;p39">
            <a:extLst>
              <a:ext uri="{FF2B5EF4-FFF2-40B4-BE49-F238E27FC236}">
                <a16:creationId xmlns:a16="http://schemas.microsoft.com/office/drawing/2014/main" id="{E53FDFE5-8B07-54A5-B12B-6C4EFA4DA60D}"/>
              </a:ext>
            </a:extLst>
          </p:cNvPr>
          <p:cNvSpPr/>
          <p:nvPr/>
        </p:nvSpPr>
        <p:spPr>
          <a:xfrm>
            <a:off x="8074901" y="3888571"/>
            <a:ext cx="1544546" cy="323135"/>
          </a:xfrm>
          <a:prstGeom prst="rect">
            <a:avLst/>
          </a:prstGeom>
          <a:noFill/>
          <a:ln>
            <a:noFill/>
          </a:ln>
        </p:spPr>
        <p:txBody>
          <a:bodyPr spcFirstLastPara="1" wrap="square" lIns="68569" tIns="34275" rIns="68569" bIns="34275" anchor="t" anchorCtr="0">
            <a:spAutoFit/>
          </a:bodyPr>
          <a:lstStyle/>
          <a:p>
            <a:pPr algn="ctr">
              <a:buSzPts val="2200"/>
            </a:pPr>
            <a:endParaRPr sz="1650" u="sng">
              <a:solidFill>
                <a:schemeClr val="dk1"/>
              </a:solidFill>
              <a:latin typeface="Calibri"/>
              <a:ea typeface="Calibri"/>
              <a:cs typeface="Calibri"/>
              <a:sym typeface="Calibri"/>
            </a:endParaRPr>
          </a:p>
        </p:txBody>
      </p:sp>
      <p:sp>
        <p:nvSpPr>
          <p:cNvPr id="25" name="Google Shape;590;p27">
            <a:extLst>
              <a:ext uri="{FF2B5EF4-FFF2-40B4-BE49-F238E27FC236}">
                <a16:creationId xmlns:a16="http://schemas.microsoft.com/office/drawing/2014/main" id="{F2612C67-1D34-DBE6-1BCB-252EFE7000DF}"/>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Journey</a:t>
            </a:r>
          </a:p>
        </p:txBody>
      </p:sp>
      <p:sp>
        <p:nvSpPr>
          <p:cNvPr id="4" name="Slide Number Placeholder 3">
            <a:extLst>
              <a:ext uri="{FF2B5EF4-FFF2-40B4-BE49-F238E27FC236}">
                <a16:creationId xmlns:a16="http://schemas.microsoft.com/office/drawing/2014/main" id="{124FF34E-35B2-31A3-71B1-9CB885D7F684}"/>
              </a:ext>
            </a:extLst>
          </p:cNvPr>
          <p:cNvSpPr>
            <a:spLocks noGrp="1"/>
          </p:cNvSpPr>
          <p:nvPr>
            <p:ph type="sldNum" idx="12"/>
          </p:nvPr>
        </p:nvSpPr>
        <p:spPr/>
        <p:txBody>
          <a:bodyPr/>
          <a:lstStyle/>
          <a:p>
            <a:fld id="{00000000-1234-1234-1234-123412341234}" type="slidenum">
              <a:rPr lang="en-US" smtClean="0"/>
              <a:pPr/>
              <a:t>5</a:t>
            </a:fld>
            <a:endParaRPr lang="en-US"/>
          </a:p>
        </p:txBody>
      </p:sp>
      <p:pic>
        <p:nvPicPr>
          <p:cNvPr id="5" name="Afbeelding 4" descr="Afbeelding met tekst, schermopname, software, nummer&#10;&#10;Automatisch gegenereerde beschrijving">
            <a:extLst>
              <a:ext uri="{FF2B5EF4-FFF2-40B4-BE49-F238E27FC236}">
                <a16:creationId xmlns:a16="http://schemas.microsoft.com/office/drawing/2014/main" id="{89D57F4E-3D0D-E1AA-089C-CBC67A42609B}"/>
              </a:ext>
            </a:extLst>
          </p:cNvPr>
          <p:cNvPicPr>
            <a:picLocks noChangeAspect="1"/>
          </p:cNvPicPr>
          <p:nvPr/>
        </p:nvPicPr>
        <p:blipFill rotWithShape="1">
          <a:blip r:embed="rId3"/>
          <a:srcRect t="5996"/>
          <a:stretch/>
        </p:blipFill>
        <p:spPr>
          <a:xfrm>
            <a:off x="1001005" y="847356"/>
            <a:ext cx="1840987" cy="3750963"/>
          </a:xfrm>
          <a:prstGeom prst="rect">
            <a:avLst/>
          </a:prstGeom>
        </p:spPr>
      </p:pic>
    </p:spTree>
    <p:extLst>
      <p:ext uri="{BB962C8B-B14F-4D97-AF65-F5344CB8AC3E}">
        <p14:creationId xmlns:p14="http://schemas.microsoft.com/office/powerpoint/2010/main" val="101080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5AEAF7E-B77D-704C-923F-F54BA0F8876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7B1C371-CDE1-3A92-9A8E-C00B870E4C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a:t>6</a:t>
            </a:fld>
            <a:endParaRPr lang="nl-NL"/>
          </a:p>
        </p:txBody>
      </p:sp>
      <p:pic>
        <p:nvPicPr>
          <p:cNvPr id="5" name="Afbeelding 4" descr="Afbeelding met tekst, schermopname, nummer, software&#10;&#10;Automatisch gegenereerde beschrijving">
            <a:extLst>
              <a:ext uri="{FF2B5EF4-FFF2-40B4-BE49-F238E27FC236}">
                <a16:creationId xmlns:a16="http://schemas.microsoft.com/office/drawing/2014/main" id="{48F91B59-371D-B781-6B60-0E767F8999C9}"/>
              </a:ext>
            </a:extLst>
          </p:cNvPr>
          <p:cNvPicPr>
            <a:picLocks noChangeAspect="1"/>
          </p:cNvPicPr>
          <p:nvPr/>
        </p:nvPicPr>
        <p:blipFill>
          <a:blip r:embed="rId3"/>
          <a:stretch>
            <a:fillRect/>
          </a:stretch>
        </p:blipFill>
        <p:spPr>
          <a:xfrm>
            <a:off x="0" y="580436"/>
            <a:ext cx="9144000" cy="3982627"/>
          </a:xfrm>
          <a:prstGeom prst="rect">
            <a:avLst/>
          </a:prstGeom>
        </p:spPr>
      </p:pic>
    </p:spTree>
    <p:extLst>
      <p:ext uri="{BB962C8B-B14F-4D97-AF65-F5344CB8AC3E}">
        <p14:creationId xmlns:p14="http://schemas.microsoft.com/office/powerpoint/2010/main" val="383558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39"/>
          <p:cNvSpPr/>
          <p:nvPr/>
        </p:nvSpPr>
        <p:spPr>
          <a:xfrm>
            <a:off x="5370653" y="1268019"/>
            <a:ext cx="3425478" cy="1685046"/>
          </a:xfrm>
          <a:prstGeom prst="rect">
            <a:avLst/>
          </a:prstGeom>
          <a:noFill/>
          <a:ln>
            <a:noFill/>
          </a:ln>
        </p:spPr>
        <p:txBody>
          <a:bodyPr spcFirstLastPara="1" wrap="square" lIns="68569" tIns="34275" rIns="68569" bIns="34275" anchor="t" anchorCtr="0">
            <a:spAutoFit/>
          </a:bodyPr>
          <a:lstStyle/>
          <a:p>
            <a:pPr algn="just">
              <a:buSzPts val="3200"/>
            </a:pPr>
            <a:r>
              <a:rPr lang="en-US" sz="2100" b="1">
                <a:solidFill>
                  <a:schemeClr val="dk1"/>
                </a:solidFill>
                <a:latin typeface="Calibri"/>
                <a:ea typeface="Calibri"/>
                <a:cs typeface="Calibri"/>
                <a:sym typeface="Calibri"/>
              </a:rPr>
              <a:t>Start action: </a:t>
            </a:r>
            <a:r>
              <a:rPr lang="en-US" sz="2100">
                <a:solidFill>
                  <a:schemeClr val="dk1"/>
                </a:solidFill>
                <a:latin typeface="Calibri"/>
                <a:ea typeface="Calibri"/>
                <a:cs typeface="Calibri"/>
                <a:sym typeface="Calibri"/>
              </a:rPr>
              <a:t>Learn</a:t>
            </a:r>
            <a:endParaRPr sz="2100">
              <a:solidFill>
                <a:schemeClr val="dk1"/>
              </a:solidFill>
              <a:latin typeface="Calibri"/>
              <a:ea typeface="Calibri"/>
              <a:cs typeface="Calibri"/>
              <a:sym typeface="Calibri"/>
            </a:endParaRPr>
          </a:p>
          <a:p>
            <a:pPr algn="just">
              <a:buSzPts val="2800"/>
            </a:pPr>
            <a:endParaRPr sz="2100">
              <a:solidFill>
                <a:schemeClr val="dk1"/>
              </a:solidFill>
              <a:latin typeface="Calibri"/>
              <a:ea typeface="Calibri"/>
              <a:cs typeface="Calibri"/>
              <a:sym typeface="Calibri"/>
            </a:endParaRPr>
          </a:p>
          <a:p>
            <a:pPr algn="just">
              <a:buSzPts val="2800"/>
            </a:pPr>
            <a:r>
              <a:rPr lang="en-US" sz="2100">
                <a:solidFill>
                  <a:schemeClr val="dk1"/>
                </a:solidFill>
                <a:latin typeface="Calibri"/>
                <a:ea typeface="Calibri"/>
                <a:cs typeface="Calibri"/>
                <a:sym typeface="Calibri"/>
              </a:rPr>
              <a:t>The application encourages the patient to eat healthy through several features</a:t>
            </a:r>
            <a:endParaRPr sz="2100">
              <a:solidFill>
                <a:schemeClr val="dk1"/>
              </a:solidFill>
              <a:latin typeface="Calibri"/>
              <a:ea typeface="Calibri"/>
              <a:cs typeface="Calibri"/>
            </a:endParaRPr>
          </a:p>
        </p:txBody>
      </p:sp>
      <p:grpSp>
        <p:nvGrpSpPr>
          <p:cNvPr id="805" name="Google Shape;805;p39"/>
          <p:cNvGrpSpPr/>
          <p:nvPr/>
        </p:nvGrpSpPr>
        <p:grpSpPr>
          <a:xfrm>
            <a:off x="6161241" y="3510913"/>
            <a:ext cx="3458206" cy="700793"/>
            <a:chOff x="5797050" y="4123761"/>
            <a:chExt cx="4661139" cy="934391"/>
          </a:xfrm>
        </p:grpSpPr>
        <p:sp>
          <p:nvSpPr>
            <p:cNvPr id="810" name="Google Shape;810;p39"/>
            <p:cNvSpPr/>
            <p:nvPr/>
          </p:nvSpPr>
          <p:spPr>
            <a:xfrm>
              <a:off x="8376375" y="4627305"/>
              <a:ext cx="2081814" cy="430847"/>
            </a:xfrm>
            <a:prstGeom prst="rect">
              <a:avLst/>
            </a:prstGeom>
            <a:noFill/>
            <a:ln>
              <a:noFill/>
            </a:ln>
          </p:spPr>
          <p:txBody>
            <a:bodyPr spcFirstLastPara="1" wrap="square" lIns="68569" tIns="34275" rIns="68569" bIns="34275" anchor="t" anchorCtr="0">
              <a:spAutoFit/>
            </a:bodyPr>
            <a:lstStyle/>
            <a:p>
              <a:pPr algn="ctr">
                <a:buSzPts val="2200"/>
              </a:pPr>
              <a:endParaRPr sz="1650" u="sng">
                <a:solidFill>
                  <a:schemeClr val="dk1"/>
                </a:solidFill>
                <a:latin typeface="Calibri"/>
                <a:ea typeface="Calibri"/>
                <a:cs typeface="Calibri"/>
                <a:sym typeface="Calibri"/>
              </a:endParaRPr>
            </a:p>
          </p:txBody>
        </p:sp>
        <p:sp>
          <p:nvSpPr>
            <p:cNvPr id="813" name="Google Shape;813;p39">
              <a:hlinkClick r:id="" action="ppaction://noaction"/>
            </p:cNvPr>
            <p:cNvSpPr/>
            <p:nvPr/>
          </p:nvSpPr>
          <p:spPr>
            <a:xfrm>
              <a:off x="5797050" y="4123761"/>
              <a:ext cx="2743200" cy="430847"/>
            </a:xfrm>
            <a:prstGeom prst="rect">
              <a:avLst/>
            </a:prstGeom>
            <a:noFill/>
            <a:ln>
              <a:noFill/>
            </a:ln>
          </p:spPr>
          <p:txBody>
            <a:bodyPr spcFirstLastPara="1" wrap="square" lIns="68569" tIns="34275" rIns="68569" bIns="34275" anchor="t" anchorCtr="0">
              <a:spAutoFit/>
            </a:bodyPr>
            <a:lstStyle/>
            <a:p>
              <a:pPr algn="ctr">
                <a:buSzPts val="2200"/>
              </a:pPr>
              <a:r>
                <a:rPr lang="en-US" sz="1650" u="sng">
                  <a:solidFill>
                    <a:schemeClr val="dk1"/>
                  </a:solidFill>
                  <a:latin typeface="Calibri"/>
                  <a:ea typeface="Calibri"/>
                  <a:cs typeface="Calibri"/>
                  <a:sym typeface="Calibri"/>
                  <a:hlinkClick r:id="" action="ppaction://noaction">
                    <a:extLst>
                      <a:ext uri="{A12FA001-AC4F-418D-AE19-62706E023703}">
                        <ahyp:hlinkClr xmlns:ahyp="http://schemas.microsoft.com/office/drawing/2018/hyperlinkcolor" val="tx"/>
                      </a:ext>
                    </a:extLst>
                  </a:hlinkClick>
                </a:rPr>
                <a:t>General features</a:t>
              </a:r>
              <a:endParaRPr sz="1650" u="sng">
                <a:solidFill>
                  <a:schemeClr val="dk1"/>
                </a:solidFill>
                <a:latin typeface="Calibri"/>
                <a:ea typeface="Calibri"/>
                <a:cs typeface="Calibri"/>
                <a:sym typeface="Calibri"/>
              </a:endParaRPr>
            </a:p>
          </p:txBody>
        </p:sp>
      </p:grpSp>
      <p:sp>
        <p:nvSpPr>
          <p:cNvPr id="25" name="Google Shape;590;p27">
            <a:extLst>
              <a:ext uri="{FF2B5EF4-FFF2-40B4-BE49-F238E27FC236}">
                <a16:creationId xmlns:a16="http://schemas.microsoft.com/office/drawing/2014/main" id="{426B9460-0EA2-4A32-9976-334CCC7647E7}"/>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Journey: Learn</a:t>
            </a:r>
          </a:p>
        </p:txBody>
      </p:sp>
      <p:pic>
        <p:nvPicPr>
          <p:cNvPr id="19" name="Graphic 3" descr="Open hand outline">
            <a:extLst>
              <a:ext uri="{FF2B5EF4-FFF2-40B4-BE49-F238E27FC236}">
                <a16:creationId xmlns:a16="http://schemas.microsoft.com/office/drawing/2014/main" id="{AFC2D0A1-5555-4E1B-8762-0A491143B3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8863" y="3025433"/>
            <a:ext cx="540001" cy="540001"/>
          </a:xfrm>
          <a:prstGeom prst="rect">
            <a:avLst/>
          </a:prstGeom>
        </p:spPr>
      </p:pic>
      <p:sp>
        <p:nvSpPr>
          <p:cNvPr id="4" name="Slide Number Placeholder 3">
            <a:extLst>
              <a:ext uri="{FF2B5EF4-FFF2-40B4-BE49-F238E27FC236}">
                <a16:creationId xmlns:a16="http://schemas.microsoft.com/office/drawing/2014/main" id="{FECCDA2A-F85F-AF7F-E96E-F5D92FF1CC93}"/>
              </a:ext>
            </a:extLst>
          </p:cNvPr>
          <p:cNvSpPr>
            <a:spLocks noGrp="1"/>
          </p:cNvSpPr>
          <p:nvPr>
            <p:ph type="sldNum" idx="12"/>
          </p:nvPr>
        </p:nvSpPr>
        <p:spPr/>
        <p:txBody>
          <a:bodyPr/>
          <a:lstStyle/>
          <a:p>
            <a:fld id="{00000000-1234-1234-1234-123412341234}" type="slidenum">
              <a:rPr lang="en-US" smtClean="0"/>
              <a:pPr/>
              <a:t>7</a:t>
            </a:fld>
            <a:endParaRPr lang="en-US"/>
          </a:p>
        </p:txBody>
      </p:sp>
      <p:pic>
        <p:nvPicPr>
          <p:cNvPr id="5" name="Afbeelding 4" descr="Afbeelding met tekst, schermopname, software, nummer&#10;&#10;Automatisch gegenereerde beschrijving">
            <a:extLst>
              <a:ext uri="{FF2B5EF4-FFF2-40B4-BE49-F238E27FC236}">
                <a16:creationId xmlns:a16="http://schemas.microsoft.com/office/drawing/2014/main" id="{AC40D764-BCC1-52D1-C4E0-30371C001584}"/>
              </a:ext>
            </a:extLst>
          </p:cNvPr>
          <p:cNvPicPr>
            <a:picLocks noChangeAspect="1"/>
          </p:cNvPicPr>
          <p:nvPr/>
        </p:nvPicPr>
        <p:blipFill rotWithShape="1">
          <a:blip r:embed="rId5"/>
          <a:srcRect t="5996"/>
          <a:stretch/>
        </p:blipFill>
        <p:spPr>
          <a:xfrm>
            <a:off x="3131141" y="782413"/>
            <a:ext cx="1840987" cy="3750963"/>
          </a:xfrm>
          <a:prstGeom prst="rect">
            <a:avLst/>
          </a:prstGeom>
        </p:spPr>
      </p:pic>
    </p:spTree>
    <p:extLst>
      <p:ext uri="{BB962C8B-B14F-4D97-AF65-F5344CB8AC3E}">
        <p14:creationId xmlns:p14="http://schemas.microsoft.com/office/powerpoint/2010/main" val="221783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25" name="Google Shape;590;p27">
            <a:extLst>
              <a:ext uri="{FF2B5EF4-FFF2-40B4-BE49-F238E27FC236}">
                <a16:creationId xmlns:a16="http://schemas.microsoft.com/office/drawing/2014/main" id="{426B9460-0EA2-4A32-9976-334CCC7647E7}"/>
              </a:ext>
            </a:extLst>
          </p:cNvPr>
          <p:cNvSpPr txBox="1">
            <a:spLocks noGrp="1"/>
          </p:cNvSpPr>
          <p:nvPr>
            <p:ph type="title" idx="4294967295"/>
          </p:nvPr>
        </p:nvSpPr>
        <p:spPr>
          <a:xfrm>
            <a:off x="1000576" y="270158"/>
            <a:ext cx="7943105" cy="737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SzPts val="4400"/>
              <a:defRPr/>
            </a:pPr>
            <a:r>
              <a:rPr lang="en-US" sz="3300">
                <a:solidFill>
                  <a:srgbClr val="402775"/>
                </a:solidFill>
              </a:rPr>
              <a:t>Journey: Track your goals</a:t>
            </a:r>
          </a:p>
        </p:txBody>
      </p:sp>
      <p:sp>
        <p:nvSpPr>
          <p:cNvPr id="4" name="Slide Number Placeholder 3">
            <a:extLst>
              <a:ext uri="{FF2B5EF4-FFF2-40B4-BE49-F238E27FC236}">
                <a16:creationId xmlns:a16="http://schemas.microsoft.com/office/drawing/2014/main" id="{FECCDA2A-F85F-AF7F-E96E-F5D92FF1CC93}"/>
              </a:ext>
            </a:extLst>
          </p:cNvPr>
          <p:cNvSpPr>
            <a:spLocks noGrp="1"/>
          </p:cNvSpPr>
          <p:nvPr>
            <p:ph type="sldNum" idx="12"/>
          </p:nvPr>
        </p:nvSpPr>
        <p:spPr/>
        <p:txBody>
          <a:bodyPr/>
          <a:lstStyle/>
          <a:p>
            <a:fld id="{00000000-1234-1234-1234-123412341234}" type="slidenum">
              <a:rPr lang="en-US" smtClean="0"/>
              <a:pPr/>
              <a:t>8</a:t>
            </a:fld>
            <a:endParaRPr lang="en-US"/>
          </a:p>
        </p:txBody>
      </p:sp>
      <p:pic>
        <p:nvPicPr>
          <p:cNvPr id="3" name="Afbeelding 2" descr="Afbeelding met tekst, schermopname, software, nummer&#10;&#10;Automatisch gegenereerde beschrijving">
            <a:extLst>
              <a:ext uri="{FF2B5EF4-FFF2-40B4-BE49-F238E27FC236}">
                <a16:creationId xmlns:a16="http://schemas.microsoft.com/office/drawing/2014/main" id="{3DFACFE8-B23B-9B7E-C0AE-CCB37EC36FC9}"/>
              </a:ext>
            </a:extLst>
          </p:cNvPr>
          <p:cNvPicPr>
            <a:picLocks noChangeAspect="1"/>
          </p:cNvPicPr>
          <p:nvPr/>
        </p:nvPicPr>
        <p:blipFill rotWithShape="1">
          <a:blip r:embed="rId3"/>
          <a:srcRect t="6675"/>
          <a:stretch/>
        </p:blipFill>
        <p:spPr>
          <a:xfrm>
            <a:off x="2749428" y="859118"/>
            <a:ext cx="1822572" cy="3686658"/>
          </a:xfrm>
          <a:prstGeom prst="rect">
            <a:avLst/>
          </a:prstGeom>
        </p:spPr>
      </p:pic>
      <p:sp>
        <p:nvSpPr>
          <p:cNvPr id="6" name="Google Shape;591;p27">
            <a:extLst>
              <a:ext uri="{FF2B5EF4-FFF2-40B4-BE49-F238E27FC236}">
                <a16:creationId xmlns:a16="http://schemas.microsoft.com/office/drawing/2014/main" id="{15EA3B10-AE59-35F9-2152-082E48349FC3}"/>
              </a:ext>
            </a:extLst>
          </p:cNvPr>
          <p:cNvSpPr txBox="1">
            <a:spLocks noGrp="1"/>
          </p:cNvSpPr>
          <p:nvPr>
            <p:ph type="body" idx="1"/>
          </p:nvPr>
        </p:nvSpPr>
        <p:spPr>
          <a:xfrm>
            <a:off x="4560735" y="956863"/>
            <a:ext cx="3617992" cy="1885477"/>
          </a:xfrm>
          <a:prstGeom prst="rect">
            <a:avLst/>
          </a:prstGeom>
          <a:noFill/>
          <a:ln>
            <a:noFill/>
          </a:ln>
        </p:spPr>
        <p:txBody>
          <a:bodyPr spcFirstLastPara="1" wrap="square" lIns="68569" tIns="34275" rIns="68569" bIns="34275" anchor="t" anchorCtr="0">
            <a:normAutofit lnSpcReduction="10000"/>
          </a:bodyPr>
          <a:lstStyle/>
          <a:p>
            <a:pPr algn="just">
              <a:spcBef>
                <a:spcPts val="0"/>
              </a:spcBef>
              <a:buSzPts val="3200"/>
            </a:pPr>
            <a:r>
              <a:rPr lang="en-US" b="1" dirty="0"/>
              <a:t>Monitored action: </a:t>
            </a:r>
            <a:r>
              <a:rPr lang="en-US" b="0" dirty="0"/>
              <a:t>Track your goals</a:t>
            </a:r>
            <a:endParaRPr lang="fr-FR" b="0" dirty="0"/>
          </a:p>
          <a:p>
            <a:pPr algn="just">
              <a:buSzPts val="2800"/>
            </a:pPr>
            <a:endParaRPr lang="fr-FR"/>
          </a:p>
          <a:p>
            <a:pPr algn="just">
              <a:buSzPts val="2800"/>
            </a:pPr>
            <a:r>
              <a:rPr lang="en-US" dirty="0"/>
              <a:t>The patient will get support to improve his/her nutrition by:</a:t>
            </a:r>
            <a:endParaRPr dirty="0"/>
          </a:p>
          <a:p>
            <a:pPr marL="85725" algn="just">
              <a:buSzPts val="2800"/>
            </a:pPr>
            <a:endParaRPr>
              <a:highlight>
                <a:srgbClr val="FFFF00"/>
              </a:highlight>
            </a:endParaRPr>
          </a:p>
        </p:txBody>
      </p:sp>
      <p:pic>
        <p:nvPicPr>
          <p:cNvPr id="7" name="Graphic 6" descr="Clipboard with solid fill">
            <a:extLst>
              <a:ext uri="{FF2B5EF4-FFF2-40B4-BE49-F238E27FC236}">
                <a16:creationId xmlns:a16="http://schemas.microsoft.com/office/drawing/2014/main" id="{BABA0F9A-3072-24C1-F656-55A8E41E61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6779" y="2761580"/>
            <a:ext cx="685800" cy="685800"/>
          </a:xfrm>
          <a:prstGeom prst="rect">
            <a:avLst/>
          </a:prstGeom>
        </p:spPr>
      </p:pic>
      <p:pic>
        <p:nvPicPr>
          <p:cNvPr id="8" name="Afbeelding 7" descr="Afbeelding met tekst, logo, Lettertype, symbool&#10;&#10;Automatisch gegenereerde beschrijving">
            <a:extLst>
              <a:ext uri="{FF2B5EF4-FFF2-40B4-BE49-F238E27FC236}">
                <a16:creationId xmlns:a16="http://schemas.microsoft.com/office/drawing/2014/main" id="{8375F7CF-9444-12AD-EB34-DD4097153C82}"/>
              </a:ext>
            </a:extLst>
          </p:cNvPr>
          <p:cNvPicPr>
            <a:picLocks noChangeAspect="1"/>
          </p:cNvPicPr>
          <p:nvPr/>
        </p:nvPicPr>
        <p:blipFill>
          <a:blip r:embed="rId6"/>
          <a:stretch>
            <a:fillRect/>
          </a:stretch>
        </p:blipFill>
        <p:spPr>
          <a:xfrm>
            <a:off x="6369910" y="2790896"/>
            <a:ext cx="757347" cy="627167"/>
          </a:xfrm>
          <a:prstGeom prst="rect">
            <a:avLst/>
          </a:prstGeom>
        </p:spPr>
      </p:pic>
      <p:pic>
        <p:nvPicPr>
          <p:cNvPr id="9" name="Graphic 8" descr="Bullseye outline">
            <a:extLst>
              <a:ext uri="{FF2B5EF4-FFF2-40B4-BE49-F238E27FC236}">
                <a16:creationId xmlns:a16="http://schemas.microsoft.com/office/drawing/2014/main" id="{18CA39C7-B2CE-2952-4E2B-132A57B270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9459" y="2740743"/>
            <a:ext cx="685800" cy="685800"/>
          </a:xfrm>
          <a:prstGeom prst="rect">
            <a:avLst/>
          </a:prstGeom>
        </p:spPr>
      </p:pic>
      <p:sp>
        <p:nvSpPr>
          <p:cNvPr id="11" name="Tekstvak 10">
            <a:extLst>
              <a:ext uri="{FF2B5EF4-FFF2-40B4-BE49-F238E27FC236}">
                <a16:creationId xmlns:a16="http://schemas.microsoft.com/office/drawing/2014/main" id="{9EE47AB0-495F-7892-EDC9-BE7638021481}"/>
              </a:ext>
            </a:extLst>
          </p:cNvPr>
          <p:cNvSpPr txBox="1"/>
          <p:nvPr/>
        </p:nvSpPr>
        <p:spPr>
          <a:xfrm>
            <a:off x="4551580" y="3478257"/>
            <a:ext cx="1064871" cy="1077218"/>
          </a:xfrm>
          <a:prstGeom prst="rect">
            <a:avLst/>
          </a:prstGeom>
          <a:noFill/>
        </p:spPr>
        <p:txBody>
          <a:bodyPr wrap="square" lIns="91440" tIns="45720" rIns="91440" bIns="45720" rtlCol="0" anchor="t">
            <a:spAutoFit/>
          </a:bodyPr>
          <a:lstStyle/>
          <a:p>
            <a:pPr algn="ctr"/>
            <a:r>
              <a:rPr lang="nl-BE" sz="1600">
                <a:latin typeface="Calibri"/>
                <a:cs typeface="Calibri"/>
              </a:rPr>
              <a:t>Reporting </a:t>
            </a:r>
            <a:r>
              <a:rPr lang="nl-BE" sz="1600" err="1">
                <a:latin typeface="Calibri"/>
                <a:cs typeface="Calibri"/>
              </a:rPr>
              <a:t>the</a:t>
            </a:r>
            <a:r>
              <a:rPr lang="nl-BE" sz="1600">
                <a:latin typeface="Calibri"/>
                <a:cs typeface="Calibri"/>
              </a:rPr>
              <a:t> </a:t>
            </a:r>
            <a:r>
              <a:rPr lang="nl-BE" sz="1600" err="1">
                <a:latin typeface="Calibri"/>
                <a:cs typeface="Calibri"/>
              </a:rPr>
              <a:t>Nutrition</a:t>
            </a:r>
            <a:r>
              <a:rPr lang="nl-BE" sz="1600">
                <a:latin typeface="Calibri"/>
                <a:cs typeface="Calibri"/>
              </a:rPr>
              <a:t>- score</a:t>
            </a:r>
          </a:p>
        </p:txBody>
      </p:sp>
      <p:sp>
        <p:nvSpPr>
          <p:cNvPr id="12" name="Tekstvak 11">
            <a:extLst>
              <a:ext uri="{FF2B5EF4-FFF2-40B4-BE49-F238E27FC236}">
                <a16:creationId xmlns:a16="http://schemas.microsoft.com/office/drawing/2014/main" id="{16F8511E-61B7-EB5A-A6E3-B6C477DBB2FF}"/>
              </a:ext>
            </a:extLst>
          </p:cNvPr>
          <p:cNvSpPr txBox="1"/>
          <p:nvPr/>
        </p:nvSpPr>
        <p:spPr>
          <a:xfrm>
            <a:off x="6216147" y="3478257"/>
            <a:ext cx="1064871" cy="1077218"/>
          </a:xfrm>
          <a:prstGeom prst="rect">
            <a:avLst/>
          </a:prstGeom>
          <a:noFill/>
        </p:spPr>
        <p:txBody>
          <a:bodyPr wrap="square" lIns="91440" tIns="45720" rIns="91440" bIns="45720" rtlCol="0" anchor="t">
            <a:spAutoFit/>
          </a:bodyPr>
          <a:lstStyle/>
          <a:p>
            <a:pPr algn="ctr"/>
            <a:r>
              <a:rPr lang="nl-BE" sz="1600">
                <a:latin typeface="Calibri"/>
                <a:cs typeface="Calibri"/>
              </a:rPr>
              <a:t>Feedback on </a:t>
            </a:r>
            <a:r>
              <a:rPr lang="nl-BE" sz="1600" err="1">
                <a:latin typeface="Calibri"/>
                <a:cs typeface="Calibri"/>
              </a:rPr>
              <a:t>the</a:t>
            </a:r>
            <a:r>
              <a:rPr lang="nl-BE" sz="1600">
                <a:latin typeface="Calibri"/>
                <a:cs typeface="Calibri"/>
              </a:rPr>
              <a:t> </a:t>
            </a:r>
            <a:r>
              <a:rPr lang="nl-BE" sz="1600" err="1">
                <a:latin typeface="Calibri"/>
                <a:cs typeface="Calibri"/>
              </a:rPr>
              <a:t>Nutrition</a:t>
            </a:r>
            <a:r>
              <a:rPr lang="nl-BE" sz="1600">
                <a:latin typeface="Calibri"/>
                <a:cs typeface="Calibri"/>
              </a:rPr>
              <a:t>- score</a:t>
            </a:r>
          </a:p>
        </p:txBody>
      </p:sp>
      <p:sp>
        <p:nvSpPr>
          <p:cNvPr id="13" name="Tekstvak 12">
            <a:extLst>
              <a:ext uri="{FF2B5EF4-FFF2-40B4-BE49-F238E27FC236}">
                <a16:creationId xmlns:a16="http://schemas.microsoft.com/office/drawing/2014/main" id="{4B572914-0262-4FDB-81AB-77E428708430}"/>
              </a:ext>
            </a:extLst>
          </p:cNvPr>
          <p:cNvSpPr txBox="1"/>
          <p:nvPr/>
        </p:nvSpPr>
        <p:spPr>
          <a:xfrm>
            <a:off x="7914553" y="3452924"/>
            <a:ext cx="1064870" cy="1077218"/>
          </a:xfrm>
          <a:prstGeom prst="rect">
            <a:avLst/>
          </a:prstGeom>
          <a:noFill/>
        </p:spPr>
        <p:txBody>
          <a:bodyPr wrap="square" lIns="91440" tIns="45720" rIns="91440" bIns="45720" rtlCol="0" anchor="t">
            <a:spAutoFit/>
          </a:bodyPr>
          <a:lstStyle/>
          <a:p>
            <a:pPr algn="ctr"/>
            <a:r>
              <a:rPr lang="nl-BE" sz="1600">
                <a:latin typeface="Calibri" panose="020F0502020204030204" pitchFamily="34" charset="0"/>
                <a:cs typeface="Calibri" panose="020F0502020204030204" pitchFamily="34" charset="0"/>
              </a:rPr>
              <a:t>Goal-setting for healthy nutrition</a:t>
            </a:r>
          </a:p>
        </p:txBody>
      </p:sp>
    </p:spTree>
    <p:extLst>
      <p:ext uri="{BB962C8B-B14F-4D97-AF65-F5344CB8AC3E}">
        <p14:creationId xmlns:p14="http://schemas.microsoft.com/office/powerpoint/2010/main" val="233557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D348D"/>
              </a:buClr>
              <a:buSzPct val="100000"/>
              <a:buFont typeface="Calibri"/>
              <a:buNone/>
            </a:pPr>
            <a:r>
              <a:rPr lang="en-US"/>
              <a:t>What is the Nutrition-score?</a:t>
            </a:r>
            <a:endParaRPr/>
          </a:p>
        </p:txBody>
      </p:sp>
      <p:sp>
        <p:nvSpPr>
          <p:cNvPr id="424" name="Google Shape;424;p44"/>
          <p:cNvSpPr txBox="1">
            <a:spLocks noGrp="1"/>
          </p:cNvSpPr>
          <p:nvPr>
            <p:ph type="body" idx="1"/>
          </p:nvPr>
        </p:nvSpPr>
        <p:spPr>
          <a:xfrm>
            <a:off x="628650" y="1369225"/>
            <a:ext cx="3111300" cy="2999700"/>
          </a:xfrm>
          <a:prstGeom prst="rect">
            <a:avLst/>
          </a:prstGeom>
          <a:noFill/>
          <a:ln>
            <a:noFill/>
          </a:ln>
        </p:spPr>
        <p:txBody>
          <a:bodyPr spcFirstLastPara="1" wrap="square" lIns="91425" tIns="45700" rIns="91425" bIns="45700" anchor="t" anchorCtr="0">
            <a:normAutofit/>
          </a:bodyPr>
          <a:lstStyle/>
          <a:p>
            <a:pPr indent="-38100">
              <a:spcBef>
                <a:spcPts val="0"/>
              </a:spcBef>
              <a:buClr>
                <a:schemeClr val="dk1"/>
              </a:buClr>
              <a:buSzPts val="2100"/>
              <a:buNone/>
            </a:pPr>
            <a:endParaRPr lang="en-US" sz="1100">
              <a:highlight>
                <a:srgbClr val="FFFF00"/>
              </a:highlight>
              <a:latin typeface="Calibri"/>
              <a:ea typeface="Calibri"/>
              <a:cs typeface="Calibri"/>
            </a:endParaRPr>
          </a:p>
          <a:p>
            <a:pPr indent="-38100">
              <a:spcBef>
                <a:spcPts val="0"/>
              </a:spcBef>
              <a:buSzPts val="2100"/>
              <a:buNone/>
            </a:pPr>
            <a:endParaRPr lang="en-US" sz="1100">
              <a:highlight>
                <a:srgbClr val="FFFF00"/>
              </a:highlight>
              <a:latin typeface="Calibri"/>
              <a:ea typeface="Calibri"/>
              <a:cs typeface="Calibri"/>
            </a:endParaRPr>
          </a:p>
          <a:p>
            <a:pPr indent="-38100">
              <a:spcBef>
                <a:spcPts val="0"/>
              </a:spcBef>
              <a:buSzPts val="2100"/>
              <a:buNone/>
            </a:pPr>
            <a:endParaRPr lang="en-US" sz="1100">
              <a:highlight>
                <a:srgbClr val="FFFFFF"/>
              </a:highlight>
              <a:latin typeface="Calibri"/>
              <a:ea typeface="Calibri"/>
              <a:cs typeface="Calibri"/>
            </a:endParaRP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1" name="TextBox 21">
            <a:extLst>
              <a:ext uri="{FF2B5EF4-FFF2-40B4-BE49-F238E27FC236}">
                <a16:creationId xmlns:a16="http://schemas.microsoft.com/office/drawing/2014/main" id="{9D4E3825-EED7-81DD-7D2F-8A21A2715D09}"/>
              </a:ext>
            </a:extLst>
          </p:cNvPr>
          <p:cNvSpPr txBox="1"/>
          <p:nvPr/>
        </p:nvSpPr>
        <p:spPr>
          <a:xfrm>
            <a:off x="2083086" y="387414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sp>
        <p:nvSpPr>
          <p:cNvPr id="14" name="Footer Placeholder 3">
            <a:extLst>
              <a:ext uri="{FF2B5EF4-FFF2-40B4-BE49-F238E27FC236}">
                <a16:creationId xmlns:a16="http://schemas.microsoft.com/office/drawing/2014/main" id="{92FC8544-A354-6101-63EF-7316D3E526DD}"/>
              </a:ext>
            </a:extLst>
          </p:cNvPr>
          <p:cNvSpPr>
            <a:spLocks noGrp="1"/>
          </p:cNvSpPr>
          <p:nvPr>
            <p:ph type="ftr" sz="quarter" idx="11"/>
          </p:nvPr>
        </p:nvSpPr>
        <p:spPr>
          <a:xfrm>
            <a:off x="5538262" y="4687041"/>
            <a:ext cx="2763537" cy="273844"/>
          </a:xfrm>
        </p:spPr>
        <p:txBody>
          <a:bodyPr/>
          <a:lstStyle/>
          <a:p>
            <a:r>
              <a:rPr lang="sv-SE" err="1">
                <a:latin typeface="Calibri"/>
                <a:ea typeface="Calibri"/>
                <a:cs typeface="Calibri"/>
              </a:rPr>
              <a:t>CoroPrevention</a:t>
            </a:r>
            <a:r>
              <a:rPr lang="sv-SE">
                <a:latin typeface="Calibri"/>
                <a:ea typeface="Calibri"/>
                <a:cs typeface="Calibri"/>
              </a:rPr>
              <a:t> </a:t>
            </a:r>
            <a:r>
              <a:rPr lang="sv-SE" err="1">
                <a:latin typeface="Calibri"/>
                <a:ea typeface="Calibri"/>
                <a:cs typeface="Calibri"/>
              </a:rPr>
              <a:t>Caregivver</a:t>
            </a:r>
            <a:r>
              <a:rPr lang="sv-SE">
                <a:latin typeface="Calibri"/>
                <a:ea typeface="Calibri"/>
                <a:cs typeface="Calibri"/>
              </a:rPr>
              <a:t> </a:t>
            </a:r>
            <a:r>
              <a:rPr lang="sv-SE" err="1">
                <a:latin typeface="Calibri"/>
                <a:ea typeface="Calibri"/>
                <a:cs typeface="Calibri"/>
              </a:rPr>
              <a:t>dasbhoard</a:t>
            </a:r>
            <a:r>
              <a:rPr lang="sv-SE">
                <a:latin typeface="Calibri"/>
                <a:ea typeface="Calibri"/>
                <a:cs typeface="Calibri"/>
              </a:rPr>
              <a:t> </a:t>
            </a:r>
            <a:r>
              <a:rPr lang="sv-SE" err="1">
                <a:latin typeface="Calibri"/>
                <a:ea typeface="Calibri"/>
                <a:cs typeface="Calibri"/>
              </a:rPr>
              <a:t>user</a:t>
            </a:r>
            <a:r>
              <a:rPr lang="sv-SE">
                <a:latin typeface="Calibri"/>
                <a:ea typeface="Calibri"/>
                <a:cs typeface="Calibri"/>
              </a:rPr>
              <a:t> guide_V5_06Oct2023</a:t>
            </a:r>
            <a:endParaRPr lang="en-GR"/>
          </a:p>
        </p:txBody>
      </p:sp>
      <p:sp>
        <p:nvSpPr>
          <p:cNvPr id="15" name="TextBox 14">
            <a:extLst>
              <a:ext uri="{FF2B5EF4-FFF2-40B4-BE49-F238E27FC236}">
                <a16:creationId xmlns:a16="http://schemas.microsoft.com/office/drawing/2014/main" id="{B5B5A23F-FBF2-A44A-A46A-DCBE1422D669}"/>
              </a:ext>
            </a:extLst>
          </p:cNvPr>
          <p:cNvSpPr txBox="1"/>
          <p:nvPr/>
        </p:nvSpPr>
        <p:spPr>
          <a:xfrm>
            <a:off x="652380" y="1101127"/>
            <a:ext cx="7963299" cy="3231654"/>
          </a:xfrm>
          <a:prstGeom prst="rect">
            <a:avLst/>
          </a:prstGeom>
          <a:noFill/>
        </p:spPr>
        <p:txBody>
          <a:bodyPr wrap="square" lIns="91440" tIns="45720" rIns="91440" bIns="45720" anchor="t">
            <a:spAutoFit/>
          </a:bodyPr>
          <a:lstStyle/>
          <a:p>
            <a:pPr marL="285750" indent="-285750" algn="just" rtl="0" fontAlgn="base">
              <a:buFont typeface="Arial" panose="020B0604020202020204" pitchFamily="34" charset="0"/>
              <a:buChar char="•"/>
            </a:pPr>
            <a:r>
              <a:rPr lang="en-US" sz="1700" b="0" i="0" u="none" strike="noStrike" dirty="0">
                <a:solidFill>
                  <a:srgbClr val="000000"/>
                </a:solidFill>
                <a:effectLst/>
                <a:latin typeface="Calibri"/>
              </a:rPr>
              <a:t>The </a:t>
            </a:r>
            <a:r>
              <a:rPr lang="en-US" sz="1700" b="1" i="0" u="none" strike="noStrike" dirty="0" err="1">
                <a:solidFill>
                  <a:srgbClr val="000000"/>
                </a:solidFill>
                <a:effectLst/>
                <a:latin typeface="Calibri"/>
              </a:rPr>
              <a:t>MedDietScore</a:t>
            </a:r>
            <a:r>
              <a:rPr lang="en-US" sz="1700" b="0" i="0" u="none" strike="noStrike" dirty="0">
                <a:solidFill>
                  <a:srgbClr val="000000"/>
                </a:solidFill>
                <a:effectLst/>
                <a:latin typeface="Calibri"/>
              </a:rPr>
              <a:t>: how adherent is a person to the Mediterranean dietary pattern</a:t>
            </a:r>
            <a:r>
              <a:rPr lang="en-US" sz="1700" dirty="0">
                <a:latin typeface="Calibri"/>
              </a:rPr>
              <a:t> (11 food groups: </a:t>
            </a:r>
            <a:r>
              <a:rPr lang="en-US" sz="1700" b="0" i="0" u="none" strike="noStrike" dirty="0">
                <a:solidFill>
                  <a:srgbClr val="000000"/>
                </a:solidFill>
                <a:effectLst/>
                <a:latin typeface="Calibri"/>
              </a:rPr>
              <a:t>non-refined cereals, fruit, vegetables, legumes, potatoes, fish, meat and meat products, poultry, full fat dairy products, olive oil and alcohol intake</a:t>
            </a:r>
            <a:r>
              <a:rPr lang="en-US" sz="1700" dirty="0">
                <a:latin typeface="Calibri"/>
              </a:rPr>
              <a:t>)</a:t>
            </a:r>
            <a:endParaRPr lang="en-US" sz="1700" b="0" i="0" u="none" strike="noStrike" dirty="0">
              <a:solidFill>
                <a:srgbClr val="000000"/>
              </a:solidFill>
              <a:effectLst/>
              <a:latin typeface="Calibri" panose="020F0502020204030204" pitchFamily="34" charset="0"/>
            </a:endParaRPr>
          </a:p>
          <a:p>
            <a:pPr marL="285750" indent="-285750" algn="just" fontAlgn="base">
              <a:buFont typeface="Arial" panose="020B0604020202020204" pitchFamily="34" charset="0"/>
              <a:buChar char="•"/>
            </a:pPr>
            <a:r>
              <a:rPr lang="en-US" sz="1700" b="1" dirty="0">
                <a:solidFill>
                  <a:srgbClr val="000000"/>
                </a:solidFill>
                <a:latin typeface="Calibri"/>
              </a:rPr>
              <a:t>Nutrition-score</a:t>
            </a:r>
            <a:r>
              <a:rPr lang="en-US" sz="1700" b="1" dirty="0">
                <a:latin typeface="Calibri"/>
              </a:rPr>
              <a:t>: </a:t>
            </a:r>
            <a:r>
              <a:rPr lang="en-US" sz="1700" dirty="0">
                <a:latin typeface="Calibri"/>
              </a:rPr>
              <a:t>how heart-healthy </a:t>
            </a:r>
            <a:r>
              <a:rPr lang="en-US" sz="1700" b="0" i="0" u="none" strike="noStrike" dirty="0">
                <a:solidFill>
                  <a:srgbClr val="000000"/>
                </a:solidFill>
                <a:effectLst/>
                <a:latin typeface="Calibri"/>
              </a:rPr>
              <a:t>is a person eating. </a:t>
            </a:r>
            <a:r>
              <a:rPr lang="en-US" sz="1700" dirty="0">
                <a:latin typeface="Calibri"/>
              </a:rPr>
              <a:t>C</a:t>
            </a:r>
            <a:r>
              <a:rPr lang="en-US" sz="1700" b="0" i="0" u="none" strike="noStrike" dirty="0">
                <a:solidFill>
                  <a:srgbClr val="000000"/>
                </a:solidFill>
                <a:effectLst/>
                <a:latin typeface="Calibri"/>
              </a:rPr>
              <a:t>alculated by looking at how much the person consumes of each of the food groups.</a:t>
            </a:r>
            <a:r>
              <a:rPr lang="en-US" sz="1700" b="0" i="0" dirty="0">
                <a:solidFill>
                  <a:srgbClr val="000000"/>
                </a:solidFill>
                <a:effectLst/>
                <a:latin typeface="Calibri"/>
              </a:rPr>
              <a:t>​</a:t>
            </a:r>
            <a:r>
              <a:rPr lang="en-US" sz="1700" dirty="0">
                <a:latin typeface="Calibri"/>
              </a:rPr>
              <a:t> </a:t>
            </a:r>
            <a:endParaRPr lang="en-US" sz="1700" b="0" i="0" u="none" strike="noStrike" dirty="0">
              <a:solidFill>
                <a:srgbClr val="000000"/>
              </a:solidFill>
              <a:effectLst/>
              <a:latin typeface="Calibri" panose="020F0502020204030204" pitchFamily="34" charset="0"/>
            </a:endParaRPr>
          </a:p>
          <a:p>
            <a:pPr marL="742950" lvl="1" indent="-285750" algn="just" fontAlgn="base">
              <a:buFont typeface="Arial" panose="020B0604020202020204" pitchFamily="34" charset="0"/>
              <a:buChar char="•"/>
            </a:pPr>
            <a:r>
              <a:rPr lang="en-US" sz="1700" dirty="0">
                <a:solidFill>
                  <a:srgbClr val="000000"/>
                </a:solidFill>
                <a:latin typeface="Calibri"/>
              </a:rPr>
              <a:t>Based on </a:t>
            </a:r>
            <a:r>
              <a:rPr lang="en-US" sz="1700" dirty="0" err="1">
                <a:solidFill>
                  <a:srgbClr val="000000"/>
                </a:solidFill>
                <a:latin typeface="Calibri"/>
              </a:rPr>
              <a:t>MedDietScore</a:t>
            </a:r>
            <a:r>
              <a:rPr lang="en-US" sz="1700" dirty="0">
                <a:solidFill>
                  <a:srgbClr val="000000"/>
                </a:solidFill>
                <a:latin typeface="Calibri"/>
              </a:rPr>
              <a:t> with key updates:</a:t>
            </a:r>
            <a:r>
              <a:rPr lang="en-US" sz="1700" dirty="0">
                <a:latin typeface="Calibri"/>
              </a:rPr>
              <a:t> </a:t>
            </a:r>
            <a:endParaRPr lang="en-US" sz="1700" dirty="0">
              <a:solidFill>
                <a:srgbClr val="000000"/>
              </a:solidFill>
              <a:latin typeface="Calibri" panose="020F0502020204030204" pitchFamily="34" charset="0"/>
            </a:endParaRPr>
          </a:p>
          <a:p>
            <a:pPr marL="457200" lvl="2" algn="just" fontAlgn="base"/>
            <a:r>
              <a:rPr lang="en-US" sz="1700" dirty="0">
                <a:latin typeface="Calibri"/>
              </a:rPr>
              <a:t>	</a:t>
            </a:r>
            <a:r>
              <a:rPr lang="en-US" sz="1700" dirty="0">
                <a:latin typeface="Calibri"/>
                <a:sym typeface="Wingdings" pitchFamily="2" charset="2"/>
              </a:rPr>
              <a:t> </a:t>
            </a:r>
            <a:r>
              <a:rPr lang="en-US" sz="1700" dirty="0" err="1">
                <a:solidFill>
                  <a:srgbClr val="000000"/>
                </a:solidFill>
                <a:latin typeface="Calibri"/>
              </a:rPr>
              <a:t>MedDietScore</a:t>
            </a:r>
            <a:r>
              <a:rPr lang="en-US" sz="1700" dirty="0">
                <a:solidFill>
                  <a:srgbClr val="000000"/>
                </a:solidFill>
                <a:latin typeface="Calibri"/>
              </a:rPr>
              <a:t>: drinking no alcohol is same as drinking over 700ml; 		Nutrition-score: drinking no alcohol is good and contributes to better</a:t>
            </a:r>
          </a:p>
          <a:p>
            <a:pPr marL="457200" lvl="2" algn="just" fontAlgn="base"/>
            <a:r>
              <a:rPr lang="en-US" sz="1700" dirty="0">
                <a:latin typeface="Calibri"/>
              </a:rPr>
              <a:t>	</a:t>
            </a:r>
            <a:r>
              <a:rPr lang="en-US" sz="1700" dirty="0">
                <a:latin typeface="Calibri"/>
                <a:sym typeface="Wingdings" pitchFamily="2" charset="2"/>
              </a:rPr>
              <a:t> Update of the food groups (Nordic diet)</a:t>
            </a:r>
            <a:endParaRPr lang="en-US" sz="1700" dirty="0">
              <a:latin typeface="Calibri" panose="020F0502020204030204" pitchFamily="34" charset="0"/>
            </a:endParaRPr>
          </a:p>
          <a:p>
            <a:pPr marL="457200" lvl="2" algn="just" fontAlgn="base"/>
            <a:r>
              <a:rPr lang="en-US" sz="1700" dirty="0">
                <a:solidFill>
                  <a:srgbClr val="000000"/>
                </a:solidFill>
                <a:latin typeface="Calibri"/>
                <a:sym typeface="Wingdings" pitchFamily="2" charset="2"/>
              </a:rPr>
              <a:t>	 Addition of salt and sugar as two </a:t>
            </a:r>
            <a:r>
              <a:rPr lang="en-US" sz="1700" dirty="0">
                <a:latin typeface="Calibri"/>
                <a:sym typeface="Wingdings" pitchFamily="2" charset="2"/>
              </a:rPr>
              <a:t>additional</a:t>
            </a:r>
            <a:r>
              <a:rPr lang="en-US" sz="1700" dirty="0">
                <a:solidFill>
                  <a:srgbClr val="000000"/>
                </a:solidFill>
                <a:latin typeface="Calibri"/>
                <a:sym typeface="Wingdings" pitchFamily="2" charset="2"/>
              </a:rPr>
              <a:t> food groups</a:t>
            </a:r>
            <a:endParaRPr lang="en-US" sz="1700" dirty="0">
              <a:solidFill>
                <a:srgbClr val="000000"/>
              </a:solidFill>
              <a:latin typeface="Calibri"/>
            </a:endParaRPr>
          </a:p>
          <a:p>
            <a:pPr marL="285750" indent="-285750" algn="just" fontAlgn="base">
              <a:buFont typeface="Arial" panose="020B0604020202020204" pitchFamily="34" charset="0"/>
              <a:buChar char="•"/>
            </a:pPr>
            <a:r>
              <a:rPr lang="en-US" sz="1700" dirty="0">
                <a:latin typeface="Calibri"/>
              </a:rPr>
              <a:t>Nutrition-score</a:t>
            </a:r>
            <a:r>
              <a:rPr lang="en-US" sz="1700" b="0" i="0" u="none" strike="noStrike" dirty="0">
                <a:solidFill>
                  <a:srgbClr val="000000"/>
                </a:solidFill>
                <a:effectLst/>
                <a:latin typeface="Calibri"/>
              </a:rPr>
              <a:t> of 100%: best a person can achieve (but.. </a:t>
            </a:r>
            <a:r>
              <a:rPr lang="en-US" sz="1700" dirty="0">
                <a:latin typeface="Calibri"/>
              </a:rPr>
              <a:t>this is hard to achieve</a:t>
            </a:r>
            <a:r>
              <a:rPr lang="en-US" sz="1700" b="0" i="0" u="none" strike="noStrike" dirty="0">
                <a:solidFill>
                  <a:srgbClr val="000000"/>
                </a:solidFill>
                <a:effectLst/>
                <a:latin typeface="Calibri"/>
              </a:rPr>
              <a:t>) </a:t>
            </a:r>
            <a:r>
              <a:rPr lang="en-US" sz="1700" b="0" i="0" u="none" strike="noStrike" dirty="0">
                <a:solidFill>
                  <a:srgbClr val="000000"/>
                </a:solidFill>
                <a:effectLst/>
                <a:latin typeface="Calibri"/>
                <a:sym typeface="Wingdings" pitchFamily="2" charset="2"/>
              </a:rPr>
              <a:t> patient is to aim to get as close as </a:t>
            </a:r>
            <a:r>
              <a:rPr lang="en-US" sz="1700" dirty="0">
                <a:latin typeface="Calibri"/>
                <a:sym typeface="Wingdings" pitchFamily="2" charset="2"/>
              </a:rPr>
              <a:t>possible </a:t>
            </a:r>
            <a:r>
              <a:rPr lang="en-US" sz="1700" b="0" i="0" u="none" strike="noStrike" dirty="0">
                <a:solidFill>
                  <a:srgbClr val="000000"/>
                </a:solidFill>
                <a:effectLst/>
                <a:latin typeface="Calibri"/>
                <a:sym typeface="Wingdings" pitchFamily="2" charset="2"/>
              </a:rPr>
              <a:t>to 100%.</a:t>
            </a:r>
            <a:r>
              <a:rPr lang="en-US" sz="1700" dirty="0">
                <a:latin typeface="Calibri"/>
                <a:sym typeface="Wingdings" pitchFamily="2" charset="2"/>
              </a:rPr>
              <a:t> </a:t>
            </a:r>
            <a:endParaRPr lang="en-US" sz="17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4060538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74f93c5-ad84-4168-aeb9-19685c5bd2f5">
      <Terms xmlns="http://schemas.microsoft.com/office/infopath/2007/PartnerControls"/>
    </lcf76f155ced4ddcb4097134ff3c332f>
    <TaxCatchAll xmlns="f46feed0-a234-4794-98e7-af80b0267c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0B48AD002C69418D394726DE0710FB" ma:contentTypeVersion="14" ma:contentTypeDescription="Create a new document." ma:contentTypeScope="" ma:versionID="ef27a49256ce002ef2bfee8875082446">
  <xsd:schema xmlns:xsd="http://www.w3.org/2001/XMLSchema" xmlns:xs="http://www.w3.org/2001/XMLSchema" xmlns:p="http://schemas.microsoft.com/office/2006/metadata/properties" xmlns:ns2="b74f93c5-ad84-4168-aeb9-19685c5bd2f5" xmlns:ns3="f46feed0-a234-4794-98e7-af80b0267c12" targetNamespace="http://schemas.microsoft.com/office/2006/metadata/properties" ma:root="true" ma:fieldsID="e09239cef8bf8934dad0a7d559390e54" ns2:_="" ns3:_="">
    <xsd:import namespace="b74f93c5-ad84-4168-aeb9-19685c5bd2f5"/>
    <xsd:import namespace="f46feed0-a234-4794-98e7-af80b0267c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f93c5-ad84-4168-aeb9-19685c5bd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f07030-0f6a-43b1-b2b9-3b252e59dea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6feed0-a234-4794-98e7-af80b0267c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2ebf8f4-e9b6-4ced-b4d3-9e2e23698df9}" ma:internalName="TaxCatchAll" ma:showField="CatchAllData" ma:web="f46feed0-a234-4794-98e7-af80b0267c1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0D632-CFD5-466D-A68C-F7525A58A8F4}">
  <ds:schemaRefs>
    <ds:schemaRef ds:uri="http://schemas.microsoft.com/office/infopath/2007/PartnerControls"/>
    <ds:schemaRef ds:uri="b74f93c5-ad84-4168-aeb9-19685c5bd2f5"/>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f46feed0-a234-4794-98e7-af80b0267c12"/>
    <ds:schemaRef ds:uri="http://purl.org/dc/terms/"/>
  </ds:schemaRefs>
</ds:datastoreItem>
</file>

<file path=customXml/itemProps2.xml><?xml version="1.0" encoding="utf-8"?>
<ds:datastoreItem xmlns:ds="http://schemas.openxmlformats.org/officeDocument/2006/customXml" ds:itemID="{26B11958-044C-4CAC-A119-5B0A07476B1D}"/>
</file>

<file path=customXml/itemProps3.xml><?xml version="1.0" encoding="utf-8"?>
<ds:datastoreItem xmlns:ds="http://schemas.openxmlformats.org/officeDocument/2006/customXml" ds:itemID="{B8A4D322-8DC7-4746-9E5C-59AB1F083C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2583</Words>
  <Application>Microsoft Office PowerPoint</Application>
  <PresentationFormat>On-screen Show (16:9)</PresentationFormat>
  <Paragraphs>177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Helvetica</vt:lpstr>
      <vt:lpstr>Wingdings</vt:lpstr>
      <vt:lpstr>Office Theme</vt:lpstr>
      <vt:lpstr>Introduction to the Healthy Nutrition module: smartphone application and caregiver dashboard</vt:lpstr>
      <vt:lpstr>Open the Healthy Nutrition module</vt:lpstr>
      <vt:lpstr>Open the Healthy Nutrition module</vt:lpstr>
      <vt:lpstr>Open the Healthy Nutrition module</vt:lpstr>
      <vt:lpstr>Journey</vt:lpstr>
      <vt:lpstr>PowerPoint Presentation</vt:lpstr>
      <vt:lpstr>Journey: Learn</vt:lpstr>
      <vt:lpstr>Journey: Track your goals</vt:lpstr>
      <vt:lpstr>What is the Nutrition-score?</vt:lpstr>
      <vt:lpstr>Open the Healthy Nutrition module</vt:lpstr>
      <vt:lpstr>Open the healthy nutrition module</vt:lpstr>
      <vt:lpstr>Reporting the Nutrition-score</vt:lpstr>
      <vt:lpstr>Feedback on the Nutrition-score</vt:lpstr>
      <vt:lpstr>Goal setting</vt:lpstr>
      <vt:lpstr>Goal-setting for healthy nutrition</vt:lpstr>
      <vt:lpstr>Goal-setting for healthy nutrition</vt:lpstr>
      <vt:lpstr>Journey: Maintain your healthy habit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CoroPrevention Tool Suite</dc:title>
  <dc:creator>Microsoft Office User</dc:creator>
  <cp:lastModifiedBy>Mia Mäkinen (TAU)</cp:lastModifiedBy>
  <cp:revision>38</cp:revision>
  <cp:lastPrinted>2023-08-17T14:06:24Z</cp:lastPrinted>
  <dcterms:created xsi:type="dcterms:W3CDTF">2020-03-27T16:30:37Z</dcterms:created>
  <dcterms:modified xsi:type="dcterms:W3CDTF">2024-04-19T10:23:56Z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0x010100A20B48AD002C69418D394726DE0710FB</vt:lpwstr>
  </property>
  <property fmtid="{D5CDD505-2E9C-101B-9397-08002B2CF9AE}" pid="3" name="MediaServiceImageTags">
    <vt:lpwstr/>
  </property>
</Properties>
</file>