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280" r:id="rId6"/>
    <p:sldId id="281" r:id="rId7"/>
    <p:sldId id="278" r:id="rId8"/>
    <p:sldId id="295" r:id="rId9"/>
    <p:sldId id="283" r:id="rId10"/>
    <p:sldId id="285" r:id="rId11"/>
    <p:sldId id="286" r:id="rId12"/>
    <p:sldId id="296" r:id="rId13"/>
    <p:sldId id="288" r:id="rId14"/>
    <p:sldId id="289" r:id="rId15"/>
    <p:sldId id="290" r:id="rId16"/>
    <p:sldId id="291" r:id="rId17"/>
    <p:sldId id="297" r:id="rId18"/>
    <p:sldId id="287" r:id="rId19"/>
    <p:sldId id="292" r:id="rId20"/>
    <p:sldId id="347" r:id="rId21"/>
    <p:sldId id="293" r:id="rId22"/>
    <p:sldId id="298" r:id="rId23"/>
    <p:sldId id="294" r:id="rId24"/>
    <p:sldId id="300" r:id="rId25"/>
    <p:sldId id="302" r:id="rId26"/>
    <p:sldId id="303" r:id="rId27"/>
    <p:sldId id="304" r:id="rId28"/>
    <p:sldId id="318" r:id="rId29"/>
    <p:sldId id="305" r:id="rId30"/>
    <p:sldId id="310" r:id="rId31"/>
    <p:sldId id="307" r:id="rId32"/>
    <p:sldId id="308" r:id="rId33"/>
    <p:sldId id="311" r:id="rId34"/>
    <p:sldId id="309" r:id="rId35"/>
    <p:sldId id="313" r:id="rId36"/>
    <p:sldId id="312" r:id="rId37"/>
    <p:sldId id="314" r:id="rId38"/>
    <p:sldId id="315" r:id="rId39"/>
    <p:sldId id="316" r:id="rId40"/>
    <p:sldId id="317" r:id="rId41"/>
    <p:sldId id="348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CB3A689-E8AB-9543-A406-2F4285753086}">
          <p14:sldIdLst>
            <p14:sldId id="256"/>
            <p14:sldId id="280"/>
            <p14:sldId id="281"/>
            <p14:sldId id="278"/>
            <p14:sldId id="295"/>
            <p14:sldId id="283"/>
            <p14:sldId id="285"/>
            <p14:sldId id="286"/>
            <p14:sldId id="296"/>
            <p14:sldId id="288"/>
            <p14:sldId id="289"/>
            <p14:sldId id="290"/>
            <p14:sldId id="291"/>
            <p14:sldId id="297"/>
            <p14:sldId id="287"/>
            <p14:sldId id="292"/>
            <p14:sldId id="347"/>
            <p14:sldId id="293"/>
            <p14:sldId id="298"/>
            <p14:sldId id="294"/>
            <p14:sldId id="300"/>
            <p14:sldId id="302"/>
            <p14:sldId id="303"/>
            <p14:sldId id="304"/>
            <p14:sldId id="318"/>
            <p14:sldId id="305"/>
            <p14:sldId id="310"/>
            <p14:sldId id="307"/>
            <p14:sldId id="308"/>
            <p14:sldId id="311"/>
            <p14:sldId id="309"/>
            <p14:sldId id="313"/>
            <p14:sldId id="312"/>
            <p14:sldId id="314"/>
            <p14:sldId id="315"/>
            <p14:sldId id="316"/>
            <p14:sldId id="31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i3wM7zohkeVAxSM37HNwCl6gw1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8AA64-3EF3-846D-1189-6495F26A1D8E}" v="41" dt="2024-04-12T05:12:3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66" d="100"/>
          <a:sy n="66" d="100"/>
        </p:scale>
        <p:origin x="83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32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48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84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60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104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6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641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10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67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317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563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28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396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469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422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959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173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638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648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74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975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715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121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288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957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129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450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190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3367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46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56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57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18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30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02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91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2496" y="1232694"/>
            <a:ext cx="9143999" cy="3910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ts val="4500"/>
              <a:buFont typeface="Calibri"/>
              <a:buNone/>
              <a:defRPr sz="4500">
                <a:solidFill>
                  <a:srgbClr val="5E33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  <a:defRPr sz="1700" b="1" i="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-2156" r="29661"/>
          <a:stretch/>
        </p:blipFill>
        <p:spPr>
          <a:xfrm>
            <a:off x="4367703" y="568258"/>
            <a:ext cx="4776297" cy="438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35" y="451969"/>
            <a:ext cx="2935521" cy="58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499050" y="4787997"/>
            <a:ext cx="4887610" cy="184666"/>
            <a:chOff x="527951" y="3033194"/>
            <a:chExt cx="4887610" cy="184666"/>
          </a:xfrm>
        </p:grpSpPr>
        <p:sp>
          <p:nvSpPr>
            <p:cNvPr id="22" name="Google Shape;22;p4"/>
            <p:cNvSpPr txBox="1"/>
            <p:nvPr/>
          </p:nvSpPr>
          <p:spPr>
            <a:xfrm>
              <a:off x="671347" y="3033194"/>
              <a:ext cx="474421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R" sz="600" b="0" i="1" u="none" strike="noStrike" cap="none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848056</a:t>
              </a:r>
              <a:endParaRPr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951" y="3065095"/>
              <a:ext cx="177672" cy="120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4"/>
          <p:cNvSpPr txBox="1"/>
          <p:nvPr/>
        </p:nvSpPr>
        <p:spPr>
          <a:xfrm>
            <a:off x="7555388" y="2210800"/>
            <a:ext cx="142629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GR" sz="950" b="0" i="0" u="none" strike="noStrike" cap="none">
                <a:solidFill>
                  <a:srgbClr val="5E358C"/>
                </a:solidFill>
                <a:latin typeface="Calibri"/>
                <a:ea typeface="Calibri"/>
                <a:cs typeface="Calibri"/>
                <a:sym typeface="Calibri"/>
              </a:rPr>
              <a:t>www.coroprevention.eu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  <a:defRPr sz="28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5538262" y="4687041"/>
            <a:ext cx="27635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007" y="4693550"/>
            <a:ext cx="1330457" cy="267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5"/>
          <p:cNvGrpSpPr/>
          <p:nvPr/>
        </p:nvGrpSpPr>
        <p:grpSpPr>
          <a:xfrm>
            <a:off x="623108" y="4566286"/>
            <a:ext cx="7892242" cy="0"/>
            <a:chOff x="623108" y="4599710"/>
            <a:chExt cx="7892242" cy="0"/>
          </a:xfrm>
        </p:grpSpPr>
        <p:cxnSp>
          <p:nvCxnSpPr>
            <p:cNvPr id="32" name="Google Shape;32;p5"/>
            <p:cNvCxnSpPr/>
            <p:nvPr/>
          </p:nvCxnSpPr>
          <p:spPr>
            <a:xfrm>
              <a:off x="623108" y="4599710"/>
              <a:ext cx="2668712" cy="0"/>
            </a:xfrm>
            <a:prstGeom prst="straightConnector1">
              <a:avLst/>
            </a:prstGeom>
            <a:noFill/>
            <a:ln w="19050" cap="flat" cmpd="sng">
              <a:solidFill>
                <a:srgbClr val="9E292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3291820" y="4599710"/>
              <a:ext cx="2560359" cy="0"/>
            </a:xfrm>
            <a:prstGeom prst="straightConnector1">
              <a:avLst/>
            </a:prstGeom>
            <a:noFill/>
            <a:ln w="19050" cap="flat" cmpd="sng">
              <a:solidFill>
                <a:srgbClr val="5E358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5852179" y="4599710"/>
              <a:ext cx="2663171" cy="0"/>
            </a:xfrm>
            <a:prstGeom prst="straightConnector1">
              <a:avLst/>
            </a:prstGeom>
            <a:noFill/>
            <a:ln w="19050" cap="flat" cmpd="sng">
              <a:solidFill>
                <a:srgbClr val="AC9E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5" name="Google Shape;35;p5"/>
          <p:cNvCxnSpPr/>
          <p:nvPr/>
        </p:nvCxnSpPr>
        <p:spPr>
          <a:xfrm>
            <a:off x="8328854" y="4757089"/>
            <a:ext cx="0" cy="144569"/>
          </a:xfrm>
          <a:prstGeom prst="straightConnector1">
            <a:avLst/>
          </a:prstGeom>
          <a:noFill/>
          <a:ln w="9525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Introduction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r>
              <a:rPr lang="en-GR"/>
              <a:t>Cindel Bonneux, UniWeb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After 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10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943350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all 12.000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Complete the information in the EDC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7C943-9B5F-1F95-4D06-D0958286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336" y="1915949"/>
            <a:ext cx="4382381" cy="251001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07478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After 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11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860905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all 12.000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Complete the information in the EDC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Randomize the patient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73AC7-AF21-FC84-6C1A-01B36416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446" y="1907850"/>
            <a:ext cx="4291750" cy="246094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77257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After 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12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5509822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all 12.000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Complete the information in the EDC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Randomize the patient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Plan next consultation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4747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After 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13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137282" cy="3217771"/>
          </a:xfrm>
        </p:spPr>
        <p:txBody>
          <a:bodyPr>
            <a:normAutofit lnSpcReduction="10000"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all 12.000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Complete the information in the EDC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Randomize the patient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Plan next consultation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If needed, prepare Tool Suite for visit 2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EFA44-1CBA-19B6-4307-9B3C2C9F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32" y="2023672"/>
            <a:ext cx="4246881" cy="2426789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49419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1894340" y="1993347"/>
            <a:ext cx="549057" cy="1259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3231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2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15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2D84A-1E5A-42C8-5592-868AC17F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35" y="1050972"/>
            <a:ext cx="2675745" cy="321089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62007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2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16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190688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BE83-C28E-6FE7-D07C-7EE952AF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1" y="1892208"/>
            <a:ext cx="4321155" cy="247658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3031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2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17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190688" cy="2999575"/>
          </a:xfrm>
        </p:spPr>
        <p:txBody>
          <a:bodyPr>
            <a:normAutofit lnSpcReduction="10000"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Installation of the patient mobile app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EFA289-7685-803E-BD11-6C9AC69B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81" y="1211491"/>
            <a:ext cx="1553315" cy="31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7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2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18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84223"/>
            <a:ext cx="3875894" cy="3395272"/>
          </a:xfrm>
        </p:spPr>
        <p:txBody>
          <a:bodyPr>
            <a:normAutofit fontScale="92500"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Installation of the patient mobile app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Consultation with investigator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6C135-8DDD-4BAE-E4C1-C7C2D6BA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85" y="1878499"/>
            <a:ext cx="4615003" cy="26401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29358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19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2398426" y="1993347"/>
            <a:ext cx="164892" cy="1259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8708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Trial setup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4F34E-13AD-56B3-9343-89514346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268015"/>
            <a:ext cx="7772400" cy="27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After visit 2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20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875894" cy="3210276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Complete the information in the EDC</a:t>
            </a:r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3E9921-A963-BAC7-2F8B-7AAF3564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446" y="1907850"/>
            <a:ext cx="4291750" cy="246094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018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Between visit 2 and visit 3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21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875894" cy="3210276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Review alerts and call the patient when intervention is needed</a:t>
            </a:r>
          </a:p>
          <a:p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04048-415D-18DC-CB53-C2FF3B7F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58" y="2016177"/>
            <a:ext cx="4239565" cy="243102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000769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22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2600792" y="1993347"/>
            <a:ext cx="449705" cy="1259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4562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3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23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2D84A-1E5A-42C8-5592-868AC17F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35" y="1050972"/>
            <a:ext cx="2675745" cy="321089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883303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3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24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190688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BE83-C28E-6FE7-D07C-7EE952AF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1" y="1892208"/>
            <a:ext cx="4321155" cy="247658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90440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25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3072984" y="1993347"/>
            <a:ext cx="1978701" cy="1259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3879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Next visits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26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99575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nl-BE" b="1" dirty="0"/>
              <a:t>Visit 4, 5 </a:t>
            </a:r>
            <a:r>
              <a:rPr lang="nl-BE" dirty="0"/>
              <a:t>= similar to visit 3</a:t>
            </a:r>
          </a:p>
          <a:p>
            <a:pPr marL="95250" indent="0">
              <a:buNone/>
            </a:pPr>
            <a:r>
              <a:rPr lang="nl-BE" b="1" dirty="0"/>
              <a:t>After/between visits 3 – 5 </a:t>
            </a:r>
            <a:r>
              <a:rPr lang="nl-BE" dirty="0"/>
              <a:t>= similar to after/between visits 2 – 3</a:t>
            </a:r>
            <a:endParaRPr lang="en-BE" dirty="0"/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33902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27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5014208" y="1993347"/>
            <a:ext cx="449705" cy="2423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1141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6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28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+ 1.000 UC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2D84A-1E5A-42C8-5592-868AC17F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35" y="1050972"/>
            <a:ext cx="2675745" cy="321089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08693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6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29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190688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BE83-C28E-6FE7-D07C-7EE952AF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1" y="1892208"/>
            <a:ext cx="4321155" cy="247658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94113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Trial setup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4F34E-13AD-56B3-9343-89514346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268015"/>
            <a:ext cx="7772400" cy="27589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3FF2C89-05F6-8FEF-B05B-DDBC5EBD9E22}"/>
              </a:ext>
            </a:extLst>
          </p:cNvPr>
          <p:cNvSpPr/>
          <p:nvPr/>
        </p:nvSpPr>
        <p:spPr>
          <a:xfrm>
            <a:off x="3987384" y="1836295"/>
            <a:ext cx="2323475" cy="307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8673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6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30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323632" cy="2999575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+ 1.000 UC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Blood sample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85996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6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31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34308"/>
            <a:ext cx="3875894" cy="3375271"/>
          </a:xfrm>
        </p:spPr>
        <p:txBody>
          <a:bodyPr>
            <a:normAutofit lnSpcReduction="10000"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Blood sample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Consultation with investigator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6C135-8DDD-4BAE-E4C1-C7C2D6BA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85" y="1878499"/>
            <a:ext cx="4615003" cy="26401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18685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32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5516380" y="1993347"/>
            <a:ext cx="1888761" cy="2423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846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Between visit 6 and visit 7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33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875894" cy="3210276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patients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Review alerts and call the patient when intervention is needed</a:t>
            </a:r>
          </a:p>
          <a:p>
            <a:pPr marL="552450" indent="-457200">
              <a:buFont typeface="+mj-lt"/>
              <a:buAutoNum type="arabicPeriod"/>
            </a:pPr>
            <a:r>
              <a:rPr lang="nl-BE" dirty="0"/>
              <a:t>Obligatory phone calls at m24 and m30</a:t>
            </a:r>
          </a:p>
          <a:p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04048-415D-18DC-CB53-C2FF3B7F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58" y="2016177"/>
            <a:ext cx="4239565" cy="243102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585256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7292715" y="1993347"/>
            <a:ext cx="846944" cy="2423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20823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7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35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+ 1.000 UC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2D84A-1E5A-42C8-5592-868AC17F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35" y="1050972"/>
            <a:ext cx="2675745" cy="321089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903433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7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36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190688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1.000 PPP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 on final outcomes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BE83-C28E-6FE7-D07C-7EE952AF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1" y="1892208"/>
            <a:ext cx="4321155" cy="247658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327940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7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37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323632" cy="2999575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</a:t>
            </a:r>
            <a:r>
              <a:rPr lang="en-BE" b="1" dirty="0"/>
              <a:t>Target group</a:t>
            </a:r>
            <a:r>
              <a:rPr lang="en-BE" dirty="0"/>
              <a:t>: 1.000 PPP + 1.000 UC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Uninstall patient mobile app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01170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7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38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323632" cy="2999575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</a:t>
            </a:r>
            <a:r>
              <a:rPr lang="en-BE" b="1" dirty="0"/>
              <a:t>Target group</a:t>
            </a:r>
            <a:r>
              <a:rPr lang="en-BE" dirty="0"/>
              <a:t>: 1.000 PPP + 1.000 UC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Shared decision making conversation with case nurse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Uninstall patient mobile app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Blood sample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9009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0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5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1144832" y="2143594"/>
            <a:ext cx="549057" cy="219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437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6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all 12.000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Enrolment procedure, e.g. informed consent, patient information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7491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7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5577278" cy="2999575"/>
          </a:xfrm>
        </p:spPr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all 12.000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Enrolment procedure, e.g. informed consent, patient information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D3294-1A26-CAB2-D951-D1E3CC84B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88" y="1157900"/>
            <a:ext cx="2675745" cy="321089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406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8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3ABC-34D6-F87B-7E98-22E256CF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BE" b="1" dirty="0"/>
              <a:t>Target group</a:t>
            </a:r>
            <a:r>
              <a:rPr lang="en-BE" dirty="0"/>
              <a:t>: all 12.000 </a:t>
            </a:r>
            <a:r>
              <a:rPr lang="en-GB" dirty="0"/>
              <a:t>patient</a:t>
            </a:r>
            <a:r>
              <a:rPr lang="en-BE" dirty="0"/>
              <a:t>s</a:t>
            </a:r>
          </a:p>
          <a:p>
            <a:pPr marL="95250" indent="0">
              <a:buNone/>
            </a:pPr>
            <a:endParaRPr lang="en-BE" dirty="0"/>
          </a:p>
          <a:p>
            <a:pPr marL="95250" indent="0">
              <a:buNone/>
            </a:pPr>
            <a:r>
              <a:rPr lang="en-BE" b="1" dirty="0"/>
              <a:t>Steps: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Enrolment procedure, e.g. informed consent, patient information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E</a:t>
            </a:r>
            <a:r>
              <a:rPr lang="en-GB" dirty="0"/>
              <a:t>P</a:t>
            </a:r>
            <a:r>
              <a:rPr lang="en-BE" dirty="0"/>
              <a:t>ro questionnaires</a:t>
            </a:r>
          </a:p>
          <a:p>
            <a:pPr marL="552450" indent="-457200">
              <a:buFont typeface="+mj-lt"/>
              <a:buAutoNum type="arabicPeriod"/>
            </a:pPr>
            <a:r>
              <a:rPr lang="en-BE" dirty="0"/>
              <a:t>Blood sample</a:t>
            </a:r>
          </a:p>
          <a:p>
            <a:pPr marL="552450" indent="-457200">
              <a:buFont typeface="+mj-lt"/>
              <a:buAutoNum type="arabicPeriod"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5468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Study protocol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9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EDCFC-143D-24EC-3909-1832FDD9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124342"/>
            <a:ext cx="6854336" cy="3292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9B4D2B-5CF0-0E5F-DA5B-5509CC933D9D}"/>
              </a:ext>
            </a:extLst>
          </p:cNvPr>
          <p:cNvSpPr/>
          <p:nvPr/>
        </p:nvSpPr>
        <p:spPr>
          <a:xfrm>
            <a:off x="1504596" y="2128603"/>
            <a:ext cx="549057" cy="539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288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20B48AD002C69418D394726DE0710FB" ma:contentTypeVersion="14" ma:contentTypeDescription="Luo uusi asiakirja." ma:contentTypeScope="" ma:versionID="00950f13e348afa9b00abec23631a30e">
  <xsd:schema xmlns:xsd="http://www.w3.org/2001/XMLSchema" xmlns:xs="http://www.w3.org/2001/XMLSchema" xmlns:p="http://schemas.microsoft.com/office/2006/metadata/properties" xmlns:ns2="b74f93c5-ad84-4168-aeb9-19685c5bd2f5" xmlns:ns3="f46feed0-a234-4794-98e7-af80b0267c12" targetNamespace="http://schemas.microsoft.com/office/2006/metadata/properties" ma:root="true" ma:fieldsID="e83eea2bbfcc1db2ea62de202d601125" ns2:_="" ns3:_="">
    <xsd:import namespace="b74f93c5-ad84-4168-aeb9-19685c5bd2f5"/>
    <xsd:import namespace="f46feed0-a234-4794-98e7-af80b0267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f93c5-ad84-4168-aeb9-19685c5bd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eed0-a234-4794-98e7-af80b0267c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ebf8f4-e9b6-4ced-b4d3-9e2e23698df9}" ma:internalName="TaxCatchAll" ma:showField="CatchAllData" ma:web="f46feed0-a234-4794-98e7-af80b0267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4f93c5-ad84-4168-aeb9-19685c5bd2f5">
      <Terms xmlns="http://schemas.microsoft.com/office/infopath/2007/PartnerControls"/>
    </lcf76f155ced4ddcb4097134ff3c332f>
    <TaxCatchAll xmlns="f46feed0-a234-4794-98e7-af80b0267c12" xsi:nil="true"/>
  </documentManagement>
</p:properties>
</file>

<file path=customXml/itemProps1.xml><?xml version="1.0" encoding="utf-8"?>
<ds:datastoreItem xmlns:ds="http://schemas.openxmlformats.org/officeDocument/2006/customXml" ds:itemID="{538B992F-AB3B-4F3E-84A3-F93DED2E89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93C753-A35D-4B3D-BDDC-9DA3D1A76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f93c5-ad84-4168-aeb9-19685c5bd2f5"/>
    <ds:schemaRef ds:uri="f46feed0-a234-4794-98e7-af80b0267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9E40AA-E846-40C0-B69C-57FB8918D4B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b74f93c5-ad84-4168-aeb9-19685c5bd2f5"/>
    <ds:schemaRef ds:uri="http://schemas.microsoft.com/office/2006/metadata/properties"/>
    <ds:schemaRef ds:uri="http://purl.org/dc/elements/1.1/"/>
    <ds:schemaRef ds:uri="f46feed0-a234-4794-98e7-af80b0267c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707</Words>
  <Application>Microsoft Office PowerPoint</Application>
  <PresentationFormat>On-screen Show (16:9)</PresentationFormat>
  <Paragraphs>241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Introduction</vt:lpstr>
      <vt:lpstr>Trial setup</vt:lpstr>
      <vt:lpstr>Trial setup</vt:lpstr>
      <vt:lpstr>Study protocol</vt:lpstr>
      <vt:lpstr>Study protocol</vt:lpstr>
      <vt:lpstr>Visit 1</vt:lpstr>
      <vt:lpstr>Visit 1</vt:lpstr>
      <vt:lpstr>Visit 1</vt:lpstr>
      <vt:lpstr>Study protocol</vt:lpstr>
      <vt:lpstr>After visit 1</vt:lpstr>
      <vt:lpstr>After visit 1</vt:lpstr>
      <vt:lpstr>After visit 1</vt:lpstr>
      <vt:lpstr>After visit 1</vt:lpstr>
      <vt:lpstr>Study protocol</vt:lpstr>
      <vt:lpstr>Visit 2</vt:lpstr>
      <vt:lpstr>Visit 2</vt:lpstr>
      <vt:lpstr>Visit 2</vt:lpstr>
      <vt:lpstr>Visit 2</vt:lpstr>
      <vt:lpstr>Study protocol</vt:lpstr>
      <vt:lpstr>After visit 2</vt:lpstr>
      <vt:lpstr>Between visit 2 and visit 3</vt:lpstr>
      <vt:lpstr>Study protocol</vt:lpstr>
      <vt:lpstr>Visit 3</vt:lpstr>
      <vt:lpstr>Visit 3</vt:lpstr>
      <vt:lpstr>Study protocol</vt:lpstr>
      <vt:lpstr>Next visits</vt:lpstr>
      <vt:lpstr>Study protocol</vt:lpstr>
      <vt:lpstr>Visit 6</vt:lpstr>
      <vt:lpstr>Visit 6</vt:lpstr>
      <vt:lpstr>Visit 6</vt:lpstr>
      <vt:lpstr>Visit 6</vt:lpstr>
      <vt:lpstr>Study protocol</vt:lpstr>
      <vt:lpstr>Between visit 6 and visit 7</vt:lpstr>
      <vt:lpstr>Study protocol</vt:lpstr>
      <vt:lpstr>Visit 7</vt:lpstr>
      <vt:lpstr>Visit 7</vt:lpstr>
      <vt:lpstr>Visit 7</vt:lpstr>
      <vt:lpstr>Visit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CoroPrevention Tool Suite</dc:title>
  <dc:creator>Microsoft Office User</dc:creator>
  <cp:lastModifiedBy>Nikola MIHINJAC</cp:lastModifiedBy>
  <cp:revision>16</cp:revision>
  <dcterms:created xsi:type="dcterms:W3CDTF">2020-03-27T16:30:37Z</dcterms:created>
  <dcterms:modified xsi:type="dcterms:W3CDTF">2024-04-16T09:02:42Z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0x010100A20B48AD002C69418D394726DE0710FB</vt:lpwstr>
  </property>
  <property fmtid="{D5CDD505-2E9C-101B-9397-08002B2CF9AE}" pid="3" name="MediaServiceImageTags">
    <vt:lpwstr/>
  </property>
</Properties>
</file>