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268" r:id="rId6"/>
    <p:sldId id="272" r:id="rId7"/>
    <p:sldId id="266" r:id="rId8"/>
    <p:sldId id="269" r:id="rId9"/>
    <p:sldId id="270" r:id="rId10"/>
    <p:sldId id="271" r:id="rId11"/>
    <p:sldId id="267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i3wM7zohkeVAxSM37HNwCl6gw1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703"/>
  </p:normalViewPr>
  <p:slideViewPr>
    <p:cSldViewPr snapToGrid="0">
      <p:cViewPr varScale="1">
        <p:scale>
          <a:sx n="66" d="100"/>
          <a:sy n="66" d="100"/>
        </p:scale>
        <p:origin x="833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31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3799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9341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3949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5607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316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7501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90452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/>
        </p:nvSpPr>
        <p:spPr>
          <a:xfrm>
            <a:off x="2496" y="1232694"/>
            <a:ext cx="9143999" cy="391080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4"/>
          <p:cNvSpPr txBox="1">
            <a:spLocks noGrp="1"/>
          </p:cNvSpPr>
          <p:nvPr>
            <p:ph type="ctrTitle"/>
          </p:nvPr>
        </p:nvSpPr>
        <p:spPr>
          <a:xfrm>
            <a:off x="394854" y="2636414"/>
            <a:ext cx="4642659" cy="1650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>
                <a:srgbClr val="5E338C"/>
              </a:buClr>
              <a:buSzPts val="4500"/>
              <a:buFont typeface="Calibri"/>
              <a:buNone/>
              <a:defRPr sz="4500">
                <a:solidFill>
                  <a:srgbClr val="5E338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ubTitle" idx="1"/>
          </p:nvPr>
        </p:nvSpPr>
        <p:spPr>
          <a:xfrm>
            <a:off x="394854" y="4293075"/>
            <a:ext cx="4947459" cy="30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C9EC6"/>
              </a:buClr>
              <a:buSzPts val="1700"/>
              <a:buNone/>
              <a:defRPr sz="1700" b="1" i="0">
                <a:solidFill>
                  <a:srgbClr val="AC9EC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9" name="Google Shape;19;p4"/>
          <p:cNvPicPr preferRelativeResize="0"/>
          <p:nvPr/>
        </p:nvPicPr>
        <p:blipFill rotWithShape="1">
          <a:blip r:embed="rId2">
            <a:alphaModFix/>
          </a:blip>
          <a:srcRect l="-2156" r="29661"/>
          <a:stretch/>
        </p:blipFill>
        <p:spPr>
          <a:xfrm>
            <a:off x="4367703" y="568258"/>
            <a:ext cx="4776297" cy="4387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5335" y="451969"/>
            <a:ext cx="2935521" cy="5898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oogle Shape;21;p4"/>
          <p:cNvGrpSpPr/>
          <p:nvPr/>
        </p:nvGrpSpPr>
        <p:grpSpPr>
          <a:xfrm>
            <a:off x="499050" y="4787997"/>
            <a:ext cx="4887610" cy="184666"/>
            <a:chOff x="527951" y="3033194"/>
            <a:chExt cx="4887610" cy="184666"/>
          </a:xfrm>
        </p:grpSpPr>
        <p:sp>
          <p:nvSpPr>
            <p:cNvPr id="22" name="Google Shape;22;p4"/>
            <p:cNvSpPr txBox="1"/>
            <p:nvPr/>
          </p:nvSpPr>
          <p:spPr>
            <a:xfrm>
              <a:off x="671347" y="3033194"/>
              <a:ext cx="4744214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-GR" sz="600" b="0" i="1" u="none" strike="noStrike" cap="none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This project has received funding from the European Union’s Horizon 2020 research and innovation programme under grant agreement No 848056</a:t>
              </a:r>
              <a:endParaRPr sz="6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" name="Google Shape;23;p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27951" y="3065095"/>
              <a:ext cx="177672" cy="1208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Google Shape;24;p4"/>
          <p:cNvSpPr txBox="1"/>
          <p:nvPr/>
        </p:nvSpPr>
        <p:spPr>
          <a:xfrm>
            <a:off x="7555388" y="2210800"/>
            <a:ext cx="1426292" cy="238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-GR" sz="950" b="0" i="0" u="none" strike="noStrike" cap="none">
                <a:solidFill>
                  <a:srgbClr val="5E358C"/>
                </a:solidFill>
                <a:latin typeface="Calibri"/>
                <a:ea typeface="Calibri"/>
                <a:cs typeface="Calibri"/>
                <a:sym typeface="Calibri"/>
              </a:rPr>
              <a:t>www.coroprevention.eu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  <a:defRPr sz="2800" b="1" i="0">
                <a:solidFill>
                  <a:srgbClr val="5D34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299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ftr" idx="11"/>
          </p:nvPr>
        </p:nvSpPr>
        <p:spPr>
          <a:xfrm>
            <a:off x="5538262" y="4687041"/>
            <a:ext cx="276353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rgbClr val="AC9EC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AC9EC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AC9EC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AC9EC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AC9EC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AC9EC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AC9EC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AC9EC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AC9EC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AC9EC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R"/>
              <a:t>‹#›</a:t>
            </a:fld>
            <a:endParaRPr/>
          </a:p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7007" y="4693550"/>
            <a:ext cx="1330457" cy="2673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" name="Google Shape;31;p5"/>
          <p:cNvGrpSpPr/>
          <p:nvPr/>
        </p:nvGrpSpPr>
        <p:grpSpPr>
          <a:xfrm>
            <a:off x="623108" y="4566286"/>
            <a:ext cx="7892242" cy="0"/>
            <a:chOff x="623108" y="4599710"/>
            <a:chExt cx="7892242" cy="0"/>
          </a:xfrm>
        </p:grpSpPr>
        <p:cxnSp>
          <p:nvCxnSpPr>
            <p:cNvPr id="32" name="Google Shape;32;p5"/>
            <p:cNvCxnSpPr/>
            <p:nvPr/>
          </p:nvCxnSpPr>
          <p:spPr>
            <a:xfrm>
              <a:off x="623108" y="4599710"/>
              <a:ext cx="2668712" cy="0"/>
            </a:xfrm>
            <a:prstGeom prst="straightConnector1">
              <a:avLst/>
            </a:prstGeom>
            <a:noFill/>
            <a:ln w="19050" cap="flat" cmpd="sng">
              <a:solidFill>
                <a:srgbClr val="9E292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" name="Google Shape;33;p5"/>
            <p:cNvCxnSpPr/>
            <p:nvPr/>
          </p:nvCxnSpPr>
          <p:spPr>
            <a:xfrm>
              <a:off x="3291820" y="4599710"/>
              <a:ext cx="2560359" cy="0"/>
            </a:xfrm>
            <a:prstGeom prst="straightConnector1">
              <a:avLst/>
            </a:prstGeom>
            <a:noFill/>
            <a:ln w="19050" cap="flat" cmpd="sng">
              <a:solidFill>
                <a:srgbClr val="5E358C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" name="Google Shape;34;p5"/>
            <p:cNvCxnSpPr/>
            <p:nvPr/>
          </p:nvCxnSpPr>
          <p:spPr>
            <a:xfrm>
              <a:off x="5852179" y="4599710"/>
              <a:ext cx="2663171" cy="0"/>
            </a:xfrm>
            <a:prstGeom prst="straightConnector1">
              <a:avLst/>
            </a:prstGeom>
            <a:noFill/>
            <a:ln w="19050" cap="flat" cmpd="sng">
              <a:solidFill>
                <a:srgbClr val="AC9E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35" name="Google Shape;35;p5"/>
          <p:cNvCxnSpPr/>
          <p:nvPr/>
        </p:nvCxnSpPr>
        <p:spPr>
          <a:xfrm>
            <a:off x="8328854" y="4757089"/>
            <a:ext cx="0" cy="144569"/>
          </a:xfrm>
          <a:prstGeom prst="straightConnector1">
            <a:avLst/>
          </a:prstGeom>
          <a:noFill/>
          <a:ln w="9525" cap="flat" cmpd="sng">
            <a:solidFill>
              <a:srgbClr val="AC9EC6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"/>
          <p:cNvSpPr txBox="1">
            <a:spLocks noGrp="1"/>
          </p:cNvSpPr>
          <p:nvPr>
            <p:ph type="ctrTitle"/>
          </p:nvPr>
        </p:nvSpPr>
        <p:spPr>
          <a:xfrm>
            <a:off x="394850" y="2636425"/>
            <a:ext cx="5660100" cy="16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>
                <a:srgbClr val="5E338C"/>
              </a:buClr>
              <a:buSzPct val="100000"/>
              <a:buFont typeface="Calibri"/>
              <a:buNone/>
            </a:pPr>
            <a:r>
              <a:rPr lang="nl-BE" dirty="0"/>
              <a:t>Introduction to the EXPERT tool</a:t>
            </a:r>
            <a:endParaRPr dirty="0"/>
          </a:p>
        </p:txBody>
      </p:sp>
      <p:sp>
        <p:nvSpPr>
          <p:cNvPr id="41" name="Google Shape;41;p1"/>
          <p:cNvSpPr txBox="1">
            <a:spLocks noGrp="1"/>
          </p:cNvSpPr>
          <p:nvPr>
            <p:ph type="subTitle" idx="1"/>
          </p:nvPr>
        </p:nvSpPr>
        <p:spPr>
          <a:xfrm>
            <a:off x="394854" y="4293075"/>
            <a:ext cx="4947459" cy="30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C9EC6"/>
              </a:buClr>
              <a:buSzPts val="1700"/>
              <a:buNone/>
            </a:pPr>
            <a:r>
              <a:rPr lang="nl-BE" dirty="0"/>
              <a:t>Prof. Reijo Laaksonen, TAU; MD Ece Kizilkilic, UHasselt; </a:t>
            </a:r>
            <a:r>
              <a:rPr lang="en-GR"/>
              <a:t>Cindel Bonneux, UniWeb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Case description</a:t>
            </a:r>
            <a:endParaRPr dirty="0"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628651" y="1369219"/>
            <a:ext cx="8267376" cy="299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64-year old male</a:t>
            </a:r>
            <a:endParaRPr lang="en-B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Medical history:</a:t>
            </a:r>
            <a:endParaRPr lang="en-B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Arterial hypertension, obesity,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hypercholesterolaemia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diabetes mellitus</a:t>
            </a:r>
            <a:endParaRPr lang="en-B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Shoulder operation 2015</a:t>
            </a:r>
            <a:endParaRPr lang="en-B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2021: elective coronary angiography demonstrating severe 3-vessel disease.</a:t>
            </a:r>
            <a:endParaRPr lang="en-B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Elective CABG was performed.</a:t>
            </a:r>
            <a:endParaRPr lang="en-B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Risk factors:</a:t>
            </a:r>
            <a:endParaRPr lang="en-B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Obesity, diabetes, arterial hypertension,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hypercholesterolaemia</a:t>
            </a:r>
            <a:endParaRPr lang="en-B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Previous smoker, currently non-smoker</a:t>
            </a:r>
            <a:endParaRPr lang="en-B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Low physical activity</a:t>
            </a:r>
            <a:endParaRPr lang="en-B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3207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Open the EXPERT tool</a:t>
            </a:r>
            <a:endParaRPr dirty="0"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6400799" y="1369219"/>
            <a:ext cx="2495227" cy="299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nl-BE" sz="1600" dirty="0"/>
              <a:t>Click the “</a:t>
            </a:r>
            <a:r>
              <a:rPr lang="nl-BE" sz="1600" b="1" dirty="0"/>
              <a:t>Edit sports goal</a:t>
            </a:r>
            <a:r>
              <a:rPr lang="nl-BE" sz="1600" dirty="0"/>
              <a:t>”</a:t>
            </a:r>
            <a:r>
              <a:rPr lang="nl-BE" sz="1600" b="1" dirty="0"/>
              <a:t> </a:t>
            </a:r>
            <a:r>
              <a:rPr lang="nl-BE" sz="1600" dirty="0"/>
              <a:t>button to open the EXPERT tool</a:t>
            </a:r>
          </a:p>
          <a:p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3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D61D80-BC38-849E-2651-19C497F45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260122"/>
            <a:ext cx="5618090" cy="3217768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4260287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EXPERT tool – Exercise prescription</a:t>
            </a:r>
            <a:endParaRPr dirty="0"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6400799" y="1369219"/>
            <a:ext cx="2495227" cy="299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nl-BE" sz="1600" b="1" dirty="0"/>
              <a:t>Select</a:t>
            </a:r>
            <a:r>
              <a:rPr lang="nl-BE" sz="1600" dirty="0"/>
              <a:t> applicable </a:t>
            </a:r>
            <a:r>
              <a:rPr lang="nl-BE" sz="1600" b="1" dirty="0"/>
              <a:t>items</a:t>
            </a:r>
          </a:p>
          <a:p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4</a:t>
            </a:fld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298423-5022-53F0-5103-DF9693698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060" y="1129714"/>
            <a:ext cx="5707739" cy="3261565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3766085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EXPERT tool – Exercise prescription</a:t>
            </a:r>
            <a:endParaRPr dirty="0"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6400799" y="1369219"/>
            <a:ext cx="2495227" cy="299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nl-BE" sz="1600" dirty="0"/>
              <a:t>At the top, </a:t>
            </a:r>
            <a:r>
              <a:rPr lang="nl-BE" sz="1600" b="1" dirty="0"/>
              <a:t>view</a:t>
            </a:r>
            <a:r>
              <a:rPr lang="nl-BE" sz="1600" dirty="0"/>
              <a:t> the </a:t>
            </a:r>
            <a:r>
              <a:rPr lang="nl-BE" sz="1600" b="1" dirty="0"/>
              <a:t>recommended</a:t>
            </a:r>
            <a:r>
              <a:rPr lang="nl-BE" sz="1600" dirty="0"/>
              <a:t> prescription</a:t>
            </a:r>
          </a:p>
          <a:p>
            <a:r>
              <a:rPr lang="nl-BE" sz="1600" dirty="0"/>
              <a:t>At the bottom, </a:t>
            </a:r>
            <a:r>
              <a:rPr lang="nl-BE" sz="1600" b="1" dirty="0"/>
              <a:t>edit</a:t>
            </a:r>
            <a:r>
              <a:rPr lang="nl-BE" sz="1600" dirty="0"/>
              <a:t> the prescription</a:t>
            </a:r>
          </a:p>
          <a:p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5</a:t>
            </a:fld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0CB52F-8F0E-49BE-7A3A-CE3917E6D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118409"/>
            <a:ext cx="5779344" cy="3306304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2196523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EXPERT tool – Exercise prescription</a:t>
            </a:r>
            <a:endParaRPr dirty="0"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6400799" y="1369219"/>
            <a:ext cx="2495227" cy="299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nl-BE" sz="1600" dirty="0"/>
              <a:t>Remember to record reason </a:t>
            </a:r>
            <a:r>
              <a:rPr lang="nl-BE" sz="1600" b="1" dirty="0"/>
              <a:t>why you made the change</a:t>
            </a:r>
          </a:p>
          <a:p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6</a:t>
            </a:fld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E5A7F8-9808-01C9-22E1-389A6DA1A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173807"/>
            <a:ext cx="5578317" cy="3194988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4109669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EXPERT tool – Safety precautions</a:t>
            </a:r>
            <a:endParaRPr dirty="0"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6400799" y="1369219"/>
            <a:ext cx="2495227" cy="299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nl-BE" sz="1600" dirty="0"/>
              <a:t>Read </a:t>
            </a:r>
            <a:r>
              <a:rPr lang="nl-BE" sz="1600" b="1" dirty="0"/>
              <a:t>safety precautions </a:t>
            </a:r>
            <a:r>
              <a:rPr lang="nl-BE" sz="1600" dirty="0"/>
              <a:t>for the patient</a:t>
            </a:r>
            <a:endParaRPr lang="nl-BE" sz="1600" b="1" dirty="0"/>
          </a:p>
          <a:p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7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8F7066-59E3-953D-5B62-1881FCAC8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033" y="1211962"/>
            <a:ext cx="5518070" cy="3156832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4121835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"/>
          <p:cNvSpPr txBox="1">
            <a:spLocks noGrp="1"/>
          </p:cNvSpPr>
          <p:nvPr>
            <p:ph type="ctrTitle"/>
          </p:nvPr>
        </p:nvSpPr>
        <p:spPr>
          <a:xfrm>
            <a:off x="394850" y="2636425"/>
            <a:ext cx="5660100" cy="16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>
                <a:srgbClr val="5E338C"/>
              </a:buClr>
              <a:buSzPct val="100000"/>
              <a:buFont typeface="Calibri"/>
              <a:buNone/>
            </a:pPr>
            <a:r>
              <a:rPr lang="nl-BE" dirty="0"/>
              <a:t>Introduction to the EXPERT tool</a:t>
            </a:r>
            <a:endParaRPr dirty="0"/>
          </a:p>
        </p:txBody>
      </p:sp>
      <p:sp>
        <p:nvSpPr>
          <p:cNvPr id="41" name="Google Shape;41;p1"/>
          <p:cNvSpPr txBox="1">
            <a:spLocks noGrp="1"/>
          </p:cNvSpPr>
          <p:nvPr>
            <p:ph type="subTitle" idx="1"/>
          </p:nvPr>
        </p:nvSpPr>
        <p:spPr>
          <a:xfrm>
            <a:off x="394854" y="4293075"/>
            <a:ext cx="4947459" cy="30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C9EC6"/>
              </a:buClr>
              <a:buSzPts val="1700"/>
              <a:buNone/>
            </a:pPr>
            <a:r>
              <a:rPr lang="nl-BE" dirty="0"/>
              <a:t>Prof. Reijo Laaksonen, TAU; MD Ece Kizilkilic, UHasselt; </a:t>
            </a:r>
            <a:r>
              <a:rPr lang="en-GR"/>
              <a:t>Cindel Bonneux, UniWeb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7297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20B48AD002C69418D394726DE0710FB" ma:contentTypeVersion="14" ma:contentTypeDescription="Luo uusi asiakirja." ma:contentTypeScope="" ma:versionID="00950f13e348afa9b00abec23631a30e">
  <xsd:schema xmlns:xsd="http://www.w3.org/2001/XMLSchema" xmlns:xs="http://www.w3.org/2001/XMLSchema" xmlns:p="http://schemas.microsoft.com/office/2006/metadata/properties" xmlns:ns2="b74f93c5-ad84-4168-aeb9-19685c5bd2f5" xmlns:ns3="f46feed0-a234-4794-98e7-af80b0267c12" targetNamespace="http://schemas.microsoft.com/office/2006/metadata/properties" ma:root="true" ma:fieldsID="e83eea2bbfcc1db2ea62de202d601125" ns2:_="" ns3:_="">
    <xsd:import namespace="b74f93c5-ad84-4168-aeb9-19685c5bd2f5"/>
    <xsd:import namespace="f46feed0-a234-4794-98e7-af80b0267c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4f93c5-ad84-4168-aeb9-19685c5bd2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Kuvien tunnisteet" ma:readOnly="false" ma:fieldId="{5cf76f15-5ced-4ddc-b409-7134ff3c332f}" ma:taxonomyMulti="true" ma:sspId="eef07030-0f6a-43b1-b2b9-3b252e59de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6feed0-a234-4794-98e7-af80b0267c1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2ebf8f4-e9b6-4ced-b4d3-9e2e23698df9}" ma:internalName="TaxCatchAll" ma:showField="CatchAllData" ma:web="f46feed0-a234-4794-98e7-af80b0267c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74f93c5-ad84-4168-aeb9-19685c5bd2f5">
      <Terms xmlns="http://schemas.microsoft.com/office/infopath/2007/PartnerControls"/>
    </lcf76f155ced4ddcb4097134ff3c332f>
    <TaxCatchAll xmlns="f46feed0-a234-4794-98e7-af80b0267c12" xsi:nil="true"/>
  </documentManagement>
</p:properties>
</file>

<file path=customXml/itemProps1.xml><?xml version="1.0" encoding="utf-8"?>
<ds:datastoreItem xmlns:ds="http://schemas.openxmlformats.org/officeDocument/2006/customXml" ds:itemID="{B8A4D322-8DC7-4746-9E5C-59AB1F083C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9A7AAD-689D-4A58-AF5D-D6A93EBF9F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4f93c5-ad84-4168-aeb9-19685c5bd2f5"/>
    <ds:schemaRef ds:uri="f46feed0-a234-4794-98e7-af80b0267c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960D632-CFD5-466D-A68C-F7525A58A8F4}">
  <ds:schemaRefs>
    <ds:schemaRef ds:uri="http://schemas.microsoft.com/office/2006/documentManagement/types"/>
    <ds:schemaRef ds:uri="f46feed0-a234-4794-98e7-af80b0267c12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b74f93c5-ad84-4168-aeb9-19685c5bd2f5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180</Words>
  <Application>Microsoft Office PowerPoint</Application>
  <PresentationFormat>On-screen Show (16:9)</PresentationFormat>
  <Paragraphs>38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Introduction to the EXPERT tool</vt:lpstr>
      <vt:lpstr>Case description</vt:lpstr>
      <vt:lpstr>Open the EXPERT tool</vt:lpstr>
      <vt:lpstr>EXPERT tool – Exercise prescription</vt:lpstr>
      <vt:lpstr>EXPERT tool – Exercise prescription</vt:lpstr>
      <vt:lpstr>EXPERT tool – Exercise prescription</vt:lpstr>
      <vt:lpstr>EXPERT tool – Safety precautions</vt:lpstr>
      <vt:lpstr>Introduction to the EXPERT tool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CoroPrevention Tool Suite</dc:title>
  <dc:creator>Microsoft Office User</dc:creator>
  <cp:lastModifiedBy>Nikola MIHINJAC</cp:lastModifiedBy>
  <cp:revision>7</cp:revision>
  <dcterms:created xsi:type="dcterms:W3CDTF">2020-03-27T16:30:37Z</dcterms:created>
  <dcterms:modified xsi:type="dcterms:W3CDTF">2024-04-16T09:00:42Z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0x010100A20B48AD002C69418D394726DE0710FB</vt:lpwstr>
  </property>
  <property fmtid="{D5CDD505-2E9C-101B-9397-08002B2CF9AE}" pid="3" name="MediaServiceImageTags">
    <vt:lpwstr/>
  </property>
</Properties>
</file>