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33"/>
  </p:notesMasterIdLst>
  <p:sldIdLst>
    <p:sldId id="256" r:id="rId5"/>
    <p:sldId id="271" r:id="rId6"/>
    <p:sldId id="266" r:id="rId7"/>
    <p:sldId id="268" r:id="rId8"/>
    <p:sldId id="257" r:id="rId9"/>
    <p:sldId id="267" r:id="rId10"/>
    <p:sldId id="269" r:id="rId11"/>
    <p:sldId id="270" r:id="rId12"/>
    <p:sldId id="272" r:id="rId13"/>
    <p:sldId id="273" r:id="rId14"/>
    <p:sldId id="275" r:id="rId15"/>
    <p:sldId id="277" r:id="rId16"/>
    <p:sldId id="274" r:id="rId17"/>
    <p:sldId id="276" r:id="rId18"/>
    <p:sldId id="293" r:id="rId19"/>
    <p:sldId id="291" r:id="rId20"/>
    <p:sldId id="292" r:id="rId21"/>
    <p:sldId id="294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95" r:id="rId30"/>
    <p:sldId id="296" r:id="rId31"/>
    <p:sldId id="297" r:id="rId3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i3wM7zohkeVAxSM37HNwCl6gw11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94"/>
  </p:normalViewPr>
  <p:slideViewPr>
    <p:cSldViewPr snapToGrid="0">
      <p:cViewPr varScale="1">
        <p:scale>
          <a:sx n="66" d="100"/>
          <a:sy n="66" d="100"/>
        </p:scale>
        <p:origin x="833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customschemas.google.com/relationships/presentationmetadata" Target="meta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8774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298556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81243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33785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44334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6730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54758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74165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1685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8269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39494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55541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22119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79682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75968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37471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10534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01465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7067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116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0917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28086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41796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4446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/>
          <p:nvPr/>
        </p:nvSpPr>
        <p:spPr>
          <a:xfrm>
            <a:off x="2496" y="1232694"/>
            <a:ext cx="9143999" cy="391080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ctrTitle"/>
          </p:nvPr>
        </p:nvSpPr>
        <p:spPr>
          <a:xfrm>
            <a:off x="394854" y="2636414"/>
            <a:ext cx="4642659" cy="165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5E338C"/>
              </a:buClr>
              <a:buSzPts val="4500"/>
              <a:buFont typeface="Calibri"/>
              <a:buNone/>
              <a:defRPr sz="4500">
                <a:solidFill>
                  <a:srgbClr val="5E33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ubTitle" idx="1"/>
          </p:nvPr>
        </p:nvSpPr>
        <p:spPr>
          <a:xfrm>
            <a:off x="394854" y="4293075"/>
            <a:ext cx="4947459" cy="30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C9EC6"/>
              </a:buClr>
              <a:buSzPts val="1700"/>
              <a:buNone/>
              <a:defRPr sz="1700" b="1" i="0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19" name="Google Shape;19;p4"/>
          <p:cNvPicPr preferRelativeResize="0"/>
          <p:nvPr/>
        </p:nvPicPr>
        <p:blipFill rotWithShape="1">
          <a:blip r:embed="rId2">
            <a:alphaModFix/>
          </a:blip>
          <a:srcRect l="-2156" r="29661"/>
          <a:stretch/>
        </p:blipFill>
        <p:spPr>
          <a:xfrm>
            <a:off x="4367703" y="568258"/>
            <a:ext cx="4776297" cy="4387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5335" y="451969"/>
            <a:ext cx="2935521" cy="5898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" name="Google Shape;21;p4"/>
          <p:cNvGrpSpPr/>
          <p:nvPr/>
        </p:nvGrpSpPr>
        <p:grpSpPr>
          <a:xfrm>
            <a:off x="499050" y="4787997"/>
            <a:ext cx="4887610" cy="184666"/>
            <a:chOff x="527951" y="3033194"/>
            <a:chExt cx="4887610" cy="184666"/>
          </a:xfrm>
        </p:grpSpPr>
        <p:sp>
          <p:nvSpPr>
            <p:cNvPr id="22" name="Google Shape;22;p4"/>
            <p:cNvSpPr txBox="1"/>
            <p:nvPr/>
          </p:nvSpPr>
          <p:spPr>
            <a:xfrm>
              <a:off x="671347" y="3033194"/>
              <a:ext cx="4744214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en-GR" sz="600" b="0" i="1" u="none" strike="noStrike" cap="none">
                  <a:solidFill>
                    <a:srgbClr val="757070"/>
                  </a:solidFill>
                  <a:latin typeface="Calibri"/>
                  <a:ea typeface="Calibri"/>
                  <a:cs typeface="Calibri"/>
                  <a:sym typeface="Calibri"/>
                </a:rPr>
                <a:t>This project has received funding from the European Union’s Horizon 2020 research and innovation programme under grant agreement No 848056</a:t>
              </a:r>
              <a:endParaRPr sz="600" b="0" i="0" u="none" strike="noStrike" cap="non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3" name="Google Shape;23;p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27951" y="3065095"/>
              <a:ext cx="177672" cy="12086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" name="Google Shape;24;p4"/>
          <p:cNvSpPr txBox="1"/>
          <p:nvPr/>
        </p:nvSpPr>
        <p:spPr>
          <a:xfrm>
            <a:off x="7555388" y="2210800"/>
            <a:ext cx="1426292" cy="238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-GR" sz="950" b="0" i="0" u="none" strike="noStrike" cap="none">
                <a:solidFill>
                  <a:srgbClr val="5E358C"/>
                </a:solidFill>
                <a:latin typeface="Calibri"/>
                <a:ea typeface="Calibri"/>
                <a:cs typeface="Calibri"/>
                <a:sym typeface="Calibri"/>
              </a:rPr>
              <a:t>www.coroprevention.eu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  <a:defRPr sz="2800" b="1" i="0">
                <a:solidFill>
                  <a:srgbClr val="5D348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00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‹#›</a:t>
            </a:fld>
            <a:endParaRPr/>
          </a:p>
        </p:txBody>
      </p:sp>
      <p:pic>
        <p:nvPicPr>
          <p:cNvPr id="30" name="Google Shape;30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27007" y="4693550"/>
            <a:ext cx="1330457" cy="2673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" name="Google Shape;31;p5"/>
          <p:cNvGrpSpPr/>
          <p:nvPr/>
        </p:nvGrpSpPr>
        <p:grpSpPr>
          <a:xfrm>
            <a:off x="623108" y="4566286"/>
            <a:ext cx="7892242" cy="0"/>
            <a:chOff x="623108" y="4599710"/>
            <a:chExt cx="7892242" cy="0"/>
          </a:xfrm>
        </p:grpSpPr>
        <p:cxnSp>
          <p:nvCxnSpPr>
            <p:cNvPr id="32" name="Google Shape;32;p5"/>
            <p:cNvCxnSpPr/>
            <p:nvPr/>
          </p:nvCxnSpPr>
          <p:spPr>
            <a:xfrm>
              <a:off x="623108" y="4599710"/>
              <a:ext cx="2668712" cy="0"/>
            </a:xfrm>
            <a:prstGeom prst="straightConnector1">
              <a:avLst/>
            </a:prstGeom>
            <a:noFill/>
            <a:ln w="19050" cap="flat" cmpd="sng">
              <a:solidFill>
                <a:srgbClr val="9E292E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" name="Google Shape;33;p5"/>
            <p:cNvCxnSpPr/>
            <p:nvPr/>
          </p:nvCxnSpPr>
          <p:spPr>
            <a:xfrm>
              <a:off x="3291820" y="4599710"/>
              <a:ext cx="2560359" cy="0"/>
            </a:xfrm>
            <a:prstGeom prst="straightConnector1">
              <a:avLst/>
            </a:prstGeom>
            <a:noFill/>
            <a:ln w="19050" cap="flat" cmpd="sng">
              <a:solidFill>
                <a:srgbClr val="5E358C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4" name="Google Shape;34;p5"/>
            <p:cNvCxnSpPr/>
            <p:nvPr/>
          </p:nvCxnSpPr>
          <p:spPr>
            <a:xfrm>
              <a:off x="5852179" y="4599710"/>
              <a:ext cx="2663171" cy="0"/>
            </a:xfrm>
            <a:prstGeom prst="straightConnector1">
              <a:avLst/>
            </a:prstGeom>
            <a:noFill/>
            <a:ln w="19050" cap="flat" cmpd="sng">
              <a:solidFill>
                <a:srgbClr val="AC9E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35" name="Google Shape;35;p5"/>
          <p:cNvCxnSpPr/>
          <p:nvPr/>
        </p:nvCxnSpPr>
        <p:spPr>
          <a:xfrm>
            <a:off x="8328854" y="4757089"/>
            <a:ext cx="0" cy="144569"/>
          </a:xfrm>
          <a:prstGeom prst="straightConnector1">
            <a:avLst/>
          </a:prstGeom>
          <a:noFill/>
          <a:ln w="9525" cap="flat" cmpd="sng">
            <a:solidFill>
              <a:srgbClr val="AC9EC6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394850" y="2636425"/>
            <a:ext cx="5660100" cy="16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5E338C"/>
              </a:buClr>
              <a:buSzPct val="100000"/>
              <a:buFont typeface="Calibri"/>
              <a:buNone/>
            </a:pPr>
            <a:r>
              <a:rPr lang="nl-BE" dirty="0"/>
              <a:t>How can you use the Tool Suite during encounters with the patient</a:t>
            </a:r>
            <a:endParaRPr dirty="0"/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394854" y="4293075"/>
            <a:ext cx="4947459" cy="30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C9EC6"/>
              </a:buClr>
              <a:buSzPts val="1700"/>
              <a:buNone/>
            </a:pPr>
            <a:r>
              <a:rPr lang="en-GR"/>
              <a:t>Cindel Bonneux, UniWeb</a:t>
            </a:r>
            <a:r>
              <a:rPr lang="nl-BE" dirty="0"/>
              <a:t> and prof. dr. Hanne Kindermans, UHasselt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Journey – Goal-setting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10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672618-4B84-B729-3715-558C6031BC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36" r="1136"/>
          <a:stretch/>
        </p:blipFill>
        <p:spPr>
          <a:xfrm>
            <a:off x="628650" y="1318087"/>
            <a:ext cx="5472347" cy="3101837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2" name="Google Shape;48;p6">
            <a:extLst>
              <a:ext uri="{FF2B5EF4-FFF2-40B4-BE49-F238E27FC236}">
                <a16:creationId xmlns:a16="http://schemas.microsoft.com/office/drawing/2014/main" id="{6C2E98DE-0773-C402-87C0-733E206951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After discussion, agreed to start working on “Medication adherence” so moved to “</a:t>
            </a:r>
            <a:r>
              <a:rPr lang="nl-BE" sz="1600" b="1" dirty="0"/>
              <a:t>Monitored action</a:t>
            </a:r>
            <a:r>
              <a:rPr lang="nl-BE" sz="1600" dirty="0"/>
              <a:t>”</a:t>
            </a:r>
            <a:endParaRPr lang="nl-BE" sz="1600" b="1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0924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Start moving – Status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11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E382BF-5FBA-5003-4A4C-3199D1D15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240531"/>
            <a:ext cx="5686500" cy="3256950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2" name="Google Shape;48;p6">
            <a:extLst>
              <a:ext uri="{FF2B5EF4-FFF2-40B4-BE49-F238E27FC236}">
                <a16:creationId xmlns:a16="http://schemas.microsoft.com/office/drawing/2014/main" id="{020F0298-CAEB-4675-E74F-1DA8B06D36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View how many </a:t>
            </a:r>
            <a:r>
              <a:rPr lang="nl-BE" sz="1600" b="1" dirty="0"/>
              <a:t>days</a:t>
            </a:r>
            <a:r>
              <a:rPr lang="nl-BE" sz="1600" dirty="0"/>
              <a:t> </a:t>
            </a:r>
            <a:r>
              <a:rPr lang="nl-BE" sz="1600" b="1" dirty="0"/>
              <a:t>per week </a:t>
            </a:r>
            <a:r>
              <a:rPr lang="nl-BE" sz="1600" dirty="0"/>
              <a:t>the patient is physically </a:t>
            </a:r>
            <a:r>
              <a:rPr lang="nl-BE" sz="1600" b="1" dirty="0"/>
              <a:t>active</a:t>
            </a:r>
          </a:p>
          <a:p>
            <a:r>
              <a:rPr lang="nl-BE" sz="1600" dirty="0"/>
              <a:t>View the </a:t>
            </a:r>
            <a:r>
              <a:rPr lang="nl-BE" sz="1600" b="1" dirty="0"/>
              <a:t>results</a:t>
            </a:r>
            <a:r>
              <a:rPr lang="nl-BE" sz="1600" dirty="0"/>
              <a:t> of the Rapid Assessment of Physical Activity (</a:t>
            </a:r>
            <a:r>
              <a:rPr lang="nl-BE" sz="1600" b="1" dirty="0"/>
              <a:t>RAPA</a:t>
            </a:r>
            <a:r>
              <a:rPr lang="nl-BE" sz="1600" dirty="0"/>
              <a:t>) questionnaire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11037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Journey – Goal-setting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12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6A7FC1-6BFE-12D0-E597-5C5F8B27A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288771"/>
            <a:ext cx="5695627" cy="3160470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5" name="Google Shape;48;p6">
            <a:extLst>
              <a:ext uri="{FF2B5EF4-FFF2-40B4-BE49-F238E27FC236}">
                <a16:creationId xmlns:a16="http://schemas.microsoft.com/office/drawing/2014/main" id="{EEFC8670-6F89-96D0-1956-67AC9ADF98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Patient has high motivation to work on “Start moving”, so go to “</a:t>
            </a:r>
            <a:r>
              <a:rPr lang="nl-BE" sz="1600" b="1" dirty="0"/>
              <a:t>Start action</a:t>
            </a:r>
            <a:r>
              <a:rPr lang="nl-BE" sz="1600" dirty="0"/>
              <a:t>” to prepare to be active or “</a:t>
            </a:r>
            <a:r>
              <a:rPr lang="nl-BE" sz="1600" b="1" dirty="0"/>
              <a:t>Monitored action</a:t>
            </a:r>
            <a:r>
              <a:rPr lang="nl-BE" sz="1600" dirty="0"/>
              <a:t>”</a:t>
            </a:r>
          </a:p>
          <a:p>
            <a:r>
              <a:rPr lang="nl-BE" sz="1600" dirty="0"/>
              <a:t>Patient cannot change everything at once, so decided to go for “Start action”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59328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Start moving – Goal setting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13</a:t>
            </a:fld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EC1D34-7F40-C58A-9F62-A75B30087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264427"/>
            <a:ext cx="5609534" cy="3209158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7" name="Google Shape;48;p6">
            <a:extLst>
              <a:ext uri="{FF2B5EF4-FFF2-40B4-BE49-F238E27FC236}">
                <a16:creationId xmlns:a16="http://schemas.microsoft.com/office/drawing/2014/main" id="{FFC793C6-33B6-DA54-99BE-83FC777FD9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View the patient’s </a:t>
            </a:r>
            <a:r>
              <a:rPr lang="nl-BE" sz="1600" b="1" dirty="0"/>
              <a:t>weekly sports goal</a:t>
            </a:r>
          </a:p>
          <a:p>
            <a:r>
              <a:rPr lang="nl-BE" sz="1600" dirty="0"/>
              <a:t>View which </a:t>
            </a:r>
            <a:r>
              <a:rPr lang="nl-BE" sz="1600" b="1" dirty="0"/>
              <a:t>physical</a:t>
            </a:r>
            <a:r>
              <a:rPr lang="nl-BE" sz="1600" dirty="0"/>
              <a:t> </a:t>
            </a:r>
            <a:r>
              <a:rPr lang="nl-BE" sz="1600" b="1" dirty="0"/>
              <a:t>complaints</a:t>
            </a:r>
            <a:r>
              <a:rPr lang="nl-BE" sz="1600" dirty="0"/>
              <a:t> the patient experiences while exercising</a:t>
            </a:r>
          </a:p>
          <a:p>
            <a:r>
              <a:rPr lang="nl-BE" sz="1600" dirty="0"/>
              <a:t>View the patient’s </a:t>
            </a:r>
            <a:r>
              <a:rPr lang="nl-BE" sz="1600" b="1" dirty="0"/>
              <a:t>favourites activites </a:t>
            </a:r>
            <a:r>
              <a:rPr lang="nl-BE" sz="1600" dirty="0"/>
              <a:t>from </a:t>
            </a:r>
            <a:r>
              <a:rPr lang="nl-BE" sz="1600" b="1" dirty="0"/>
              <a:t>childhood</a:t>
            </a:r>
            <a:r>
              <a:rPr lang="nl-BE" sz="1600" dirty="0"/>
              <a:t> and </a:t>
            </a:r>
            <a:r>
              <a:rPr lang="nl-BE" sz="1600" b="1" dirty="0"/>
              <a:t>currently</a:t>
            </a:r>
          </a:p>
          <a:p>
            <a:endParaRPr lang="nl-BE" sz="1600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2123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Start moving – Goal setting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14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DEF056-B473-D64F-C64F-D3BD4592D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640130"/>
            <a:ext cx="5533137" cy="2459172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4" name="Google Shape;48;p6">
            <a:extLst>
              <a:ext uri="{FF2B5EF4-FFF2-40B4-BE49-F238E27FC236}">
                <a16:creationId xmlns:a16="http://schemas.microsoft.com/office/drawing/2014/main" id="{4174B69F-BDF7-ADB4-7A36-3FB8B0B6A2A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View and edit the </a:t>
            </a:r>
            <a:r>
              <a:rPr lang="nl-BE" sz="1600" b="1" dirty="0"/>
              <a:t>step goal class</a:t>
            </a:r>
          </a:p>
          <a:p>
            <a:r>
              <a:rPr lang="nl-BE" sz="1600" dirty="0"/>
              <a:t>Set the patient’s </a:t>
            </a:r>
            <a:r>
              <a:rPr lang="nl-BE" sz="1600" b="1" dirty="0"/>
              <a:t>daily activity goal no sport</a:t>
            </a:r>
          </a:p>
          <a:p>
            <a:r>
              <a:rPr lang="nl-BE" sz="1600" b="1" dirty="0"/>
              <a:t>Daily activity goal sport </a:t>
            </a:r>
            <a:r>
              <a:rPr lang="nl-BE" sz="1600" dirty="0"/>
              <a:t>= automatically calculated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9152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Healthy nutrition – Status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Risk profile bar and journey status</a:t>
            </a:r>
          </a:p>
          <a:p>
            <a:r>
              <a:rPr lang="nl-BE" sz="1600" dirty="0"/>
              <a:t>No application module yet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15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60D832-948A-D06D-1D47-613618125E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64"/>
          <a:stretch/>
        </p:blipFill>
        <p:spPr>
          <a:xfrm>
            <a:off x="628650" y="1318087"/>
            <a:ext cx="5472347" cy="3101837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366337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Smoke-free living – Status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Risk profile bar and journey status</a:t>
            </a:r>
          </a:p>
          <a:p>
            <a:r>
              <a:rPr lang="nl-BE" sz="1600" dirty="0"/>
              <a:t>No application module yet</a:t>
            </a:r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16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A0F30E-959A-72F0-D739-40887ACF36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64"/>
          <a:stretch/>
        </p:blipFill>
        <p:spPr>
          <a:xfrm>
            <a:off x="628650" y="1318087"/>
            <a:ext cx="5472347" cy="3101837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4211956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Stress relief – Status 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Risk profile bar and journey status</a:t>
            </a:r>
          </a:p>
          <a:p>
            <a:r>
              <a:rPr lang="nl-BE" sz="1600" dirty="0"/>
              <a:t>Exclamation mark if there is special attention required</a:t>
            </a:r>
          </a:p>
          <a:p>
            <a:r>
              <a:rPr lang="nl-BE" sz="1600" dirty="0"/>
              <a:t>No application module yet</a:t>
            </a:r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17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1E9E49-D495-5FAF-3E80-C5B6FD3D10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64"/>
          <a:stretch/>
        </p:blipFill>
        <p:spPr>
          <a:xfrm>
            <a:off x="628650" y="1318087"/>
            <a:ext cx="5472347" cy="3101837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5228171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Increase your knowledge - Selection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View the patient’s </a:t>
            </a:r>
            <a:r>
              <a:rPr lang="nl-BE" sz="1600" b="1" dirty="0"/>
              <a:t>preferred</a:t>
            </a:r>
            <a:r>
              <a:rPr lang="nl-BE" sz="1600" dirty="0"/>
              <a:t> educational content</a:t>
            </a:r>
          </a:p>
          <a:p>
            <a:r>
              <a:rPr lang="nl-BE" sz="1600" dirty="0"/>
              <a:t>View the patient’s </a:t>
            </a:r>
            <a:r>
              <a:rPr lang="nl-BE" sz="1600" b="1" dirty="0"/>
              <a:t>recommended</a:t>
            </a:r>
            <a:r>
              <a:rPr lang="nl-BE" sz="1600" dirty="0"/>
              <a:t> educational content</a:t>
            </a:r>
          </a:p>
          <a:p>
            <a:r>
              <a:rPr lang="nl-BE" sz="1600" b="1" dirty="0"/>
              <a:t>Sent</a:t>
            </a:r>
            <a:r>
              <a:rPr lang="nl-BE" sz="1600" dirty="0"/>
              <a:t> educational content to the patient</a:t>
            </a:r>
          </a:p>
          <a:p>
            <a:r>
              <a:rPr lang="nl-BE" sz="1600" dirty="0"/>
              <a:t>Add educational content to the patient’s </a:t>
            </a:r>
            <a:r>
              <a:rPr lang="nl-BE" sz="1600" b="1" dirty="0"/>
              <a:t>favourites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18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AD9A7E-0EE6-5F3D-3C98-3349567F2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441537"/>
            <a:ext cx="5866507" cy="2650016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667752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77A01-2C72-C258-A649-B31744DBD1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BE" dirty="0"/>
              <a:t>Visit 3-7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07C503-46A1-2CB6-D02E-5617C76F14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820268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77A01-2C72-C258-A649-B31744DBD1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BE" dirty="0"/>
              <a:t>Visit 2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07C503-46A1-2CB6-D02E-5617C76F14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346425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Parameters – Progress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View the patient’s </a:t>
            </a:r>
            <a:r>
              <a:rPr lang="nl-BE" sz="1600" b="1" dirty="0"/>
              <a:t>evolution</a:t>
            </a:r>
            <a:r>
              <a:rPr lang="nl-BE" sz="1600" dirty="0"/>
              <a:t> in </a:t>
            </a:r>
            <a:r>
              <a:rPr lang="nl-BE" sz="1600" b="1" dirty="0"/>
              <a:t>parameter</a:t>
            </a:r>
            <a:r>
              <a:rPr lang="nl-BE" sz="1600" dirty="0"/>
              <a:t> </a:t>
            </a:r>
            <a:r>
              <a:rPr lang="nl-BE" sz="1600" b="1" dirty="0"/>
              <a:t>values</a:t>
            </a:r>
          </a:p>
          <a:p>
            <a:r>
              <a:rPr lang="nl-BE" sz="1600" dirty="0"/>
              <a:t>View which </a:t>
            </a:r>
            <a:r>
              <a:rPr lang="nl-BE" sz="1600" b="1" dirty="0"/>
              <a:t>behavioural goals </a:t>
            </a:r>
            <a:r>
              <a:rPr lang="nl-BE" sz="1600" dirty="0"/>
              <a:t>are </a:t>
            </a:r>
            <a:r>
              <a:rPr lang="nl-BE" sz="1600" b="1" dirty="0"/>
              <a:t>related</a:t>
            </a:r>
            <a:r>
              <a:rPr lang="nl-BE" sz="1600" dirty="0"/>
              <a:t> to the parameters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20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97B618-22A8-0FA9-3111-4824CA312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268015"/>
            <a:ext cx="5772149" cy="2565400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0894089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Parameters – Goal setting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21</a:t>
            </a:fld>
            <a:endParaRPr/>
          </a:p>
        </p:txBody>
      </p:sp>
      <p:sp>
        <p:nvSpPr>
          <p:cNvPr id="5" name="Google Shape;48;p6">
            <a:extLst>
              <a:ext uri="{FF2B5EF4-FFF2-40B4-BE49-F238E27FC236}">
                <a16:creationId xmlns:a16="http://schemas.microsoft.com/office/drawing/2014/main" id="{5AFA3880-3772-05CF-4BF0-70A7A84630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View the patient’s </a:t>
            </a:r>
            <a:r>
              <a:rPr lang="nl-BE" sz="1600" b="1" dirty="0"/>
              <a:t>status</a:t>
            </a:r>
            <a:r>
              <a:rPr lang="nl-BE" sz="1600" dirty="0"/>
              <a:t> for the outcome goals</a:t>
            </a:r>
          </a:p>
          <a:p>
            <a:r>
              <a:rPr lang="nl-BE" sz="1600" dirty="0"/>
              <a:t>View the </a:t>
            </a:r>
            <a:r>
              <a:rPr lang="nl-BE" sz="1600" b="1" dirty="0"/>
              <a:t>recommended outcome goals </a:t>
            </a:r>
            <a:r>
              <a:rPr lang="nl-BE" sz="1600" dirty="0"/>
              <a:t>based on the patient’s parameter values</a:t>
            </a:r>
          </a:p>
          <a:p>
            <a:r>
              <a:rPr lang="nl-BE" sz="1600" b="1" dirty="0"/>
              <a:t>Activate/Deactivate </a:t>
            </a:r>
            <a:r>
              <a:rPr lang="nl-BE" sz="1600" dirty="0"/>
              <a:t>outcome goals</a:t>
            </a:r>
          </a:p>
          <a:p>
            <a:r>
              <a:rPr lang="nl-BE" sz="1600" dirty="0"/>
              <a:t>Set a </a:t>
            </a:r>
            <a:r>
              <a:rPr lang="nl-BE" sz="1600" b="1" dirty="0"/>
              <a:t>target weight</a:t>
            </a:r>
          </a:p>
          <a:p>
            <a:endParaRPr lang="nl-BE" sz="1600" dirty="0"/>
          </a:p>
          <a:p>
            <a:endParaRPr lang="nl-BE" sz="1600" dirty="0"/>
          </a:p>
          <a:p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747766-292B-A494-E5CC-1412A33DA3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581223"/>
            <a:ext cx="5803658" cy="2575565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24180437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Journey – Status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22</a:t>
            </a:fld>
            <a:endParaRPr/>
          </a:p>
        </p:txBody>
      </p:sp>
      <p:sp>
        <p:nvSpPr>
          <p:cNvPr id="6" name="Google Shape;48;p6">
            <a:extLst>
              <a:ext uri="{FF2B5EF4-FFF2-40B4-BE49-F238E27FC236}">
                <a16:creationId xmlns:a16="http://schemas.microsoft.com/office/drawing/2014/main" id="{53F87FFA-D907-2FFE-98D7-03708F620E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3156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View how the patient’s status for the </a:t>
            </a:r>
            <a:r>
              <a:rPr lang="nl-BE" sz="1600" b="1" dirty="0"/>
              <a:t>behavioural goals evolved</a:t>
            </a:r>
          </a:p>
          <a:p>
            <a:r>
              <a:rPr lang="nl-BE" sz="1600" dirty="0"/>
              <a:t>View how the patient switched in </a:t>
            </a:r>
            <a:r>
              <a:rPr lang="nl-BE" sz="1600" b="1" dirty="0"/>
              <a:t>level of guidance for the behavioural goals</a:t>
            </a:r>
          </a:p>
          <a:p>
            <a:r>
              <a:rPr lang="nl-BE" sz="1600" dirty="0"/>
              <a:t>View </a:t>
            </a:r>
            <a:r>
              <a:rPr lang="nl-BE" sz="1600" b="1" dirty="0"/>
              <a:t>details</a:t>
            </a:r>
            <a:r>
              <a:rPr lang="nl-BE" sz="1600" dirty="0"/>
              <a:t> about the </a:t>
            </a:r>
            <a:r>
              <a:rPr lang="nl-BE" sz="1600" b="1" dirty="0"/>
              <a:t>status</a:t>
            </a:r>
            <a:r>
              <a:rPr lang="nl-BE" sz="1600" dirty="0"/>
              <a:t> for the behavioural goals </a:t>
            </a:r>
            <a:r>
              <a:rPr lang="nl-BE" sz="1600" b="1" dirty="0"/>
              <a:t>over time</a:t>
            </a:r>
          </a:p>
          <a:p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530AC2-8F67-6628-9568-8898C61B0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663" y="1482600"/>
            <a:ext cx="5501899" cy="2772811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3035303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Journey – Goal setting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23</a:t>
            </a:fld>
            <a:endParaRPr/>
          </a:p>
        </p:txBody>
      </p:sp>
      <p:sp>
        <p:nvSpPr>
          <p:cNvPr id="5" name="Google Shape;48;p6">
            <a:extLst>
              <a:ext uri="{FF2B5EF4-FFF2-40B4-BE49-F238E27FC236}">
                <a16:creationId xmlns:a16="http://schemas.microsoft.com/office/drawing/2014/main" id="{FA1977ED-6048-C9C6-2B8F-525DFF82D2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View the patient’s </a:t>
            </a:r>
            <a:r>
              <a:rPr lang="nl-BE" sz="1600" b="1" dirty="0"/>
              <a:t>status</a:t>
            </a:r>
            <a:r>
              <a:rPr lang="nl-BE" sz="1600" dirty="0"/>
              <a:t> for the behavioural goals</a:t>
            </a:r>
          </a:p>
          <a:p>
            <a:r>
              <a:rPr lang="nl-BE" sz="1600" dirty="0"/>
              <a:t>View the patient’s </a:t>
            </a:r>
            <a:r>
              <a:rPr lang="nl-BE" sz="1600" b="1" dirty="0"/>
              <a:t>motivation</a:t>
            </a:r>
            <a:r>
              <a:rPr lang="nl-BE" sz="1600" dirty="0"/>
              <a:t> for the behavioural goals</a:t>
            </a:r>
          </a:p>
          <a:p>
            <a:r>
              <a:rPr lang="nl-BE" sz="1600" dirty="0"/>
              <a:t>View the patient’s </a:t>
            </a:r>
            <a:r>
              <a:rPr lang="nl-BE" sz="1600" b="1" dirty="0"/>
              <a:t>configuration</a:t>
            </a:r>
            <a:r>
              <a:rPr lang="nl-BE" sz="1600" dirty="0"/>
              <a:t> of levels of guidance for the </a:t>
            </a:r>
            <a:r>
              <a:rPr lang="nl-BE" sz="1600" b="1" dirty="0"/>
              <a:t>behavioural goals</a:t>
            </a:r>
          </a:p>
          <a:p>
            <a:pPr marL="95250" indent="0">
              <a:buNone/>
            </a:pP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D4A43E-A0BC-D09B-0DBB-5BA579681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154729"/>
            <a:ext cx="5792213" cy="3214065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28707131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Medication adherence – Progress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24</a:t>
            </a:fld>
            <a:endParaRPr/>
          </a:p>
        </p:txBody>
      </p:sp>
      <p:sp>
        <p:nvSpPr>
          <p:cNvPr id="5" name="Google Shape;48;p6">
            <a:extLst>
              <a:ext uri="{FF2B5EF4-FFF2-40B4-BE49-F238E27FC236}">
                <a16:creationId xmlns:a16="http://schemas.microsoft.com/office/drawing/2014/main" id="{E6CD98A1-79B0-F8D1-63F8-F2082B2BC1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799" y="1291729"/>
            <a:ext cx="2495227" cy="3317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r>
              <a:rPr lang="nl-BE" sz="1600" dirty="0"/>
              <a:t>View the patient’s </a:t>
            </a:r>
            <a:r>
              <a:rPr lang="nl-BE" sz="1600" b="1" dirty="0"/>
              <a:t>current medication adherence</a:t>
            </a:r>
          </a:p>
          <a:p>
            <a:r>
              <a:rPr lang="nl-BE" sz="1600" dirty="0"/>
              <a:t>View the patient’s </a:t>
            </a:r>
            <a:r>
              <a:rPr lang="nl-BE" sz="1600" b="1" dirty="0"/>
              <a:t>barriers</a:t>
            </a:r>
            <a:r>
              <a:rPr lang="nl-BE" sz="1600" dirty="0"/>
              <a:t> for taking medication as prescribed</a:t>
            </a:r>
          </a:p>
          <a:p>
            <a:r>
              <a:rPr lang="nl-BE" sz="1600" dirty="0"/>
              <a:t>View the patient’s medication adherence </a:t>
            </a:r>
            <a:r>
              <a:rPr lang="nl-BE" sz="1600" b="1" dirty="0"/>
              <a:t>over time</a:t>
            </a:r>
          </a:p>
          <a:p>
            <a:r>
              <a:rPr lang="nl-BE" sz="1600" dirty="0"/>
              <a:t>View the </a:t>
            </a:r>
            <a:r>
              <a:rPr lang="nl-BE" sz="1600" b="1" dirty="0"/>
              <a:t>detailed</a:t>
            </a:r>
            <a:r>
              <a:rPr lang="nl-BE" sz="1600" dirty="0"/>
              <a:t> medication adherence when the patient was in </a:t>
            </a:r>
            <a:r>
              <a:rPr lang="nl-BE" sz="1600" b="1" dirty="0"/>
              <a:t>level of guidance 1</a:t>
            </a:r>
            <a:r>
              <a:rPr lang="nl-BE" sz="1600" dirty="0"/>
              <a:t> (“Monitored action”)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D6DEF8-C071-6694-9AF5-D7EB410A8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1" y="1517614"/>
            <a:ext cx="5784300" cy="2628183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2218520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Medication adherence – Prescription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25</a:t>
            </a:fld>
            <a:endParaRPr/>
          </a:p>
        </p:txBody>
      </p:sp>
      <p:sp>
        <p:nvSpPr>
          <p:cNvPr id="5" name="Google Shape;48;p6">
            <a:extLst>
              <a:ext uri="{FF2B5EF4-FFF2-40B4-BE49-F238E27FC236}">
                <a16:creationId xmlns:a16="http://schemas.microsoft.com/office/drawing/2014/main" id="{15567A2C-0819-2CC7-F36E-8FC044F40E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799" y="1111179"/>
            <a:ext cx="2495227" cy="3429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r>
              <a:rPr lang="nl-BE" sz="1600" dirty="0"/>
              <a:t>View the patient’s </a:t>
            </a:r>
            <a:r>
              <a:rPr lang="nl-BE" sz="1600" b="1" dirty="0"/>
              <a:t>current medication prescription </a:t>
            </a:r>
            <a:r>
              <a:rPr lang="nl-BE" sz="1600" dirty="0"/>
              <a:t>and </a:t>
            </a:r>
            <a:r>
              <a:rPr lang="nl-BE" sz="1600" b="1" dirty="0"/>
              <a:t>changes compared to last visit</a:t>
            </a:r>
          </a:p>
          <a:p>
            <a:r>
              <a:rPr lang="nl-BE" sz="1600" dirty="0"/>
              <a:t>Select for each drug the </a:t>
            </a:r>
            <a:r>
              <a:rPr lang="nl-BE" sz="1600" b="1" dirty="0"/>
              <a:t>medication class</a:t>
            </a:r>
          </a:p>
          <a:p>
            <a:r>
              <a:rPr lang="nl-BE" sz="1600" b="1" dirty="0"/>
              <a:t>Print </a:t>
            </a:r>
            <a:r>
              <a:rPr lang="nl-BE" sz="1600" dirty="0"/>
              <a:t>medication prescription for patient and GP</a:t>
            </a:r>
          </a:p>
          <a:p>
            <a:r>
              <a:rPr lang="nl-BE" sz="1600" dirty="0"/>
              <a:t>View the </a:t>
            </a:r>
            <a:r>
              <a:rPr lang="nl-BE" sz="1600" b="1" dirty="0"/>
              <a:t>details</a:t>
            </a:r>
            <a:r>
              <a:rPr lang="nl-BE" sz="1600" dirty="0"/>
              <a:t> about a </a:t>
            </a:r>
            <a:r>
              <a:rPr lang="nl-BE" sz="1600" b="1" dirty="0"/>
              <a:t>drug</a:t>
            </a:r>
          </a:p>
          <a:p>
            <a:r>
              <a:rPr lang="nl-BE" sz="1600" dirty="0"/>
              <a:t>View</a:t>
            </a:r>
            <a:r>
              <a:rPr lang="nl-BE" sz="1600" b="1" dirty="0"/>
              <a:t> </a:t>
            </a:r>
            <a:r>
              <a:rPr lang="nl-BE" sz="1600" dirty="0"/>
              <a:t>infographics to discuss the importance of the drugs</a:t>
            </a:r>
          </a:p>
          <a:p>
            <a:r>
              <a:rPr lang="nl-BE" sz="1600" dirty="0"/>
              <a:t>Read and take </a:t>
            </a:r>
            <a:r>
              <a:rPr lang="nl-BE" sz="1600" b="1" dirty="0"/>
              <a:t>notes</a:t>
            </a:r>
            <a:endParaRPr lang="nl-BE" sz="1600" dirty="0"/>
          </a:p>
          <a:p>
            <a:pPr marL="95250" indent="0">
              <a:buNone/>
            </a:pPr>
            <a:endParaRPr lang="nl-BE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FD8628-D2CB-84BF-1791-A2F012783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111179"/>
            <a:ext cx="5624916" cy="3206797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24335824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Increase your knowlege – Progress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26</a:t>
            </a:fld>
            <a:endParaRPr/>
          </a:p>
        </p:txBody>
      </p:sp>
      <p:sp>
        <p:nvSpPr>
          <p:cNvPr id="5" name="Google Shape;48;p6">
            <a:extLst>
              <a:ext uri="{FF2B5EF4-FFF2-40B4-BE49-F238E27FC236}">
                <a16:creationId xmlns:a16="http://schemas.microsoft.com/office/drawing/2014/main" id="{15567A2C-0819-2CC7-F36E-8FC044F40E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799" y="1162369"/>
            <a:ext cx="2595967" cy="3556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r>
              <a:rPr lang="nl-BE" sz="1600" dirty="0"/>
              <a:t>View the patient’s </a:t>
            </a:r>
            <a:r>
              <a:rPr lang="nl-BE" sz="1600" b="1" dirty="0"/>
              <a:t>current knowlegde level, performance on the last knowledge challenge </a:t>
            </a:r>
            <a:r>
              <a:rPr lang="nl-BE" sz="1600" dirty="0"/>
              <a:t>and</a:t>
            </a:r>
            <a:r>
              <a:rPr lang="nl-BE" sz="1600" b="1" dirty="0"/>
              <a:t> knowledge percentages</a:t>
            </a:r>
          </a:p>
          <a:p>
            <a:r>
              <a:rPr lang="nl-BE" sz="1600" dirty="0"/>
              <a:t>View the </a:t>
            </a:r>
            <a:r>
              <a:rPr lang="nl-BE" sz="1600" b="1" dirty="0"/>
              <a:t>evolution</a:t>
            </a:r>
            <a:r>
              <a:rPr lang="nl-BE" sz="1600" dirty="0"/>
              <a:t> of the patient’s knowledge </a:t>
            </a:r>
            <a:r>
              <a:rPr lang="nl-BE" sz="1600" b="1" dirty="0"/>
              <a:t>over</a:t>
            </a:r>
            <a:r>
              <a:rPr lang="nl-BE" sz="1600" dirty="0"/>
              <a:t> </a:t>
            </a:r>
            <a:r>
              <a:rPr lang="nl-BE" sz="1600" b="1" dirty="0"/>
              <a:t>time</a:t>
            </a:r>
          </a:p>
          <a:p>
            <a:r>
              <a:rPr lang="nl-BE" sz="1600" dirty="0"/>
              <a:t>View about which </a:t>
            </a:r>
            <a:r>
              <a:rPr lang="nl-BE" sz="1600" b="1" dirty="0"/>
              <a:t>domains</a:t>
            </a:r>
            <a:r>
              <a:rPr lang="nl-BE" sz="1600" dirty="0"/>
              <a:t> the patient </a:t>
            </a:r>
            <a:r>
              <a:rPr lang="nl-BE" sz="1600" b="1" dirty="0"/>
              <a:t>needs to learn </a:t>
            </a:r>
            <a:r>
              <a:rPr lang="nl-BE" sz="1600" dirty="0"/>
              <a:t>more</a:t>
            </a:r>
          </a:p>
          <a:p>
            <a:r>
              <a:rPr lang="nl-BE" sz="1600" dirty="0"/>
              <a:t>View if the patient is </a:t>
            </a:r>
            <a:r>
              <a:rPr lang="nl-BE" sz="1600" b="1" dirty="0"/>
              <a:t>watching</a:t>
            </a:r>
            <a:r>
              <a:rPr lang="nl-BE" sz="1600" dirty="0"/>
              <a:t> the </a:t>
            </a:r>
            <a:r>
              <a:rPr lang="nl-BE" sz="1600" b="1" dirty="0"/>
              <a:t>educational material </a:t>
            </a:r>
          </a:p>
          <a:p>
            <a:pPr marL="95250" indent="0">
              <a:buNone/>
            </a:pPr>
            <a:endParaRPr lang="nl-BE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C35899-C88B-FB2D-7FBD-784D4027E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375576"/>
            <a:ext cx="5637990" cy="2901029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2240851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Increase your knowlege – Timeline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27</a:t>
            </a:fld>
            <a:endParaRPr/>
          </a:p>
        </p:txBody>
      </p:sp>
      <p:sp>
        <p:nvSpPr>
          <p:cNvPr id="5" name="Google Shape;48;p6">
            <a:extLst>
              <a:ext uri="{FF2B5EF4-FFF2-40B4-BE49-F238E27FC236}">
                <a16:creationId xmlns:a16="http://schemas.microsoft.com/office/drawing/2014/main" id="{15567A2C-0819-2CC7-F36E-8FC044F40E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799" y="1162369"/>
            <a:ext cx="2595967" cy="3556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View the educational material that was </a:t>
            </a:r>
            <a:r>
              <a:rPr lang="nl-BE" sz="1600" b="1" dirty="0"/>
              <a:t>sent</a:t>
            </a:r>
            <a:r>
              <a:rPr lang="nl-BE" sz="1600" dirty="0"/>
              <a:t> to the patient</a:t>
            </a:r>
            <a:endParaRPr lang="nl-BE" sz="1600" b="1" dirty="0"/>
          </a:p>
          <a:p>
            <a:r>
              <a:rPr lang="nl-BE" sz="1600" dirty="0"/>
              <a:t>View if the patient </a:t>
            </a:r>
            <a:r>
              <a:rPr lang="nl-BE" sz="1600" b="1" dirty="0"/>
              <a:t>watched</a:t>
            </a:r>
            <a:r>
              <a:rPr lang="nl-BE" sz="1600" dirty="0"/>
              <a:t> the sent material</a:t>
            </a:r>
            <a:endParaRPr lang="nl-BE" sz="1600" b="1" dirty="0"/>
          </a:p>
          <a:p>
            <a:pPr marL="95250" indent="0">
              <a:buNone/>
            </a:pPr>
            <a:endParaRPr lang="nl-BE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CD5B66-C774-31F9-09D3-F726EFA80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162369"/>
            <a:ext cx="5920353" cy="3077644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22166439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394850" y="2636425"/>
            <a:ext cx="5660100" cy="16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5E338C"/>
              </a:buClr>
              <a:buSzPct val="100000"/>
              <a:buFont typeface="Calibri"/>
              <a:buNone/>
            </a:pPr>
            <a:r>
              <a:rPr lang="nl-BE" dirty="0"/>
              <a:t>How can you use the Tool Suite during encounters with the patient</a:t>
            </a:r>
            <a:endParaRPr dirty="0"/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394854" y="4293075"/>
            <a:ext cx="4947459" cy="30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C9EC6"/>
              </a:buClr>
              <a:buSzPts val="1700"/>
              <a:buNone/>
            </a:pPr>
            <a:r>
              <a:rPr lang="en-GR"/>
              <a:t>Cindel Bonneux, UniWeb</a:t>
            </a:r>
            <a:r>
              <a:rPr lang="nl-BE" dirty="0"/>
              <a:t> and prof. dr. Hanne Kindermans, UHasselt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4094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59B21F-6216-75FF-4931-D21C28EF99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08"/>
          <a:stretch/>
        </p:blipFill>
        <p:spPr>
          <a:xfrm>
            <a:off x="628650" y="1501006"/>
            <a:ext cx="5630096" cy="2736000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Parameters – Status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View the patient’s current </a:t>
            </a:r>
            <a:r>
              <a:rPr lang="nl-BE" sz="1600" b="1" dirty="0"/>
              <a:t>parameter</a:t>
            </a:r>
            <a:r>
              <a:rPr lang="nl-BE" sz="1600" dirty="0"/>
              <a:t> </a:t>
            </a:r>
            <a:r>
              <a:rPr lang="nl-BE" sz="1600" b="1" dirty="0"/>
              <a:t>values</a:t>
            </a:r>
          </a:p>
          <a:p>
            <a:r>
              <a:rPr lang="nl-BE" sz="1600" dirty="0"/>
              <a:t>View which </a:t>
            </a:r>
            <a:r>
              <a:rPr lang="nl-BE" sz="1600" b="1" dirty="0"/>
              <a:t>behavioural goals </a:t>
            </a:r>
            <a:r>
              <a:rPr lang="nl-BE" sz="1600" dirty="0"/>
              <a:t>are </a:t>
            </a:r>
            <a:r>
              <a:rPr lang="nl-BE" sz="1600" b="1" dirty="0"/>
              <a:t>related</a:t>
            </a:r>
            <a:r>
              <a:rPr lang="nl-BE" sz="1600" dirty="0"/>
              <a:t> to the parameters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6085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Parameters – Goal setting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4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7ED91F-7A9C-1120-5151-E9A2FE0BB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668024"/>
            <a:ext cx="5629743" cy="2390406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5" name="Google Shape;48;p6">
            <a:extLst>
              <a:ext uri="{FF2B5EF4-FFF2-40B4-BE49-F238E27FC236}">
                <a16:creationId xmlns:a16="http://schemas.microsoft.com/office/drawing/2014/main" id="{5AFA3880-3772-05CF-4BF0-70A7A84630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View the patient’s </a:t>
            </a:r>
            <a:r>
              <a:rPr lang="nl-BE" sz="1600" b="1" dirty="0"/>
              <a:t>status</a:t>
            </a:r>
            <a:r>
              <a:rPr lang="nl-BE" sz="1600" dirty="0"/>
              <a:t> for the outcome goals</a:t>
            </a:r>
          </a:p>
          <a:p>
            <a:r>
              <a:rPr lang="nl-BE" sz="1600" dirty="0"/>
              <a:t>View the </a:t>
            </a:r>
            <a:r>
              <a:rPr lang="nl-BE" sz="1600" b="1" dirty="0"/>
              <a:t>recommended outcome goals </a:t>
            </a:r>
            <a:r>
              <a:rPr lang="nl-BE" sz="1600" dirty="0"/>
              <a:t>based on the patient’s parameter values</a:t>
            </a:r>
          </a:p>
          <a:p>
            <a:r>
              <a:rPr lang="nl-BE" sz="1600" b="1" dirty="0"/>
              <a:t>Activate/Deactivate </a:t>
            </a:r>
            <a:r>
              <a:rPr lang="nl-BE" sz="1600" dirty="0"/>
              <a:t>outcome goals</a:t>
            </a:r>
          </a:p>
          <a:p>
            <a:r>
              <a:rPr lang="nl-BE" sz="1600" dirty="0"/>
              <a:t>Set a </a:t>
            </a:r>
            <a:r>
              <a:rPr lang="nl-BE" sz="1600" b="1" dirty="0"/>
              <a:t>target weight</a:t>
            </a:r>
          </a:p>
          <a:p>
            <a:endParaRPr lang="nl-BE" sz="1600" dirty="0"/>
          </a:p>
          <a:p>
            <a:endParaRPr lang="nl-BE" sz="1600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2262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Journey – Status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5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8CA316-84E0-43BC-8F1B-82DBFD47C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237392"/>
            <a:ext cx="5693692" cy="3263228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6" name="Google Shape;48;p6">
            <a:extLst>
              <a:ext uri="{FF2B5EF4-FFF2-40B4-BE49-F238E27FC236}">
                <a16:creationId xmlns:a16="http://schemas.microsoft.com/office/drawing/2014/main" id="{53F87FFA-D907-2FFE-98D7-03708F620E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View the patient’s current status for the </a:t>
            </a:r>
            <a:r>
              <a:rPr lang="nl-BE" sz="1600" b="1" dirty="0"/>
              <a:t>behavioural goals</a:t>
            </a:r>
          </a:p>
          <a:p>
            <a:r>
              <a:rPr lang="nl-BE" sz="1600" dirty="0"/>
              <a:t>Close to “</a:t>
            </a:r>
            <a:r>
              <a:rPr lang="nl-BE" sz="1600" b="1" dirty="0"/>
              <a:t>Be healthy</a:t>
            </a:r>
            <a:r>
              <a:rPr lang="nl-BE" sz="1600" dirty="0"/>
              <a:t>” = green = good</a:t>
            </a:r>
          </a:p>
          <a:p>
            <a:r>
              <a:rPr lang="nl-BE" sz="1600" dirty="0"/>
              <a:t>Far from “</a:t>
            </a:r>
            <a:r>
              <a:rPr lang="nl-BE" sz="1600" b="1" dirty="0"/>
              <a:t>Be healthy</a:t>
            </a:r>
            <a:r>
              <a:rPr lang="nl-BE" sz="1600" dirty="0"/>
              <a:t>” = red = bad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Journey – Goal setting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6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672618-4B84-B729-3715-558C6031BC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64"/>
          <a:stretch/>
        </p:blipFill>
        <p:spPr>
          <a:xfrm>
            <a:off x="628650" y="1318087"/>
            <a:ext cx="5472347" cy="3101837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5" name="Google Shape;48;p6">
            <a:extLst>
              <a:ext uri="{FF2B5EF4-FFF2-40B4-BE49-F238E27FC236}">
                <a16:creationId xmlns:a16="http://schemas.microsoft.com/office/drawing/2014/main" id="{FA1977ED-6048-C9C6-2B8F-525DFF82D2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View the patient’s </a:t>
            </a:r>
            <a:r>
              <a:rPr lang="nl-BE" sz="1600" b="1" dirty="0"/>
              <a:t>status</a:t>
            </a:r>
            <a:r>
              <a:rPr lang="nl-BE" sz="1600" dirty="0"/>
              <a:t> for the behavioural goals</a:t>
            </a:r>
          </a:p>
          <a:p>
            <a:r>
              <a:rPr lang="nl-BE" sz="1600" dirty="0"/>
              <a:t>View the patient’s </a:t>
            </a:r>
            <a:r>
              <a:rPr lang="nl-BE" sz="1600" b="1" dirty="0"/>
              <a:t>motivation</a:t>
            </a:r>
            <a:r>
              <a:rPr lang="nl-BE" sz="1600" dirty="0"/>
              <a:t> for the behavioural goals</a:t>
            </a:r>
          </a:p>
          <a:p>
            <a:r>
              <a:rPr lang="nl-BE" sz="1600" dirty="0"/>
              <a:t>Start with discussing “</a:t>
            </a:r>
            <a:r>
              <a:rPr lang="nl-BE" sz="1600" b="1" dirty="0"/>
              <a:t>Medication adherence</a:t>
            </a:r>
            <a:r>
              <a:rPr lang="nl-BE" sz="1600" dirty="0"/>
              <a:t>”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8849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Medication adherence – Status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7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B89948-EA90-D974-0F5B-CA12526A60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01" b="-1"/>
          <a:stretch/>
        </p:blipFill>
        <p:spPr>
          <a:xfrm>
            <a:off x="628650" y="1462046"/>
            <a:ext cx="5670995" cy="2813920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5" name="Google Shape;48;p6">
            <a:extLst>
              <a:ext uri="{FF2B5EF4-FFF2-40B4-BE49-F238E27FC236}">
                <a16:creationId xmlns:a16="http://schemas.microsoft.com/office/drawing/2014/main" id="{E6CD98A1-79B0-F8D1-63F8-F2082B2BC1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r>
              <a:rPr lang="nl-BE" sz="1600" dirty="0"/>
              <a:t>View the patient’s </a:t>
            </a:r>
            <a:r>
              <a:rPr lang="nl-BE" sz="1600" b="1" dirty="0"/>
              <a:t>current medication adherence</a:t>
            </a:r>
          </a:p>
          <a:p>
            <a:r>
              <a:rPr lang="nl-BE" sz="1600" dirty="0"/>
              <a:t>View the patient’s </a:t>
            </a:r>
            <a:r>
              <a:rPr lang="nl-BE" sz="1600" b="1" dirty="0"/>
              <a:t>score</a:t>
            </a:r>
            <a:r>
              <a:rPr lang="nl-BE" sz="1600" dirty="0"/>
              <a:t> on the Identification of Medication Adherence Barriers (</a:t>
            </a:r>
            <a:r>
              <a:rPr lang="nl-BE" sz="1600" b="1" dirty="0"/>
              <a:t>IMAB</a:t>
            </a:r>
            <a:r>
              <a:rPr lang="nl-BE" sz="1600" dirty="0"/>
              <a:t>) Questionnaire </a:t>
            </a:r>
          </a:p>
          <a:p>
            <a:r>
              <a:rPr lang="nl-BE" sz="1600" dirty="0"/>
              <a:t>View the patient’s </a:t>
            </a:r>
            <a:r>
              <a:rPr lang="nl-BE" sz="1600" b="1" dirty="0"/>
              <a:t>barriers</a:t>
            </a:r>
            <a:r>
              <a:rPr lang="nl-BE" sz="1600" dirty="0"/>
              <a:t> for taking medication as prescribed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5145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Medication adherence – Prescription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8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C31764-7FC2-4080-8CA1-CCDA15009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355737"/>
            <a:ext cx="5299960" cy="3026537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5" name="Google Shape;48;p6">
            <a:extLst>
              <a:ext uri="{FF2B5EF4-FFF2-40B4-BE49-F238E27FC236}">
                <a16:creationId xmlns:a16="http://schemas.microsoft.com/office/drawing/2014/main" id="{15567A2C-0819-2CC7-F36E-8FC044F40E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View the patient’s </a:t>
            </a:r>
            <a:r>
              <a:rPr lang="nl-BE" sz="1600" b="1" dirty="0"/>
              <a:t>current medication prescription</a:t>
            </a:r>
          </a:p>
          <a:p>
            <a:r>
              <a:rPr lang="nl-BE" sz="1600" dirty="0"/>
              <a:t>Select for each drug the </a:t>
            </a:r>
            <a:r>
              <a:rPr lang="nl-BE" sz="1600" b="1" dirty="0"/>
              <a:t>medication class</a:t>
            </a:r>
          </a:p>
          <a:p>
            <a:r>
              <a:rPr lang="nl-BE" sz="1600" b="1" dirty="0"/>
              <a:t>Print </a:t>
            </a:r>
            <a:r>
              <a:rPr lang="nl-BE" sz="1600" dirty="0"/>
              <a:t>medication prescription for patient and GP</a:t>
            </a:r>
          </a:p>
        </p:txBody>
      </p:sp>
    </p:spTree>
    <p:extLst>
      <p:ext uri="{BB962C8B-B14F-4D97-AF65-F5344CB8AC3E}">
        <p14:creationId xmlns:p14="http://schemas.microsoft.com/office/powerpoint/2010/main" val="4136001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Medication adherence – Prescription</a:t>
            </a:r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9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875B87-00E5-94CF-B383-2C10A92431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39"/>
          <a:stretch/>
        </p:blipFill>
        <p:spPr>
          <a:xfrm>
            <a:off x="628650" y="1311274"/>
            <a:ext cx="5508921" cy="3115463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5" name="Google Shape;48;p6">
            <a:extLst>
              <a:ext uri="{FF2B5EF4-FFF2-40B4-BE49-F238E27FC236}">
                <a16:creationId xmlns:a16="http://schemas.microsoft.com/office/drawing/2014/main" id="{880E49AB-8E3B-AD5A-0EFE-41F95EBE3BF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View the </a:t>
            </a:r>
            <a:r>
              <a:rPr lang="nl-BE" sz="1600" b="1" dirty="0"/>
              <a:t>details</a:t>
            </a:r>
            <a:r>
              <a:rPr lang="nl-BE" sz="1600" dirty="0"/>
              <a:t> about a </a:t>
            </a:r>
            <a:r>
              <a:rPr lang="nl-BE" sz="1600" b="1" dirty="0"/>
              <a:t>drug</a:t>
            </a:r>
          </a:p>
          <a:p>
            <a:r>
              <a:rPr lang="nl-BE" sz="1600" dirty="0"/>
              <a:t>View</a:t>
            </a:r>
            <a:r>
              <a:rPr lang="nl-BE" sz="1600" b="1" dirty="0"/>
              <a:t> </a:t>
            </a:r>
            <a:r>
              <a:rPr lang="nl-BE" sz="1600" dirty="0"/>
              <a:t>infographics to discuss the importance of the drugs</a:t>
            </a:r>
          </a:p>
          <a:p>
            <a:r>
              <a:rPr lang="nl-BE" sz="1600" dirty="0"/>
              <a:t>Read and take </a:t>
            </a:r>
            <a:r>
              <a:rPr lang="nl-BE" sz="1600" b="1" dirty="0"/>
              <a:t>notes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40272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74f93c5-ad84-4168-aeb9-19685c5bd2f5">
      <Terms xmlns="http://schemas.microsoft.com/office/infopath/2007/PartnerControls"/>
    </lcf76f155ced4ddcb4097134ff3c332f>
    <TaxCatchAll xmlns="f46feed0-a234-4794-98e7-af80b0267c1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0B48AD002C69418D394726DE0710FB" ma:contentTypeVersion="14" ma:contentTypeDescription="Create a new document." ma:contentTypeScope="" ma:versionID="ef27a49256ce002ef2bfee8875082446">
  <xsd:schema xmlns:xsd="http://www.w3.org/2001/XMLSchema" xmlns:xs="http://www.w3.org/2001/XMLSchema" xmlns:p="http://schemas.microsoft.com/office/2006/metadata/properties" xmlns:ns2="b74f93c5-ad84-4168-aeb9-19685c5bd2f5" xmlns:ns3="f46feed0-a234-4794-98e7-af80b0267c12" targetNamespace="http://schemas.microsoft.com/office/2006/metadata/properties" ma:root="true" ma:fieldsID="e09239cef8bf8934dad0a7d559390e54" ns2:_="" ns3:_="">
    <xsd:import namespace="b74f93c5-ad84-4168-aeb9-19685c5bd2f5"/>
    <xsd:import namespace="f46feed0-a234-4794-98e7-af80b0267c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4f93c5-ad84-4168-aeb9-19685c5bd2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eef07030-0f6a-43b1-b2b9-3b252e59de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6feed0-a234-4794-98e7-af80b0267c12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2ebf8f4-e9b6-4ced-b4d3-9e2e23698df9}" ma:internalName="TaxCatchAll" ma:showField="CatchAllData" ma:web="f46feed0-a234-4794-98e7-af80b0267c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A9E40AA-E846-40C0-B69C-57FB8918D4B4}">
  <ds:schemaRefs>
    <ds:schemaRef ds:uri="f46feed0-a234-4794-98e7-af80b0267c12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http://schemas.microsoft.com/office/2006/metadata/properties"/>
    <ds:schemaRef ds:uri="http://schemas.openxmlformats.org/package/2006/metadata/core-properties"/>
    <ds:schemaRef ds:uri="b74f93c5-ad84-4168-aeb9-19685c5bd2f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38B992F-AB3B-4F3E-84A3-F93DED2E89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B39AC1-6B83-4773-B2DF-412D22B620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4f93c5-ad84-4168-aeb9-19685c5bd2f5"/>
    <ds:schemaRef ds:uri="f46feed0-a234-4794-98e7-af80b0267c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811</Words>
  <Application>Microsoft Office PowerPoint</Application>
  <PresentationFormat>On-screen Show (16:9)</PresentationFormat>
  <Paragraphs>151</Paragraphs>
  <Slides>28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How can you use the Tool Suite during encounters with the patient</vt:lpstr>
      <vt:lpstr>Visit 2 </vt:lpstr>
      <vt:lpstr>Parameters – Status</vt:lpstr>
      <vt:lpstr>Parameters – Goal setting</vt:lpstr>
      <vt:lpstr>Journey – Status</vt:lpstr>
      <vt:lpstr>Journey – Goal setting</vt:lpstr>
      <vt:lpstr>Medication adherence – Status</vt:lpstr>
      <vt:lpstr>Medication adherence – Prescription</vt:lpstr>
      <vt:lpstr>Medication adherence – Prescription</vt:lpstr>
      <vt:lpstr>Journey – Goal-setting</vt:lpstr>
      <vt:lpstr>Start moving – Status</vt:lpstr>
      <vt:lpstr>Journey – Goal-setting</vt:lpstr>
      <vt:lpstr>Start moving – Goal setting</vt:lpstr>
      <vt:lpstr>Start moving – Goal setting</vt:lpstr>
      <vt:lpstr>Healthy nutrition – Status</vt:lpstr>
      <vt:lpstr>Smoke-free living – Status</vt:lpstr>
      <vt:lpstr>Stress relief – Status </vt:lpstr>
      <vt:lpstr>Increase your knowledge - Selection</vt:lpstr>
      <vt:lpstr>Visit 3-7 </vt:lpstr>
      <vt:lpstr>Parameters – Progress</vt:lpstr>
      <vt:lpstr>Parameters – Goal setting</vt:lpstr>
      <vt:lpstr>Journey – Status</vt:lpstr>
      <vt:lpstr>Journey – Goal setting</vt:lpstr>
      <vt:lpstr>Medication adherence – Progress</vt:lpstr>
      <vt:lpstr>Medication adherence – Prescription</vt:lpstr>
      <vt:lpstr>Increase your knowlege – Progress</vt:lpstr>
      <vt:lpstr>Increase your knowlege – Timeline</vt:lpstr>
      <vt:lpstr>How can you use the Tool Suite during encounters with the patient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the CoroPrevention Tool Suite</dc:title>
  <dc:creator>Microsoft Office User</dc:creator>
  <cp:lastModifiedBy>Nikola MIHINJAC</cp:lastModifiedBy>
  <cp:revision>4</cp:revision>
  <dcterms:created xsi:type="dcterms:W3CDTF">2020-03-27T16:30:37Z</dcterms:created>
  <dcterms:modified xsi:type="dcterms:W3CDTF">2024-04-16T08:58:36Z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0x010100A20B48AD002C69418D394726DE0710FB</vt:lpwstr>
  </property>
  <property fmtid="{D5CDD505-2E9C-101B-9397-08002B2CF9AE}" pid="3" name="MediaServiceImageTags">
    <vt:lpwstr/>
  </property>
</Properties>
</file>