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71" r:id="rId6"/>
    <p:sldId id="266" r:id="rId7"/>
    <p:sldId id="268" r:id="rId8"/>
    <p:sldId id="257" r:id="rId9"/>
    <p:sldId id="267" r:id="rId10"/>
    <p:sldId id="269" r:id="rId11"/>
    <p:sldId id="270" r:id="rId12"/>
    <p:sldId id="272" r:id="rId13"/>
    <p:sldId id="273" r:id="rId14"/>
    <p:sldId id="275" r:id="rId15"/>
    <p:sldId id="277" r:id="rId16"/>
    <p:sldId id="274" r:id="rId17"/>
    <p:sldId id="276" r:id="rId18"/>
    <p:sldId id="293" r:id="rId19"/>
    <p:sldId id="291" r:id="rId20"/>
    <p:sldId id="292" r:id="rId21"/>
    <p:sldId id="29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5" r:id="rId30"/>
    <p:sldId id="296" r:id="rId31"/>
    <p:sldId id="297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3wM7zohkeVAxSM37HNwCl6gw1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66" d="100"/>
          <a:sy n="66" d="100"/>
        </p:scale>
        <p:origin x="83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7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85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124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378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43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73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47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416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68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26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949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554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211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968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596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747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053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46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06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1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91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80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17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44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ts val="4500"/>
              <a:buFont typeface="Calibri"/>
              <a:buNone/>
              <a:defRPr sz="4500">
                <a:solidFill>
                  <a:srgbClr val="5E33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  <a:defRPr sz="1700" b="1" i="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5" y="451969"/>
            <a:ext cx="2935521" cy="58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22" name="Google Shape;22;p4"/>
            <p:cNvSpPr txBox="1"/>
            <p:nvPr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R" sz="600" b="0" i="1" u="none" strike="noStrike" cap="non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848056</a:t>
              </a:r>
              <a:endParaRPr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51" y="3065095"/>
              <a:ext cx="177672" cy="120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4"/>
          <p:cNvSpPr txBox="1"/>
          <p:nvPr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GR" sz="950" b="0" i="0" u="none" strike="noStrike" cap="none">
                <a:solidFill>
                  <a:srgbClr val="5E358C"/>
                </a:solidFill>
                <a:latin typeface="Calibri"/>
                <a:ea typeface="Calibri"/>
                <a:cs typeface="Calibri"/>
                <a:sym typeface="Calibri"/>
              </a:rPr>
              <a:t>www.coroprevention.eu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  <a:defRPr sz="28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007" y="4693550"/>
            <a:ext cx="1330457" cy="26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5"/>
          <p:cNvGrpSpPr/>
          <p:nvPr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32" name="Google Shape;32;p5"/>
            <p:cNvCxnSpPr/>
            <p:nvPr/>
          </p:nvCxnSpPr>
          <p:spPr>
            <a:xfrm>
              <a:off x="623108" y="4599710"/>
              <a:ext cx="2668712" cy="0"/>
            </a:xfrm>
            <a:prstGeom prst="straightConnector1">
              <a:avLst/>
            </a:prstGeom>
            <a:noFill/>
            <a:ln w="19050" cap="flat" cmpd="sng">
              <a:solidFill>
                <a:srgbClr val="9E292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3291820" y="4599710"/>
              <a:ext cx="2560359" cy="0"/>
            </a:xfrm>
            <a:prstGeom prst="straightConnector1">
              <a:avLst/>
            </a:prstGeom>
            <a:noFill/>
            <a:ln w="19050" cap="flat" cmpd="sng">
              <a:solidFill>
                <a:srgbClr val="5E35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5852179" y="4599710"/>
              <a:ext cx="2663171" cy="0"/>
            </a:xfrm>
            <a:prstGeom prst="straightConnector1">
              <a:avLst/>
            </a:prstGeom>
            <a:noFill/>
            <a:ln w="19050" cap="flat" cmpd="sng">
              <a:solidFill>
                <a:srgbClr val="AC9E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5" name="Google Shape;35;p5"/>
          <p:cNvCxnSpPr/>
          <p:nvPr/>
        </p:nvCxnSpPr>
        <p:spPr>
          <a:xfrm>
            <a:off x="8328854" y="4757089"/>
            <a:ext cx="0" cy="144569"/>
          </a:xfrm>
          <a:prstGeom prst="straightConnector1">
            <a:avLst/>
          </a:prstGeom>
          <a:noFill/>
          <a:ln w="9525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How can you use the Tool Suite during encounters with the patient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en-GR"/>
              <a:t>Cindel Bonneux, UniWeb</a:t>
            </a:r>
            <a:r>
              <a:rPr lang="nl-BE" dirty="0"/>
              <a:t> and prof. dr. Hanne Kindermans, UHasselt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Journey – Goal-setting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72618-4B84-B729-3715-558C6031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6" r="1136"/>
          <a:stretch/>
        </p:blipFill>
        <p:spPr>
          <a:xfrm>
            <a:off x="628650" y="1318087"/>
            <a:ext cx="5472347" cy="310183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Google Shape;48;p6">
            <a:extLst>
              <a:ext uri="{FF2B5EF4-FFF2-40B4-BE49-F238E27FC236}">
                <a16:creationId xmlns:a16="http://schemas.microsoft.com/office/drawing/2014/main" id="{6C2E98DE-0773-C402-87C0-733E20695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After discussion, agreed to start working on “Medication adherence” so moved to “</a:t>
            </a:r>
            <a:r>
              <a:rPr lang="nl-BE" sz="1600" b="1" dirty="0"/>
              <a:t>Monitored action</a:t>
            </a:r>
            <a:r>
              <a:rPr lang="nl-BE" sz="1600" dirty="0"/>
              <a:t>”</a:t>
            </a:r>
            <a:endParaRPr lang="nl-BE" sz="1600" b="1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92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moving – Status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382BF-5FBA-5003-4A4C-3199D1D1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40531"/>
            <a:ext cx="5686500" cy="325695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Google Shape;48;p6">
            <a:extLst>
              <a:ext uri="{FF2B5EF4-FFF2-40B4-BE49-F238E27FC236}">
                <a16:creationId xmlns:a16="http://schemas.microsoft.com/office/drawing/2014/main" id="{020F0298-CAEB-4675-E74F-1DA8B06D3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how many </a:t>
            </a:r>
            <a:r>
              <a:rPr lang="nl-BE" sz="1600" b="1" dirty="0"/>
              <a:t>days</a:t>
            </a:r>
            <a:r>
              <a:rPr lang="nl-BE" sz="1600" dirty="0"/>
              <a:t> </a:t>
            </a:r>
            <a:r>
              <a:rPr lang="nl-BE" sz="1600" b="1" dirty="0"/>
              <a:t>per week </a:t>
            </a:r>
            <a:r>
              <a:rPr lang="nl-BE" sz="1600" dirty="0"/>
              <a:t>the patient is physically </a:t>
            </a:r>
            <a:r>
              <a:rPr lang="nl-BE" sz="1600" b="1" dirty="0"/>
              <a:t>active</a:t>
            </a:r>
          </a:p>
          <a:p>
            <a:r>
              <a:rPr lang="nl-BE" sz="1600" dirty="0"/>
              <a:t>View the </a:t>
            </a:r>
            <a:r>
              <a:rPr lang="nl-BE" sz="1600" b="1" dirty="0"/>
              <a:t>results</a:t>
            </a:r>
            <a:r>
              <a:rPr lang="nl-BE" sz="1600" dirty="0"/>
              <a:t> of the Rapid Assessment of Physical Activity (</a:t>
            </a:r>
            <a:r>
              <a:rPr lang="nl-BE" sz="1600" b="1" dirty="0"/>
              <a:t>RAPA</a:t>
            </a:r>
            <a:r>
              <a:rPr lang="nl-BE" sz="1600" dirty="0"/>
              <a:t>) questionnaire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03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Journey – Goal-setting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A7FC1-6BFE-12D0-E597-5C5F8B27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88771"/>
            <a:ext cx="5695627" cy="316047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EEFC8670-6F89-96D0-1956-67AC9ADF98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Patient has high motivation to work on “Start moving”, so go to “</a:t>
            </a:r>
            <a:r>
              <a:rPr lang="nl-BE" sz="1600" b="1" dirty="0"/>
              <a:t>Start action</a:t>
            </a:r>
            <a:r>
              <a:rPr lang="nl-BE" sz="1600" dirty="0"/>
              <a:t>” to prepare to be active or “</a:t>
            </a:r>
            <a:r>
              <a:rPr lang="nl-BE" sz="1600" b="1" dirty="0"/>
              <a:t>Monitored action</a:t>
            </a:r>
            <a:r>
              <a:rPr lang="nl-BE" sz="1600" dirty="0"/>
              <a:t>”</a:t>
            </a:r>
          </a:p>
          <a:p>
            <a:r>
              <a:rPr lang="nl-BE" sz="1600" dirty="0"/>
              <a:t>Patient cannot change everything at once, so decided to go for “Start action”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32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moving – Goal 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C1D34-7F40-C58A-9F62-A75B30087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4427"/>
            <a:ext cx="5609534" cy="320915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Google Shape;48;p6">
            <a:extLst>
              <a:ext uri="{FF2B5EF4-FFF2-40B4-BE49-F238E27FC236}">
                <a16:creationId xmlns:a16="http://schemas.microsoft.com/office/drawing/2014/main" id="{FFC793C6-33B6-DA54-99BE-83FC777FD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weekly sports goal</a:t>
            </a:r>
          </a:p>
          <a:p>
            <a:r>
              <a:rPr lang="nl-BE" sz="1600" dirty="0"/>
              <a:t>View which </a:t>
            </a:r>
            <a:r>
              <a:rPr lang="nl-BE" sz="1600" b="1" dirty="0"/>
              <a:t>physical</a:t>
            </a:r>
            <a:r>
              <a:rPr lang="nl-BE" sz="1600" dirty="0"/>
              <a:t> </a:t>
            </a:r>
            <a:r>
              <a:rPr lang="nl-BE" sz="1600" b="1" dirty="0"/>
              <a:t>complaints</a:t>
            </a:r>
            <a:r>
              <a:rPr lang="nl-BE" sz="1600" dirty="0"/>
              <a:t> the patient experiences while exercising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favourites activites </a:t>
            </a:r>
            <a:r>
              <a:rPr lang="nl-BE" sz="1600" dirty="0"/>
              <a:t>from </a:t>
            </a:r>
            <a:r>
              <a:rPr lang="nl-BE" sz="1600" b="1" dirty="0"/>
              <a:t>childhood</a:t>
            </a:r>
            <a:r>
              <a:rPr lang="nl-BE" sz="1600" dirty="0"/>
              <a:t> and </a:t>
            </a:r>
            <a:r>
              <a:rPr lang="nl-BE" sz="1600" b="1" dirty="0"/>
              <a:t>currently</a:t>
            </a:r>
          </a:p>
          <a:p>
            <a:endParaRPr lang="nl-BE" sz="16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12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moving – Goal 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EF056-B473-D64F-C64F-D3BD4592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40130"/>
            <a:ext cx="5533137" cy="245917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Google Shape;48;p6">
            <a:extLst>
              <a:ext uri="{FF2B5EF4-FFF2-40B4-BE49-F238E27FC236}">
                <a16:creationId xmlns:a16="http://schemas.microsoft.com/office/drawing/2014/main" id="{4174B69F-BDF7-ADB4-7A36-3FB8B0B6A2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and edit the </a:t>
            </a:r>
            <a:r>
              <a:rPr lang="nl-BE" sz="1600" b="1" dirty="0"/>
              <a:t>step goal class</a:t>
            </a:r>
          </a:p>
          <a:p>
            <a:r>
              <a:rPr lang="nl-BE" sz="1600" dirty="0"/>
              <a:t>Set the patient’s </a:t>
            </a:r>
            <a:r>
              <a:rPr lang="nl-BE" sz="1600" b="1" dirty="0"/>
              <a:t>daily activity goal no sport</a:t>
            </a:r>
          </a:p>
          <a:p>
            <a:r>
              <a:rPr lang="nl-BE" sz="1600" b="1" dirty="0"/>
              <a:t>Daily activity goal sport </a:t>
            </a:r>
            <a:r>
              <a:rPr lang="nl-BE" sz="1600" dirty="0"/>
              <a:t>= automatically calculated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15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Healthy nutrition – Status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Risk profile bar and journey status</a:t>
            </a:r>
          </a:p>
          <a:p>
            <a:r>
              <a:rPr lang="nl-BE" sz="1600" dirty="0"/>
              <a:t>No application module yet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0D832-948A-D06D-1D47-613618125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"/>
          <a:stretch/>
        </p:blipFill>
        <p:spPr>
          <a:xfrm>
            <a:off x="628650" y="1318087"/>
            <a:ext cx="5472347" cy="310183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6633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Smoke-free living – Status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Risk profile bar and journey status</a:t>
            </a:r>
          </a:p>
          <a:p>
            <a:r>
              <a:rPr lang="nl-BE" sz="1600" dirty="0"/>
              <a:t>No application module yet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0F30E-959A-72F0-D739-40887ACF3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"/>
          <a:stretch/>
        </p:blipFill>
        <p:spPr>
          <a:xfrm>
            <a:off x="628650" y="1318087"/>
            <a:ext cx="5472347" cy="310183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21195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Stress relief – Status 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Risk profile bar and journey status</a:t>
            </a:r>
          </a:p>
          <a:p>
            <a:r>
              <a:rPr lang="nl-BE" sz="1600" dirty="0"/>
              <a:t>Exclamation mark if there is special attention required</a:t>
            </a:r>
          </a:p>
          <a:p>
            <a:r>
              <a:rPr lang="nl-BE" sz="1600" dirty="0"/>
              <a:t>No application module yet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E9E49-D495-5FAF-3E80-C5B6FD3D1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"/>
          <a:stretch/>
        </p:blipFill>
        <p:spPr>
          <a:xfrm>
            <a:off x="628650" y="1318087"/>
            <a:ext cx="5472347" cy="310183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52281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Increase your knowledge - Selection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preferred</a:t>
            </a:r>
            <a:r>
              <a:rPr lang="nl-BE" sz="1600" dirty="0"/>
              <a:t> educational content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recommended</a:t>
            </a:r>
            <a:r>
              <a:rPr lang="nl-BE" sz="1600" dirty="0"/>
              <a:t> educational content</a:t>
            </a:r>
          </a:p>
          <a:p>
            <a:r>
              <a:rPr lang="nl-BE" sz="1600" b="1" dirty="0"/>
              <a:t>Sent</a:t>
            </a:r>
            <a:r>
              <a:rPr lang="nl-BE" sz="1600" dirty="0"/>
              <a:t> educational content to the patient</a:t>
            </a:r>
          </a:p>
          <a:p>
            <a:r>
              <a:rPr lang="nl-BE" sz="1600" dirty="0"/>
              <a:t>Add educational content to the patient’s </a:t>
            </a:r>
            <a:r>
              <a:rPr lang="nl-BE" sz="1600" b="1" dirty="0"/>
              <a:t>favourites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D9A7E-0EE6-5F3D-3C98-3349567F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41537"/>
            <a:ext cx="5866507" cy="265001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6775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7A01-2C72-C258-A649-B31744DBD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Visit 3-7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7C503-46A1-2CB6-D02E-5617C76F1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026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7A01-2C72-C258-A649-B31744DBD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Visit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7C503-46A1-2CB6-D02E-5617C76F1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464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Parameters – Progress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evolution</a:t>
            </a:r>
            <a:r>
              <a:rPr lang="nl-BE" sz="1600" dirty="0"/>
              <a:t> in </a:t>
            </a:r>
            <a:r>
              <a:rPr lang="nl-BE" sz="1600" b="1" dirty="0"/>
              <a:t>parameter</a:t>
            </a:r>
            <a:r>
              <a:rPr lang="nl-BE" sz="1600" dirty="0"/>
              <a:t> </a:t>
            </a:r>
            <a:r>
              <a:rPr lang="nl-BE" sz="1600" b="1" dirty="0"/>
              <a:t>values</a:t>
            </a:r>
          </a:p>
          <a:p>
            <a:r>
              <a:rPr lang="nl-BE" sz="1600" dirty="0"/>
              <a:t>View which </a:t>
            </a:r>
            <a:r>
              <a:rPr lang="nl-BE" sz="1600" b="1" dirty="0"/>
              <a:t>behavioural goals </a:t>
            </a:r>
            <a:r>
              <a:rPr lang="nl-BE" sz="1600" dirty="0"/>
              <a:t>are </a:t>
            </a:r>
            <a:r>
              <a:rPr lang="nl-BE" sz="1600" b="1" dirty="0"/>
              <a:t>related</a:t>
            </a:r>
            <a:r>
              <a:rPr lang="nl-BE" sz="1600" dirty="0"/>
              <a:t> to the parameters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7B618-22A8-0FA9-3111-4824CA31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015"/>
            <a:ext cx="5772149" cy="256540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08940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Parameters – Goal 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21</a:t>
            </a:fld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5AFA3880-3772-05CF-4BF0-70A7A8463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status</a:t>
            </a:r>
            <a:r>
              <a:rPr lang="nl-BE" sz="1600" dirty="0"/>
              <a:t> for the outcome goals</a:t>
            </a:r>
          </a:p>
          <a:p>
            <a:r>
              <a:rPr lang="nl-BE" sz="1600" dirty="0"/>
              <a:t>View the </a:t>
            </a:r>
            <a:r>
              <a:rPr lang="nl-BE" sz="1600" b="1" dirty="0"/>
              <a:t>recommended outcome goals </a:t>
            </a:r>
            <a:r>
              <a:rPr lang="nl-BE" sz="1600" dirty="0"/>
              <a:t>based on the patient’s parameter values</a:t>
            </a:r>
          </a:p>
          <a:p>
            <a:r>
              <a:rPr lang="nl-BE" sz="1600" b="1" dirty="0"/>
              <a:t>Activate/Deactivate </a:t>
            </a:r>
            <a:r>
              <a:rPr lang="nl-BE" sz="1600" dirty="0"/>
              <a:t>outcome goals</a:t>
            </a:r>
          </a:p>
          <a:p>
            <a:r>
              <a:rPr lang="nl-BE" sz="1600" dirty="0"/>
              <a:t>Set a </a:t>
            </a:r>
            <a:r>
              <a:rPr lang="nl-BE" sz="1600" b="1" dirty="0"/>
              <a:t>target weight</a:t>
            </a:r>
          </a:p>
          <a:p>
            <a:endParaRPr lang="nl-BE" sz="1600" dirty="0"/>
          </a:p>
          <a:p>
            <a:endParaRPr lang="nl-BE" sz="1600" dirty="0"/>
          </a:p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47766-292B-A494-E5CC-1412A33D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81223"/>
            <a:ext cx="5803658" cy="257556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41804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Journey – Status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22</a:t>
            </a:fld>
            <a:endParaRPr/>
          </a:p>
        </p:txBody>
      </p:sp>
      <p:sp>
        <p:nvSpPr>
          <p:cNvPr id="6" name="Google Shape;48;p6">
            <a:extLst>
              <a:ext uri="{FF2B5EF4-FFF2-40B4-BE49-F238E27FC236}">
                <a16:creationId xmlns:a16="http://schemas.microsoft.com/office/drawing/2014/main" id="{53F87FFA-D907-2FFE-98D7-03708F620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315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how the patient’s status for the </a:t>
            </a:r>
            <a:r>
              <a:rPr lang="nl-BE" sz="1600" b="1" dirty="0"/>
              <a:t>behavioural goals evolved</a:t>
            </a:r>
          </a:p>
          <a:p>
            <a:r>
              <a:rPr lang="nl-BE" sz="1600" dirty="0"/>
              <a:t>View how the patient switched in </a:t>
            </a:r>
            <a:r>
              <a:rPr lang="nl-BE" sz="1600" b="1" dirty="0"/>
              <a:t>level of guidance for the behavioural goals</a:t>
            </a:r>
          </a:p>
          <a:p>
            <a:r>
              <a:rPr lang="nl-BE" sz="1600" dirty="0"/>
              <a:t>View </a:t>
            </a:r>
            <a:r>
              <a:rPr lang="nl-BE" sz="1600" b="1" dirty="0"/>
              <a:t>details</a:t>
            </a:r>
            <a:r>
              <a:rPr lang="nl-BE" sz="1600" dirty="0"/>
              <a:t> about the </a:t>
            </a:r>
            <a:r>
              <a:rPr lang="nl-BE" sz="1600" b="1" dirty="0"/>
              <a:t>status</a:t>
            </a:r>
            <a:r>
              <a:rPr lang="nl-BE" sz="1600" dirty="0"/>
              <a:t> for the behavioural goals </a:t>
            </a:r>
            <a:r>
              <a:rPr lang="nl-BE" sz="1600" b="1" dirty="0"/>
              <a:t>over time</a:t>
            </a:r>
          </a:p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30AC2-8F67-6628-9568-8898C61B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3" y="1482600"/>
            <a:ext cx="5501899" cy="277281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3530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Journey – Goal 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23</a:t>
            </a:fld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FA1977ED-6048-C9C6-2B8F-525DFF82D2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status</a:t>
            </a:r>
            <a:r>
              <a:rPr lang="nl-BE" sz="1600" dirty="0"/>
              <a:t> for the behavioural goals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motivation</a:t>
            </a:r>
            <a:r>
              <a:rPr lang="nl-BE" sz="1600" dirty="0"/>
              <a:t> for the behavioural goals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configuration</a:t>
            </a:r>
            <a:r>
              <a:rPr lang="nl-BE" sz="1600" dirty="0"/>
              <a:t> of levels of guidance for the </a:t>
            </a:r>
            <a:r>
              <a:rPr lang="nl-BE" sz="1600" b="1" dirty="0"/>
              <a:t>behavioural goals</a:t>
            </a:r>
          </a:p>
          <a:p>
            <a:pPr marL="95250" indent="0"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4A43E-A0BC-D09B-0DBB-5BA57968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54729"/>
            <a:ext cx="5792213" cy="321406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87071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Medication adherence – Progress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24</a:t>
            </a:fld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E6CD98A1-79B0-F8D1-63F8-F2082B2BC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291729"/>
            <a:ext cx="2495227" cy="331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current medication adherence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barriers</a:t>
            </a:r>
            <a:r>
              <a:rPr lang="nl-BE" sz="1600" dirty="0"/>
              <a:t> for taking medication as prescribed</a:t>
            </a:r>
          </a:p>
          <a:p>
            <a:r>
              <a:rPr lang="nl-BE" sz="1600" dirty="0"/>
              <a:t>View the patient’s medication adherence </a:t>
            </a:r>
            <a:r>
              <a:rPr lang="nl-BE" sz="1600" b="1" dirty="0"/>
              <a:t>over time</a:t>
            </a:r>
          </a:p>
          <a:p>
            <a:r>
              <a:rPr lang="nl-BE" sz="1600" dirty="0"/>
              <a:t>View the </a:t>
            </a:r>
            <a:r>
              <a:rPr lang="nl-BE" sz="1600" b="1" dirty="0"/>
              <a:t>detailed</a:t>
            </a:r>
            <a:r>
              <a:rPr lang="nl-BE" sz="1600" dirty="0"/>
              <a:t> medication adherence when the patient was in </a:t>
            </a:r>
            <a:r>
              <a:rPr lang="nl-BE" sz="1600" b="1" dirty="0"/>
              <a:t>level of guidance 1</a:t>
            </a:r>
            <a:r>
              <a:rPr lang="nl-BE" sz="1600" dirty="0"/>
              <a:t> (“Monitored action”)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6DEF8-C071-6694-9AF5-D7EB410A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1517614"/>
            <a:ext cx="5784300" cy="262818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22185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Medication adherence – Prescription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25</a:t>
            </a:fld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15567A2C-0819-2CC7-F36E-8FC044F40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111179"/>
            <a:ext cx="2495227" cy="342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current medication prescription </a:t>
            </a:r>
            <a:r>
              <a:rPr lang="nl-BE" sz="1600" dirty="0"/>
              <a:t>and </a:t>
            </a:r>
            <a:r>
              <a:rPr lang="nl-BE" sz="1600" b="1" dirty="0"/>
              <a:t>changes compared to last visit</a:t>
            </a:r>
          </a:p>
          <a:p>
            <a:r>
              <a:rPr lang="nl-BE" sz="1600" dirty="0"/>
              <a:t>Select for each drug the </a:t>
            </a:r>
            <a:r>
              <a:rPr lang="nl-BE" sz="1600" b="1" dirty="0"/>
              <a:t>medication class</a:t>
            </a:r>
          </a:p>
          <a:p>
            <a:r>
              <a:rPr lang="nl-BE" sz="1600" b="1" dirty="0"/>
              <a:t>Print </a:t>
            </a:r>
            <a:r>
              <a:rPr lang="nl-BE" sz="1600" dirty="0"/>
              <a:t>medication prescription for patient and GP</a:t>
            </a:r>
          </a:p>
          <a:p>
            <a:r>
              <a:rPr lang="nl-BE" sz="1600" dirty="0"/>
              <a:t>View the </a:t>
            </a:r>
            <a:r>
              <a:rPr lang="nl-BE" sz="1600" b="1" dirty="0"/>
              <a:t>details</a:t>
            </a:r>
            <a:r>
              <a:rPr lang="nl-BE" sz="1600" dirty="0"/>
              <a:t> about a </a:t>
            </a:r>
            <a:r>
              <a:rPr lang="nl-BE" sz="1600" b="1" dirty="0"/>
              <a:t>drug</a:t>
            </a:r>
          </a:p>
          <a:p>
            <a:r>
              <a:rPr lang="nl-BE" sz="1600" dirty="0"/>
              <a:t>View</a:t>
            </a:r>
            <a:r>
              <a:rPr lang="nl-BE" sz="1600" b="1" dirty="0"/>
              <a:t> </a:t>
            </a:r>
            <a:r>
              <a:rPr lang="nl-BE" sz="1600" dirty="0"/>
              <a:t>infographics to discuss the importance of the drugs</a:t>
            </a:r>
          </a:p>
          <a:p>
            <a:r>
              <a:rPr lang="nl-BE" sz="1600" dirty="0"/>
              <a:t>Read and take </a:t>
            </a:r>
            <a:r>
              <a:rPr lang="nl-BE" sz="1600" b="1" dirty="0"/>
              <a:t>notes</a:t>
            </a:r>
            <a:endParaRPr lang="nl-BE" sz="1600" dirty="0"/>
          </a:p>
          <a:p>
            <a:pPr marL="95250" indent="0">
              <a:buNone/>
            </a:pPr>
            <a:endParaRPr lang="nl-B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D8628-D2CB-84BF-1791-A2F01278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11179"/>
            <a:ext cx="5624916" cy="320679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43358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Increase your knowlege – Progress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26</a:t>
            </a:fld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15567A2C-0819-2CC7-F36E-8FC044F40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162369"/>
            <a:ext cx="2595967" cy="35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current knowlegde level, performance on the last knowledge challenge </a:t>
            </a:r>
            <a:r>
              <a:rPr lang="nl-BE" sz="1600" dirty="0"/>
              <a:t>and</a:t>
            </a:r>
            <a:r>
              <a:rPr lang="nl-BE" sz="1600" b="1" dirty="0"/>
              <a:t> knowledge percentages</a:t>
            </a:r>
          </a:p>
          <a:p>
            <a:r>
              <a:rPr lang="nl-BE" sz="1600" dirty="0"/>
              <a:t>View the </a:t>
            </a:r>
            <a:r>
              <a:rPr lang="nl-BE" sz="1600" b="1" dirty="0"/>
              <a:t>evolution</a:t>
            </a:r>
            <a:r>
              <a:rPr lang="nl-BE" sz="1600" dirty="0"/>
              <a:t> of the patient’s knowledge </a:t>
            </a:r>
            <a:r>
              <a:rPr lang="nl-BE" sz="1600" b="1" dirty="0"/>
              <a:t>over</a:t>
            </a:r>
            <a:r>
              <a:rPr lang="nl-BE" sz="1600" dirty="0"/>
              <a:t> </a:t>
            </a:r>
            <a:r>
              <a:rPr lang="nl-BE" sz="1600" b="1" dirty="0"/>
              <a:t>time</a:t>
            </a:r>
          </a:p>
          <a:p>
            <a:r>
              <a:rPr lang="nl-BE" sz="1600" dirty="0"/>
              <a:t>View about which </a:t>
            </a:r>
            <a:r>
              <a:rPr lang="nl-BE" sz="1600" b="1" dirty="0"/>
              <a:t>domains</a:t>
            </a:r>
            <a:r>
              <a:rPr lang="nl-BE" sz="1600" dirty="0"/>
              <a:t> the patient </a:t>
            </a:r>
            <a:r>
              <a:rPr lang="nl-BE" sz="1600" b="1" dirty="0"/>
              <a:t>needs to learn </a:t>
            </a:r>
            <a:r>
              <a:rPr lang="nl-BE" sz="1600" dirty="0"/>
              <a:t>more</a:t>
            </a:r>
          </a:p>
          <a:p>
            <a:r>
              <a:rPr lang="nl-BE" sz="1600" dirty="0"/>
              <a:t>View if the patient is </a:t>
            </a:r>
            <a:r>
              <a:rPr lang="nl-BE" sz="1600" b="1" dirty="0"/>
              <a:t>watching</a:t>
            </a:r>
            <a:r>
              <a:rPr lang="nl-BE" sz="1600" dirty="0"/>
              <a:t> the </a:t>
            </a:r>
            <a:r>
              <a:rPr lang="nl-BE" sz="1600" b="1" dirty="0"/>
              <a:t>educational material </a:t>
            </a:r>
          </a:p>
          <a:p>
            <a:pPr marL="95250" indent="0">
              <a:buNone/>
            </a:pPr>
            <a:endParaRPr lang="nl-B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35899-C88B-FB2D-7FBD-784D4027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75576"/>
            <a:ext cx="5637990" cy="290102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2408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Increase your knowlege – Timeline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27</a:t>
            </a:fld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15567A2C-0819-2CC7-F36E-8FC044F40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162369"/>
            <a:ext cx="2595967" cy="35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educational material that was </a:t>
            </a:r>
            <a:r>
              <a:rPr lang="nl-BE" sz="1600" b="1" dirty="0"/>
              <a:t>sent</a:t>
            </a:r>
            <a:r>
              <a:rPr lang="nl-BE" sz="1600" dirty="0"/>
              <a:t> to the patient</a:t>
            </a:r>
            <a:endParaRPr lang="nl-BE" sz="1600" b="1" dirty="0"/>
          </a:p>
          <a:p>
            <a:r>
              <a:rPr lang="nl-BE" sz="1600" dirty="0"/>
              <a:t>View if the patient </a:t>
            </a:r>
            <a:r>
              <a:rPr lang="nl-BE" sz="1600" b="1" dirty="0"/>
              <a:t>watched</a:t>
            </a:r>
            <a:r>
              <a:rPr lang="nl-BE" sz="1600" dirty="0"/>
              <a:t> the sent material</a:t>
            </a:r>
            <a:endParaRPr lang="nl-BE" sz="1600" b="1" dirty="0"/>
          </a:p>
          <a:p>
            <a:pPr marL="95250" indent="0">
              <a:buNone/>
            </a:pPr>
            <a:endParaRPr lang="nl-B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D5B66-C774-31F9-09D3-F726EFA8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62369"/>
            <a:ext cx="5920353" cy="307764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216643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How can you use the Tool Suite during encounters with the patient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en-GR"/>
              <a:t>Cindel Bonneux, UniWeb</a:t>
            </a:r>
            <a:r>
              <a:rPr lang="nl-BE" dirty="0"/>
              <a:t> and prof. dr. Hanne Kindermans, UHasselt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9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9B21F-6216-75FF-4931-D21C28EF9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"/>
          <a:stretch/>
        </p:blipFill>
        <p:spPr>
          <a:xfrm>
            <a:off x="628650" y="1501006"/>
            <a:ext cx="5630096" cy="2736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Parameters – Status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current </a:t>
            </a:r>
            <a:r>
              <a:rPr lang="nl-BE" sz="1600" b="1" dirty="0"/>
              <a:t>parameter</a:t>
            </a:r>
            <a:r>
              <a:rPr lang="nl-BE" sz="1600" dirty="0"/>
              <a:t> </a:t>
            </a:r>
            <a:r>
              <a:rPr lang="nl-BE" sz="1600" b="1" dirty="0"/>
              <a:t>values</a:t>
            </a:r>
          </a:p>
          <a:p>
            <a:r>
              <a:rPr lang="nl-BE" sz="1600" dirty="0"/>
              <a:t>View which </a:t>
            </a:r>
            <a:r>
              <a:rPr lang="nl-BE" sz="1600" b="1" dirty="0"/>
              <a:t>behavioural goals </a:t>
            </a:r>
            <a:r>
              <a:rPr lang="nl-BE" sz="1600" dirty="0"/>
              <a:t>are </a:t>
            </a:r>
            <a:r>
              <a:rPr lang="nl-BE" sz="1600" b="1" dirty="0"/>
              <a:t>related</a:t>
            </a:r>
            <a:r>
              <a:rPr lang="nl-BE" sz="1600" dirty="0"/>
              <a:t> to the parameters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08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Parameters – Goal 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ED91F-7A9C-1120-5151-E9A2FE0B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68024"/>
            <a:ext cx="5629743" cy="239040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5AFA3880-3772-05CF-4BF0-70A7A8463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status</a:t>
            </a:r>
            <a:r>
              <a:rPr lang="nl-BE" sz="1600" dirty="0"/>
              <a:t> for the outcome goals</a:t>
            </a:r>
          </a:p>
          <a:p>
            <a:r>
              <a:rPr lang="nl-BE" sz="1600" dirty="0"/>
              <a:t>View the </a:t>
            </a:r>
            <a:r>
              <a:rPr lang="nl-BE" sz="1600" b="1" dirty="0"/>
              <a:t>recommended outcome goals </a:t>
            </a:r>
            <a:r>
              <a:rPr lang="nl-BE" sz="1600" dirty="0"/>
              <a:t>based on the patient’s parameter values</a:t>
            </a:r>
          </a:p>
          <a:p>
            <a:r>
              <a:rPr lang="nl-BE" sz="1600" b="1" dirty="0"/>
              <a:t>Activate/Deactivate </a:t>
            </a:r>
            <a:r>
              <a:rPr lang="nl-BE" sz="1600" dirty="0"/>
              <a:t>outcome goals</a:t>
            </a:r>
          </a:p>
          <a:p>
            <a:r>
              <a:rPr lang="nl-BE" sz="1600" dirty="0"/>
              <a:t>Set a </a:t>
            </a:r>
            <a:r>
              <a:rPr lang="nl-BE" sz="1600" b="1" dirty="0"/>
              <a:t>target weight</a:t>
            </a:r>
          </a:p>
          <a:p>
            <a:endParaRPr lang="nl-BE" sz="1600" dirty="0"/>
          </a:p>
          <a:p>
            <a:endParaRPr lang="nl-BE" sz="16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26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Journey – Status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CA316-84E0-43BC-8F1B-82DBFD47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37392"/>
            <a:ext cx="5693692" cy="326322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Google Shape;48;p6">
            <a:extLst>
              <a:ext uri="{FF2B5EF4-FFF2-40B4-BE49-F238E27FC236}">
                <a16:creationId xmlns:a16="http://schemas.microsoft.com/office/drawing/2014/main" id="{53F87FFA-D907-2FFE-98D7-03708F620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current status for the </a:t>
            </a:r>
            <a:r>
              <a:rPr lang="nl-BE" sz="1600" b="1" dirty="0"/>
              <a:t>behavioural goals</a:t>
            </a:r>
          </a:p>
          <a:p>
            <a:r>
              <a:rPr lang="nl-BE" sz="1600" dirty="0"/>
              <a:t>Close to “</a:t>
            </a:r>
            <a:r>
              <a:rPr lang="nl-BE" sz="1600" b="1" dirty="0"/>
              <a:t>Be healthy</a:t>
            </a:r>
            <a:r>
              <a:rPr lang="nl-BE" sz="1600" dirty="0"/>
              <a:t>” = green = good</a:t>
            </a:r>
          </a:p>
          <a:p>
            <a:r>
              <a:rPr lang="nl-BE" sz="1600" dirty="0"/>
              <a:t>Far from “</a:t>
            </a:r>
            <a:r>
              <a:rPr lang="nl-BE" sz="1600" b="1" dirty="0"/>
              <a:t>Be healthy</a:t>
            </a:r>
            <a:r>
              <a:rPr lang="nl-BE" sz="1600" dirty="0"/>
              <a:t>” = red = bad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Journey – Goal setting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72618-4B84-B729-3715-558C6031B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"/>
          <a:stretch/>
        </p:blipFill>
        <p:spPr>
          <a:xfrm>
            <a:off x="628650" y="1318087"/>
            <a:ext cx="5472347" cy="310183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FA1977ED-6048-C9C6-2B8F-525DFF82D2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status</a:t>
            </a:r>
            <a:r>
              <a:rPr lang="nl-BE" sz="1600" dirty="0"/>
              <a:t> for the behavioural goals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motivation</a:t>
            </a:r>
            <a:r>
              <a:rPr lang="nl-BE" sz="1600" dirty="0"/>
              <a:t> for the behavioural goals</a:t>
            </a:r>
          </a:p>
          <a:p>
            <a:r>
              <a:rPr lang="nl-BE" sz="1600" dirty="0"/>
              <a:t>Start with discussing “</a:t>
            </a:r>
            <a:r>
              <a:rPr lang="nl-BE" sz="1600" b="1" dirty="0"/>
              <a:t>Medication adherence</a:t>
            </a:r>
            <a:r>
              <a:rPr lang="nl-BE" sz="1600" dirty="0"/>
              <a:t>”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84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Medication adherence – Status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89948-EA90-D974-0F5B-CA12526A6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1" b="-1"/>
          <a:stretch/>
        </p:blipFill>
        <p:spPr>
          <a:xfrm>
            <a:off x="628650" y="1462046"/>
            <a:ext cx="5670995" cy="281392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E6CD98A1-79B0-F8D1-63F8-F2082B2BC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current medication adherence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score</a:t>
            </a:r>
            <a:r>
              <a:rPr lang="nl-BE" sz="1600" dirty="0"/>
              <a:t> on the Identification of Medication Adherence Barriers (</a:t>
            </a:r>
            <a:r>
              <a:rPr lang="nl-BE" sz="1600" b="1" dirty="0"/>
              <a:t>IMAB</a:t>
            </a:r>
            <a:r>
              <a:rPr lang="nl-BE" sz="1600" dirty="0"/>
              <a:t>) Questionnaire </a:t>
            </a:r>
          </a:p>
          <a:p>
            <a:r>
              <a:rPr lang="nl-BE" sz="1600" dirty="0"/>
              <a:t>View the patient’s </a:t>
            </a:r>
            <a:r>
              <a:rPr lang="nl-BE" sz="1600" b="1" dirty="0"/>
              <a:t>barriers</a:t>
            </a:r>
            <a:r>
              <a:rPr lang="nl-BE" sz="1600" dirty="0"/>
              <a:t> for taking medication as prescribed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14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Medication adherence – Prescription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31764-7FC2-4080-8CA1-CCDA1500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55737"/>
            <a:ext cx="5299960" cy="302653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15567A2C-0819-2CC7-F36E-8FC044F40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patient’s </a:t>
            </a:r>
            <a:r>
              <a:rPr lang="nl-BE" sz="1600" b="1" dirty="0"/>
              <a:t>current medication prescription</a:t>
            </a:r>
          </a:p>
          <a:p>
            <a:r>
              <a:rPr lang="nl-BE" sz="1600" dirty="0"/>
              <a:t>Select for each drug the </a:t>
            </a:r>
            <a:r>
              <a:rPr lang="nl-BE" sz="1600" b="1" dirty="0"/>
              <a:t>medication class</a:t>
            </a:r>
          </a:p>
          <a:p>
            <a:r>
              <a:rPr lang="nl-BE" sz="1600" b="1" dirty="0"/>
              <a:t>Print </a:t>
            </a:r>
            <a:r>
              <a:rPr lang="nl-BE" sz="1600" dirty="0"/>
              <a:t>medication prescription for patient and GP</a:t>
            </a:r>
          </a:p>
        </p:txBody>
      </p:sp>
    </p:spTree>
    <p:extLst>
      <p:ext uri="{BB962C8B-B14F-4D97-AF65-F5344CB8AC3E}">
        <p14:creationId xmlns:p14="http://schemas.microsoft.com/office/powerpoint/2010/main" val="413600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Medication adherence – Prescription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75B87-00E5-94CF-B383-2C10A9243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"/>
          <a:stretch/>
        </p:blipFill>
        <p:spPr>
          <a:xfrm>
            <a:off x="628650" y="1311274"/>
            <a:ext cx="5508921" cy="311546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880E49AB-8E3B-AD5A-0EFE-41F95EBE3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View the </a:t>
            </a:r>
            <a:r>
              <a:rPr lang="nl-BE" sz="1600" b="1" dirty="0"/>
              <a:t>details</a:t>
            </a:r>
            <a:r>
              <a:rPr lang="nl-BE" sz="1600" dirty="0"/>
              <a:t> about a </a:t>
            </a:r>
            <a:r>
              <a:rPr lang="nl-BE" sz="1600" b="1" dirty="0"/>
              <a:t>drug</a:t>
            </a:r>
          </a:p>
          <a:p>
            <a:r>
              <a:rPr lang="nl-BE" sz="1600" dirty="0"/>
              <a:t>View</a:t>
            </a:r>
            <a:r>
              <a:rPr lang="nl-BE" sz="1600" b="1" dirty="0"/>
              <a:t> </a:t>
            </a:r>
            <a:r>
              <a:rPr lang="nl-BE" sz="1600" dirty="0"/>
              <a:t>infographics to discuss the importance of the drugs</a:t>
            </a:r>
          </a:p>
          <a:p>
            <a:r>
              <a:rPr lang="nl-BE" sz="1600" dirty="0"/>
              <a:t>Read and take </a:t>
            </a:r>
            <a:r>
              <a:rPr lang="nl-BE" sz="1600" b="1" dirty="0"/>
              <a:t>notes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27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4f93c5-ad84-4168-aeb9-19685c5bd2f5">
      <Terms xmlns="http://schemas.microsoft.com/office/infopath/2007/PartnerControls"/>
    </lcf76f155ced4ddcb4097134ff3c332f>
    <TaxCatchAll xmlns="f46feed0-a234-4794-98e7-af80b0267c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B48AD002C69418D394726DE0710FB" ma:contentTypeVersion="14" ma:contentTypeDescription="Create a new document." ma:contentTypeScope="" ma:versionID="ef27a49256ce002ef2bfee8875082446">
  <xsd:schema xmlns:xsd="http://www.w3.org/2001/XMLSchema" xmlns:xs="http://www.w3.org/2001/XMLSchema" xmlns:p="http://schemas.microsoft.com/office/2006/metadata/properties" xmlns:ns2="b74f93c5-ad84-4168-aeb9-19685c5bd2f5" xmlns:ns3="f46feed0-a234-4794-98e7-af80b0267c12" targetNamespace="http://schemas.microsoft.com/office/2006/metadata/properties" ma:root="true" ma:fieldsID="e09239cef8bf8934dad0a7d559390e54" ns2:_="" ns3:_="">
    <xsd:import namespace="b74f93c5-ad84-4168-aeb9-19685c5bd2f5"/>
    <xsd:import namespace="f46feed0-a234-4794-98e7-af80b0267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93c5-ad84-4168-aeb9-19685c5bd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eed0-a234-4794-98e7-af80b0267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ebf8f4-e9b6-4ced-b4d3-9e2e23698df9}" ma:internalName="TaxCatchAll" ma:showField="CatchAllData" ma:web="f46feed0-a234-4794-98e7-af80b0267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9E40AA-E846-40C0-B69C-57FB8918D4B4}">
  <ds:schemaRefs>
    <ds:schemaRef ds:uri="f46feed0-a234-4794-98e7-af80b0267c12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b74f93c5-ad84-4168-aeb9-19685c5bd2f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8B992F-AB3B-4F3E-84A3-F93DED2E89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39AC1-6B83-4773-B2DF-412D22B62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f93c5-ad84-4168-aeb9-19685c5bd2f5"/>
    <ds:schemaRef ds:uri="f46feed0-a234-4794-98e7-af80b0267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811</Words>
  <Application>Microsoft Office PowerPoint</Application>
  <PresentationFormat>On-screen Show (16:9)</PresentationFormat>
  <Paragraphs>151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How can you use the Tool Suite during encounters with the patient</vt:lpstr>
      <vt:lpstr>Visit 2 </vt:lpstr>
      <vt:lpstr>Parameters – Status</vt:lpstr>
      <vt:lpstr>Parameters – Goal setting</vt:lpstr>
      <vt:lpstr>Journey – Status</vt:lpstr>
      <vt:lpstr>Journey – Goal setting</vt:lpstr>
      <vt:lpstr>Medication adherence – Status</vt:lpstr>
      <vt:lpstr>Medication adherence – Prescription</vt:lpstr>
      <vt:lpstr>Medication adherence – Prescription</vt:lpstr>
      <vt:lpstr>Journey – Goal-setting</vt:lpstr>
      <vt:lpstr>Start moving – Status</vt:lpstr>
      <vt:lpstr>Journey – Goal-setting</vt:lpstr>
      <vt:lpstr>Start moving – Goal setting</vt:lpstr>
      <vt:lpstr>Start moving – Goal setting</vt:lpstr>
      <vt:lpstr>Healthy nutrition – Status</vt:lpstr>
      <vt:lpstr>Smoke-free living – Status</vt:lpstr>
      <vt:lpstr>Stress relief – Status </vt:lpstr>
      <vt:lpstr>Increase your knowledge - Selection</vt:lpstr>
      <vt:lpstr>Visit 3-7 </vt:lpstr>
      <vt:lpstr>Parameters – Progress</vt:lpstr>
      <vt:lpstr>Parameters – Goal setting</vt:lpstr>
      <vt:lpstr>Journey – Status</vt:lpstr>
      <vt:lpstr>Journey – Goal setting</vt:lpstr>
      <vt:lpstr>Medication adherence – Progress</vt:lpstr>
      <vt:lpstr>Medication adherence – Prescription</vt:lpstr>
      <vt:lpstr>Increase your knowlege – Progress</vt:lpstr>
      <vt:lpstr>Increase your knowlege – Timeline</vt:lpstr>
      <vt:lpstr>How can you use the Tool Suite during encounters with the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CoroPrevention Tool Suite</dc:title>
  <dc:creator>Microsoft Office User</dc:creator>
  <cp:lastModifiedBy>Nikola MIHINJAC</cp:lastModifiedBy>
  <cp:revision>4</cp:revision>
  <dcterms:created xsi:type="dcterms:W3CDTF">2020-03-27T16:30:37Z</dcterms:created>
  <dcterms:modified xsi:type="dcterms:W3CDTF">2024-04-16T08:58:36Z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0x010100A20B48AD002C69418D394726DE0710FB</vt:lpwstr>
  </property>
  <property fmtid="{D5CDD505-2E9C-101B-9397-08002B2CF9AE}" pid="3" name="MediaServiceImageTags">
    <vt:lpwstr/>
  </property>
</Properties>
</file>