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93" r:id="rId6"/>
    <p:sldId id="266" r:id="rId7"/>
    <p:sldId id="297" r:id="rId8"/>
    <p:sldId id="294" r:id="rId9"/>
    <p:sldId id="296" r:id="rId10"/>
    <p:sldId id="295" r:id="rId11"/>
    <p:sldId id="279" r:id="rId12"/>
    <p:sldId id="287" r:id="rId13"/>
    <p:sldId id="272" r:id="rId14"/>
    <p:sldId id="268" r:id="rId15"/>
    <p:sldId id="269" r:id="rId16"/>
    <p:sldId id="270" r:id="rId17"/>
    <p:sldId id="273" r:id="rId18"/>
    <p:sldId id="274" r:id="rId19"/>
    <p:sldId id="275" r:id="rId20"/>
    <p:sldId id="277" r:id="rId21"/>
    <p:sldId id="288" r:id="rId22"/>
    <p:sldId id="280" r:id="rId23"/>
    <p:sldId id="289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1" r:id="rId33"/>
    <p:sldId id="292" r:id="rId34"/>
    <p:sldId id="298" r:id="rId35"/>
    <p:sldId id="299" r:id="rId36"/>
    <p:sldId id="300" r:id="rId37"/>
    <p:sldId id="301" r:id="rId38"/>
    <p:sldId id="302" r:id="rId39"/>
    <p:sldId id="303" r:id="rId40"/>
    <p:sldId id="267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3wM7zohkeVAxSM37HNwCl6gw1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9147"/>
  </p:normalViewPr>
  <p:slideViewPr>
    <p:cSldViewPr snapToGrid="0">
      <p:cViewPr varScale="1">
        <p:scale>
          <a:sx n="63" d="100"/>
          <a:sy n="63" d="100"/>
        </p:scale>
        <p:origin x="91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1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390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61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282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81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67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883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2323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59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7906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749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566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849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754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193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295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404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722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0066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05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949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793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5152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501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837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4868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770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3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238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985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80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52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47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197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62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2496" y="1232694"/>
            <a:ext cx="9143999" cy="3910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ts val="4500"/>
              <a:buFont typeface="Calibri"/>
              <a:buNone/>
              <a:defRPr sz="4500">
                <a:solidFill>
                  <a:srgbClr val="5E33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  <a:defRPr sz="1700" b="1" i="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-2156" r="29661"/>
          <a:stretch/>
        </p:blipFill>
        <p:spPr>
          <a:xfrm>
            <a:off x="4367703" y="568258"/>
            <a:ext cx="4776297" cy="438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35" y="451969"/>
            <a:ext cx="2935521" cy="58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499050" y="4787997"/>
            <a:ext cx="4887610" cy="184666"/>
            <a:chOff x="527951" y="3033194"/>
            <a:chExt cx="4887610" cy="184666"/>
          </a:xfrm>
        </p:grpSpPr>
        <p:sp>
          <p:nvSpPr>
            <p:cNvPr id="22" name="Google Shape;22;p4"/>
            <p:cNvSpPr txBox="1"/>
            <p:nvPr/>
          </p:nvSpPr>
          <p:spPr>
            <a:xfrm>
              <a:off x="671347" y="3033194"/>
              <a:ext cx="474421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GR" sz="600" b="0" i="1" u="none" strike="noStrike" cap="none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848056</a:t>
              </a:r>
              <a:endParaRPr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951" y="3065095"/>
              <a:ext cx="177672" cy="120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4"/>
          <p:cNvSpPr txBox="1"/>
          <p:nvPr/>
        </p:nvSpPr>
        <p:spPr>
          <a:xfrm>
            <a:off x="7555388" y="2210800"/>
            <a:ext cx="142629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GR" sz="950" b="0" i="0" u="none" strike="noStrike" cap="none">
                <a:solidFill>
                  <a:srgbClr val="5E358C"/>
                </a:solidFill>
                <a:latin typeface="Calibri"/>
                <a:ea typeface="Calibri"/>
                <a:cs typeface="Calibri"/>
                <a:sym typeface="Calibri"/>
              </a:rPr>
              <a:t>www.coroprevention.eu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  <a:defRPr sz="28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5538262" y="4687041"/>
            <a:ext cx="27635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007" y="4693550"/>
            <a:ext cx="1330457" cy="267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5"/>
          <p:cNvGrpSpPr/>
          <p:nvPr/>
        </p:nvGrpSpPr>
        <p:grpSpPr>
          <a:xfrm>
            <a:off x="623108" y="4566286"/>
            <a:ext cx="7892242" cy="0"/>
            <a:chOff x="623108" y="4599710"/>
            <a:chExt cx="7892242" cy="0"/>
          </a:xfrm>
        </p:grpSpPr>
        <p:cxnSp>
          <p:nvCxnSpPr>
            <p:cNvPr id="32" name="Google Shape;32;p5"/>
            <p:cNvCxnSpPr/>
            <p:nvPr/>
          </p:nvCxnSpPr>
          <p:spPr>
            <a:xfrm>
              <a:off x="623108" y="4599710"/>
              <a:ext cx="2668712" cy="0"/>
            </a:xfrm>
            <a:prstGeom prst="straightConnector1">
              <a:avLst/>
            </a:prstGeom>
            <a:noFill/>
            <a:ln w="19050" cap="flat" cmpd="sng">
              <a:solidFill>
                <a:srgbClr val="9E292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3291820" y="4599710"/>
              <a:ext cx="2560359" cy="0"/>
            </a:xfrm>
            <a:prstGeom prst="straightConnector1">
              <a:avLst/>
            </a:prstGeom>
            <a:noFill/>
            <a:ln w="19050" cap="flat" cmpd="sng">
              <a:solidFill>
                <a:srgbClr val="5E358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5852179" y="4599710"/>
              <a:ext cx="2663171" cy="0"/>
            </a:xfrm>
            <a:prstGeom prst="straightConnector1">
              <a:avLst/>
            </a:prstGeom>
            <a:noFill/>
            <a:ln w="19050" cap="flat" cmpd="sng">
              <a:solidFill>
                <a:srgbClr val="AC9E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5" name="Google Shape;35;p5"/>
          <p:cNvCxnSpPr/>
          <p:nvPr/>
        </p:nvCxnSpPr>
        <p:spPr>
          <a:xfrm>
            <a:off x="8328854" y="4757089"/>
            <a:ext cx="0" cy="144569"/>
          </a:xfrm>
          <a:prstGeom prst="straightConnector1">
            <a:avLst/>
          </a:prstGeom>
          <a:noFill/>
          <a:ln w="9525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EDC overview and problems + how to enroll a patient in the Tool Suite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r>
              <a:rPr lang="en-GR"/>
              <a:t>Cindel Bonneux, UniWeb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Import patient in Tool Suite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After creating the patient in the EDC, fill in the </a:t>
            </a:r>
            <a:r>
              <a:rPr lang="nl-BE" sz="1600" b="1" dirty="0"/>
              <a:t>subject ID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6A6DA-E43E-AB85-E9AA-315B639C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10" y="1268015"/>
            <a:ext cx="5535094" cy="3162911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14393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Import patient in Tool Suite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Only patients </a:t>
            </a:r>
            <a:r>
              <a:rPr lang="nl-BE" sz="1600" b="1" dirty="0"/>
              <a:t>randomized</a:t>
            </a:r>
            <a:r>
              <a:rPr lang="nl-BE" sz="1600" dirty="0"/>
              <a:t> into the </a:t>
            </a:r>
            <a:r>
              <a:rPr lang="nl-BE" sz="1600" b="1" dirty="0"/>
              <a:t>PPP group </a:t>
            </a:r>
            <a:r>
              <a:rPr lang="nl-BE" sz="1600" dirty="0"/>
              <a:t>can be imported into the Tool Suite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11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03D7A-F006-4E2E-D14F-0AEA69E3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78516"/>
            <a:ext cx="5449861" cy="31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7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Import patient in Tool Suite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Each patient can only be imported </a:t>
            </a:r>
            <a:r>
              <a:rPr lang="nl-BE" sz="1600" b="1" dirty="0"/>
              <a:t>once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12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80C89-B89D-6C4C-165F-9910D8156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7" y="1194267"/>
            <a:ext cx="5564629" cy="3174527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81655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Import patient in Tool Suite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b="1" dirty="0"/>
              <a:t>Required information for visit 1 </a:t>
            </a:r>
            <a:r>
              <a:rPr lang="nl-BE" sz="1600" dirty="0"/>
              <a:t>should be completed in the EDC system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13</a:t>
            </a:fld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B81208-A5A0-B51F-8B78-A4FD9578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8015"/>
            <a:ext cx="5445272" cy="31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Import patient in Tool Suite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Data should be within the </a:t>
            </a:r>
            <a:r>
              <a:rPr lang="nl-BE" sz="1600" b="1" dirty="0"/>
              <a:t>expected ranges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97F35-1187-D3CB-DF9F-059B139B0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"/>
          <a:stretch/>
        </p:blipFill>
        <p:spPr>
          <a:xfrm>
            <a:off x="628650" y="1268015"/>
            <a:ext cx="5416110" cy="307785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6073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Import patient in Tool Suite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b="1" dirty="0"/>
              <a:t>Successful retrieve </a:t>
            </a:r>
            <a:r>
              <a:rPr lang="nl-BE" sz="1600" dirty="0"/>
              <a:t>of information from EDC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C2BF5-7FAC-3816-5FAA-17E06538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36345"/>
            <a:ext cx="5644831" cy="3218151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89203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Patient overview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b="1" dirty="0"/>
              <a:t>Patient record </a:t>
            </a:r>
            <a:r>
              <a:rPr lang="nl-BE" sz="1600" dirty="0"/>
              <a:t>show after succesful import from EDC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68D01-F1A4-8EA1-3F73-75698EE5F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0" y="1174039"/>
            <a:ext cx="5728549" cy="326747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92084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Create initial medication prescription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Create the patient’s initial medication prescription (same prescription as the one that was entered in EDC for visit 1)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94594-2687-4A7C-1483-4C5AC0FF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"/>
          <a:stretch/>
        </p:blipFill>
        <p:spPr>
          <a:xfrm>
            <a:off x="628650" y="1369219"/>
            <a:ext cx="5808689" cy="255212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8940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Start visit 2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28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Open patient overview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Use the </a:t>
            </a:r>
            <a:r>
              <a:rPr lang="nl-BE" sz="1600" b="1" dirty="0"/>
              <a:t>search </a:t>
            </a:r>
            <a:r>
              <a:rPr lang="nl-BE" sz="1600" dirty="0"/>
              <a:t>function</a:t>
            </a:r>
            <a:r>
              <a:rPr lang="nl-BE" sz="1600" b="1" dirty="0"/>
              <a:t> </a:t>
            </a:r>
            <a:r>
              <a:rPr lang="nl-BE" sz="1600" dirty="0"/>
              <a:t>to find the patient record</a:t>
            </a:r>
          </a:p>
          <a:p>
            <a:r>
              <a:rPr lang="nl-BE" sz="1600" dirty="0"/>
              <a:t>Scan the </a:t>
            </a:r>
            <a:r>
              <a:rPr lang="nl-BE" sz="1600" b="1" dirty="0"/>
              <a:t>QR code </a:t>
            </a:r>
            <a:r>
              <a:rPr lang="nl-BE" sz="1600" dirty="0"/>
              <a:t>or copy the </a:t>
            </a:r>
            <a:r>
              <a:rPr lang="nl-BE" sz="1600" b="1" dirty="0"/>
              <a:t>link </a:t>
            </a:r>
            <a:r>
              <a:rPr lang="nl-BE" sz="1600" dirty="0"/>
              <a:t>to open the </a:t>
            </a:r>
            <a:r>
              <a:rPr lang="nl-BE" sz="1600" b="1" dirty="0"/>
              <a:t>ePRO</a:t>
            </a:r>
            <a:endParaRPr lang="nl-BE" sz="1600" dirty="0"/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19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68D01-F1A4-8EA1-3F73-75698EE5F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0" y="1174039"/>
            <a:ext cx="5728549" cy="326747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7151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Prepare for visit 1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30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Complete ePROs for visit 2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3372787" y="1369219"/>
            <a:ext cx="5523239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Ask patient to </a:t>
            </a:r>
            <a:r>
              <a:rPr lang="nl-BE" sz="1600" b="1" dirty="0"/>
              <a:t>complete</a:t>
            </a:r>
            <a:r>
              <a:rPr lang="nl-BE" sz="1600" dirty="0"/>
              <a:t> the </a:t>
            </a:r>
            <a:r>
              <a:rPr lang="nl-BE" sz="1600" b="1" dirty="0"/>
              <a:t>ePROs</a:t>
            </a:r>
            <a:r>
              <a:rPr lang="nl-BE" sz="1600" dirty="0"/>
              <a:t> (custom and standardized questionnaires)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13EE2-0038-6C48-FD00-75D0E783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8015"/>
            <a:ext cx="2495227" cy="300230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014719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visit 2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Only use “Start visit X” when the patient is sitting with you</a:t>
            </a:r>
          </a:p>
          <a:p>
            <a:r>
              <a:rPr lang="nl-BE" sz="1600" b="1" dirty="0">
                <a:solidFill>
                  <a:srgbClr val="7030A0"/>
                </a:solidFill>
              </a:rPr>
              <a:t>Question: What is wrong for this patient?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D5B3A-C51E-DABE-ED9C-1B4E2D88E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8015"/>
            <a:ext cx="5607258" cy="321156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63577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Complete subject ID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Safety feature</a:t>
            </a:r>
          </a:p>
          <a:p>
            <a:r>
              <a:rPr lang="nl-BE" sz="1600" dirty="0"/>
              <a:t>Complete subject ID to start a visit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48BC1-62BE-FD18-1CE1-294EAD32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8015"/>
            <a:ext cx="5554793" cy="3177841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75029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an encounter – Vital Signs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Vital signs screen of EDC</a:t>
            </a:r>
          </a:p>
          <a:p>
            <a:r>
              <a:rPr lang="nl-BE" sz="1600" dirty="0"/>
              <a:t>After the visit, this information can be </a:t>
            </a:r>
            <a:r>
              <a:rPr lang="nl-BE" sz="1600" b="1" dirty="0"/>
              <a:t>imported into EDC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65E8-B3D4-1ED5-82C1-6ABB91877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6"/>
          <a:stretch/>
        </p:blipFill>
        <p:spPr>
          <a:xfrm>
            <a:off x="628650" y="1380667"/>
            <a:ext cx="5747855" cy="205957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96599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an encounter – 6 Minute Walking Test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6 Minute Walking Test screen of EDC</a:t>
            </a:r>
          </a:p>
          <a:p>
            <a:r>
              <a:rPr lang="nl-BE" sz="1600" dirty="0"/>
              <a:t>After the visit, this information can be </a:t>
            </a:r>
            <a:r>
              <a:rPr lang="nl-BE" sz="1600" b="1" dirty="0"/>
              <a:t>imported into EDC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A7E12-D35C-C010-3317-5741BEC4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2" y="1493910"/>
            <a:ext cx="5808787" cy="215568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4164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an encounter – Clinical Assessment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Clinical assessment screen of EDC</a:t>
            </a:r>
          </a:p>
          <a:p>
            <a:r>
              <a:rPr lang="nl-BE" sz="1600" dirty="0"/>
              <a:t>Indicate </a:t>
            </a:r>
            <a:r>
              <a:rPr lang="nl-BE" sz="1600" b="1" dirty="0"/>
              <a:t>only NEW diagnosis since last visit</a:t>
            </a:r>
          </a:p>
          <a:p>
            <a:r>
              <a:rPr lang="nl-BE" sz="1600" dirty="0"/>
              <a:t>After the visit, this information can be </a:t>
            </a:r>
            <a:r>
              <a:rPr lang="nl-BE" sz="1600" b="1" dirty="0"/>
              <a:t>imported into EDC</a:t>
            </a:r>
            <a:endParaRPr b="1"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25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FC972-2DBA-ED13-A719-52376EB9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17399"/>
            <a:ext cx="5814256" cy="256998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2406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Start an encounter – Medication DSS Information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Information required for the </a:t>
            </a:r>
            <a:r>
              <a:rPr lang="nl-BE" sz="1600" b="1" dirty="0"/>
              <a:t>algorithm of the medication DSS</a:t>
            </a:r>
          </a:p>
          <a:p>
            <a:r>
              <a:rPr lang="nl-BE" sz="1600" dirty="0"/>
              <a:t>Information can be looked up in </a:t>
            </a:r>
            <a:r>
              <a:rPr lang="nl-BE" sz="1600" b="1" dirty="0"/>
              <a:t>patient medical records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26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219F1-6591-DE57-1D89-38B2A0246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"/>
          <a:stretch/>
        </p:blipFill>
        <p:spPr>
          <a:xfrm>
            <a:off x="628650" y="1646117"/>
            <a:ext cx="5816110" cy="244577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0168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SDM discussion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Patient record is open for the visit</a:t>
            </a:r>
          </a:p>
          <a:p>
            <a:r>
              <a:rPr lang="nl-BE" sz="1600" dirty="0"/>
              <a:t>Start </a:t>
            </a:r>
            <a:r>
              <a:rPr lang="nl-BE" sz="1600" b="1" dirty="0"/>
              <a:t>shared decision making discussion</a:t>
            </a:r>
            <a:r>
              <a:rPr lang="nl-BE" sz="1600" dirty="0"/>
              <a:t> of the patient’s status, goals, etc.</a:t>
            </a:r>
            <a:endParaRPr lang="nl-BE" sz="1600" b="1" dirty="0"/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21CF1-C6AD-8985-98BB-147E961B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37392"/>
            <a:ext cx="5693692" cy="326322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093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Remote follow-up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441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Follow-up on patient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Use “Follow-up on patient” to view the patient record when the </a:t>
            </a:r>
            <a:r>
              <a:rPr lang="nl-BE" sz="1600" b="1" dirty="0"/>
              <a:t>patient</a:t>
            </a:r>
            <a:r>
              <a:rPr lang="nl-BE" sz="1600" dirty="0"/>
              <a:t> is </a:t>
            </a:r>
            <a:r>
              <a:rPr lang="nl-BE" sz="1600" b="1" dirty="0"/>
              <a:t>not</a:t>
            </a:r>
            <a:r>
              <a:rPr lang="nl-BE" sz="1600" dirty="0"/>
              <a:t> </a:t>
            </a:r>
            <a:r>
              <a:rPr lang="nl-BE" sz="1600" b="1" dirty="0"/>
              <a:t>with</a:t>
            </a:r>
            <a:r>
              <a:rPr lang="nl-BE" sz="1600" dirty="0"/>
              <a:t> </a:t>
            </a:r>
            <a:r>
              <a:rPr lang="nl-BE" sz="1600" b="1" dirty="0"/>
              <a:t>you</a:t>
            </a:r>
            <a:r>
              <a:rPr lang="nl-BE" sz="1600" dirty="0"/>
              <a:t> e.g. to view the patient’s progress or to prepare for the visit</a:t>
            </a:r>
            <a:endParaRPr lang="nl-BE" sz="1600" b="1" dirty="0">
              <a:solidFill>
                <a:srgbClr val="7030A0"/>
              </a:solidFill>
            </a:endParaRP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29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D5B3A-C51E-DABE-ED9C-1B4E2D88E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8015"/>
            <a:ext cx="5607258" cy="321156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45033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Create patient in EDC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b="1" dirty="0"/>
              <a:t>Create</a:t>
            </a:r>
            <a:r>
              <a:rPr lang="nl-BE" sz="1600" dirty="0"/>
              <a:t> a new </a:t>
            </a:r>
            <a:r>
              <a:rPr lang="nl-BE" sz="1600" b="1" dirty="0"/>
              <a:t>patient</a:t>
            </a:r>
            <a:r>
              <a:rPr lang="nl-BE" sz="1600" dirty="0"/>
              <a:t> in the EDC</a:t>
            </a:r>
          </a:p>
          <a:p>
            <a:r>
              <a:rPr lang="nl-BE" sz="1600" dirty="0"/>
              <a:t>Fill in date and version of </a:t>
            </a:r>
            <a:r>
              <a:rPr lang="nl-BE" sz="1600" b="1" dirty="0"/>
              <a:t>informed consent</a:t>
            </a:r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D7E59-B479-6831-CF0F-002ED12D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02372"/>
            <a:ext cx="5709631" cy="3266422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6608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Follow-up on patient progress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Patient record is open for follow-up</a:t>
            </a:r>
            <a:endParaRPr lang="nl-BE" sz="1600" b="1" dirty="0"/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30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21CF1-C6AD-8985-98BB-147E961B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37392"/>
            <a:ext cx="5693692" cy="326322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53922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Alerts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670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Overview of pending alerts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nl-BE" sz="1600" dirty="0"/>
              <a:t>Alerts get </a:t>
            </a:r>
            <a:r>
              <a:rPr lang="nl-BE" sz="1600" b="1" dirty="0"/>
              <a:t>triggered</a:t>
            </a:r>
            <a:r>
              <a:rPr lang="nl-BE" sz="1600" dirty="0"/>
              <a:t> based on the </a:t>
            </a:r>
            <a:r>
              <a:rPr lang="nl-BE" sz="1600" b="1" dirty="0"/>
              <a:t>patient’s reported behaviour </a:t>
            </a:r>
            <a:r>
              <a:rPr lang="nl-BE" sz="1600" dirty="0"/>
              <a:t>(from the mobile app)</a:t>
            </a:r>
          </a:p>
          <a:p>
            <a:r>
              <a:rPr lang="nl-BE" sz="1600" dirty="0"/>
              <a:t>Alerts are </a:t>
            </a:r>
            <a:r>
              <a:rPr lang="nl-BE" sz="1600" b="1" dirty="0"/>
              <a:t>shared </a:t>
            </a:r>
            <a:r>
              <a:rPr lang="nl-BE" sz="1600" dirty="0"/>
              <a:t>between </a:t>
            </a:r>
            <a:r>
              <a:rPr lang="nl-BE" sz="1600" b="1" dirty="0"/>
              <a:t>all nurses of a site</a:t>
            </a:r>
          </a:p>
          <a:p>
            <a:r>
              <a:rPr lang="nl-BE" sz="1600" b="1" dirty="0"/>
              <a:t>Open </a:t>
            </a:r>
            <a:r>
              <a:rPr lang="nl-BE" sz="1600" dirty="0"/>
              <a:t>patient</a:t>
            </a:r>
            <a:r>
              <a:rPr lang="nl-BE" sz="1600" b="1" dirty="0"/>
              <a:t> record</a:t>
            </a:r>
          </a:p>
          <a:p>
            <a:r>
              <a:rPr lang="nl-BE" sz="1600" b="1" dirty="0"/>
              <a:t>Dismiss </a:t>
            </a:r>
            <a:r>
              <a:rPr lang="nl-BE" sz="1600" dirty="0"/>
              <a:t>alert</a:t>
            </a:r>
          </a:p>
          <a:p>
            <a:r>
              <a:rPr lang="nl-BE" sz="1600" b="1" dirty="0"/>
              <a:t>Required action </a:t>
            </a:r>
            <a:r>
              <a:rPr lang="nl-BE" sz="1600" dirty="0"/>
              <a:t>described in alert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690D4-4726-90D7-FD02-0EAFAE94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7" y="1159877"/>
            <a:ext cx="5693692" cy="326483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989208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Alerts since last visit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b="1" dirty="0"/>
              <a:t>Yellow alerts</a:t>
            </a:r>
            <a:r>
              <a:rPr lang="nl-BE" sz="1600" dirty="0"/>
              <a:t> are handled automatically by the system (e.g. tailored education sent to the patient)</a:t>
            </a:r>
          </a:p>
          <a:p>
            <a:r>
              <a:rPr lang="nl-BE" sz="1600" b="1" dirty="0"/>
              <a:t>All alerts </a:t>
            </a:r>
            <a:r>
              <a:rPr lang="nl-BE" sz="1600" dirty="0"/>
              <a:t>(handled and unhandled) that were triggered for the patient since last visit can be seen in the patient record</a:t>
            </a:r>
          </a:p>
          <a:p>
            <a:endParaRPr lang="nl-BE" sz="1600"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8D7B9-B969-2936-BD6D-75777FAB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92194"/>
            <a:ext cx="5666282" cy="299847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920723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Incorrect data entered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24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Changing visit 1 data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nl-BE" sz="1600" b="1" dirty="0"/>
              <a:t>Visit 1 data </a:t>
            </a:r>
            <a:r>
              <a:rPr lang="nl-BE" sz="1600" dirty="0"/>
              <a:t>can be </a:t>
            </a:r>
            <a:r>
              <a:rPr lang="nl-BE" sz="1600" b="1" dirty="0"/>
              <a:t>edited</a:t>
            </a:r>
            <a:r>
              <a:rPr lang="nl-BE" sz="1600" dirty="0"/>
              <a:t> in the </a:t>
            </a:r>
            <a:r>
              <a:rPr lang="nl-BE" sz="1600" b="1" dirty="0"/>
              <a:t>EDC.</a:t>
            </a:r>
          </a:p>
          <a:p>
            <a:r>
              <a:rPr lang="nl-BE" sz="1600" b="1" dirty="0"/>
              <a:t>Visit 1 data cannot be edited in the Tool Suite after import</a:t>
            </a:r>
            <a:r>
              <a:rPr lang="nl-BE" sz="1600" dirty="0"/>
              <a:t>. Therefore it is important to check the data thoroughly before importing!</a:t>
            </a:r>
          </a:p>
          <a:p>
            <a:r>
              <a:rPr lang="nl-BE" sz="1600" b="1" dirty="0"/>
              <a:t>New feature </a:t>
            </a:r>
            <a:r>
              <a:rPr lang="nl-BE" sz="1600" dirty="0"/>
              <a:t>will be added to </a:t>
            </a:r>
            <a:r>
              <a:rPr lang="nl-BE" sz="1600" b="1" dirty="0"/>
              <a:t>update visit 1 data </a:t>
            </a:r>
            <a:r>
              <a:rPr lang="nl-BE" sz="1600" dirty="0"/>
              <a:t>such as gender, date of birth etc.</a:t>
            </a:r>
          </a:p>
          <a:p>
            <a:endParaRPr lang="nl-BE" sz="1600"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3F2CF-D97A-4539-E3E0-477147B7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01037"/>
            <a:ext cx="5851663" cy="3381477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51231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Changing visit 2 – 7 data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Visit 2-7 data of </a:t>
            </a:r>
            <a:r>
              <a:rPr lang="nl-BE" sz="1600" b="1" dirty="0"/>
              <a:t>“Start an encounter” screens </a:t>
            </a:r>
            <a:r>
              <a:rPr lang="nl-BE" sz="1600" dirty="0"/>
              <a:t>can be </a:t>
            </a:r>
            <a:r>
              <a:rPr lang="nl-BE" sz="1600" b="1" dirty="0"/>
              <a:t>edited</a:t>
            </a:r>
            <a:endParaRPr lang="nl-BE" sz="1600" dirty="0"/>
          </a:p>
          <a:p>
            <a:r>
              <a:rPr lang="nl-BE" sz="1600" b="1" dirty="0"/>
              <a:t>Visit</a:t>
            </a:r>
            <a:r>
              <a:rPr lang="nl-BE" sz="1600" dirty="0"/>
              <a:t> can be </a:t>
            </a:r>
            <a:r>
              <a:rPr lang="nl-BE" sz="1600" b="1" dirty="0"/>
              <a:t>reopened</a:t>
            </a:r>
          </a:p>
          <a:p>
            <a:r>
              <a:rPr lang="nl-BE" sz="1600" b="1" dirty="0"/>
              <a:t>Questionnaires </a:t>
            </a:r>
            <a:r>
              <a:rPr lang="nl-BE" sz="1600" dirty="0"/>
              <a:t>can be </a:t>
            </a:r>
            <a:r>
              <a:rPr lang="nl-BE" sz="1600" b="1" dirty="0"/>
              <a:t>resent </a:t>
            </a:r>
            <a:r>
              <a:rPr lang="nl-BE" sz="1600" dirty="0"/>
              <a:t>to the subject</a:t>
            </a:r>
          </a:p>
          <a:p>
            <a:endParaRPr lang="nl-BE" sz="1600"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36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70971-19D6-E329-6BF7-461DD19A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130401"/>
            <a:ext cx="5772149" cy="332509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233031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EDC overview and problems + how to enroll a patient in the Tool Suite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r>
              <a:rPr lang="en-GR"/>
              <a:t>Cindel Bonneux, UniWeb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74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Have visit 1 with the patient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0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Complete ePROs for 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5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E5A11-AE35-3AAD-A895-5D889F259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15" y="1268015"/>
            <a:ext cx="5377743" cy="3088279"/>
          </a:xfrm>
          <a:prstGeom prst="rect">
            <a:avLst/>
          </a:prstGeom>
        </p:spPr>
      </p:pic>
      <p:sp>
        <p:nvSpPr>
          <p:cNvPr id="11" name="Google Shape;48;p6">
            <a:extLst>
              <a:ext uri="{FF2B5EF4-FFF2-40B4-BE49-F238E27FC236}">
                <a16:creationId xmlns:a16="http://schemas.microsoft.com/office/drawing/2014/main" id="{FDC1D028-BC32-7922-ED22-FAA5346D8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Generate a </a:t>
            </a:r>
            <a:r>
              <a:rPr lang="nl-BE" sz="1600" b="1" dirty="0"/>
              <a:t>link or QR code </a:t>
            </a:r>
            <a:r>
              <a:rPr lang="nl-BE" sz="1600" dirty="0"/>
              <a:t>for the </a:t>
            </a:r>
            <a:r>
              <a:rPr lang="nl-BE" sz="1600" b="1" dirty="0"/>
              <a:t>ePROs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499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Complete ePROs for 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6</a:t>
            </a:fld>
            <a:endParaRPr/>
          </a:p>
        </p:txBody>
      </p:sp>
      <p:sp>
        <p:nvSpPr>
          <p:cNvPr id="11" name="Google Shape;48;p6">
            <a:extLst>
              <a:ext uri="{FF2B5EF4-FFF2-40B4-BE49-F238E27FC236}">
                <a16:creationId xmlns:a16="http://schemas.microsoft.com/office/drawing/2014/main" id="{FDC1D028-BC32-7922-ED22-FAA5346D8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Generate a </a:t>
            </a:r>
            <a:r>
              <a:rPr lang="nl-BE" sz="1600" b="1" dirty="0"/>
              <a:t>link or QR code </a:t>
            </a:r>
            <a:r>
              <a:rPr lang="nl-BE" sz="1600" dirty="0"/>
              <a:t>for the </a:t>
            </a:r>
            <a:r>
              <a:rPr lang="nl-BE" sz="1600" b="1" dirty="0"/>
              <a:t>ePROs</a:t>
            </a:r>
          </a:p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DBBB1-7C40-D198-ED5F-40A81ABE3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"/>
          <a:stretch/>
        </p:blipFill>
        <p:spPr>
          <a:xfrm>
            <a:off x="709930" y="1268015"/>
            <a:ext cx="5513618" cy="3127131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72505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Complete ePROs for visit 1</a:t>
            </a:r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7</a:t>
            </a:fld>
            <a:endParaRPr/>
          </a:p>
        </p:txBody>
      </p:sp>
      <p:sp>
        <p:nvSpPr>
          <p:cNvPr id="4" name="Google Shape;48;p6">
            <a:extLst>
              <a:ext uri="{FF2B5EF4-FFF2-40B4-BE49-F238E27FC236}">
                <a16:creationId xmlns:a16="http://schemas.microsoft.com/office/drawing/2014/main" id="{5812F7EB-0552-E803-BAAC-5B5772CCF305}"/>
              </a:ext>
            </a:extLst>
          </p:cNvPr>
          <p:cNvSpPr txBox="1">
            <a:spLocks/>
          </p:cNvSpPr>
          <p:nvPr/>
        </p:nvSpPr>
        <p:spPr>
          <a:xfrm>
            <a:off x="3372787" y="1369219"/>
            <a:ext cx="5523239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BE" sz="1600" dirty="0"/>
              <a:t>Ask patient to </a:t>
            </a:r>
            <a:r>
              <a:rPr lang="nl-BE" sz="1600" b="1" dirty="0"/>
              <a:t>complete</a:t>
            </a:r>
            <a:r>
              <a:rPr lang="nl-BE" sz="1600" dirty="0"/>
              <a:t> the </a:t>
            </a:r>
            <a:r>
              <a:rPr lang="nl-BE" sz="1600" b="1" dirty="0"/>
              <a:t>ePROs</a:t>
            </a:r>
            <a:r>
              <a:rPr lang="nl-BE" sz="1600" dirty="0"/>
              <a:t> (custom and standardized questionnaires)</a:t>
            </a:r>
          </a:p>
          <a:p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B4201-9AA7-13EF-41F6-F85C62F86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2" y="1268015"/>
            <a:ext cx="2675745" cy="321089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02941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0" y="2636425"/>
            <a:ext cx="56601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Prepare for visit 2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6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nl-BE" dirty="0"/>
              <a:t>EDC – Complete visit 1 information</a:t>
            </a:r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400799" y="1369219"/>
            <a:ext cx="2495227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BE" sz="1600" dirty="0"/>
              <a:t>Registration of patient data </a:t>
            </a:r>
            <a:r>
              <a:rPr lang="nl-BE" sz="1600" dirty="0">
                <a:sym typeface="Wingdings" pitchFamily="2" charset="2"/>
              </a:rPr>
              <a:t> used for </a:t>
            </a:r>
            <a:r>
              <a:rPr lang="nl-BE" sz="1600" b="1" dirty="0">
                <a:sym typeface="Wingdings" pitchFamily="2" charset="2"/>
              </a:rPr>
              <a:t>outcome analysis</a:t>
            </a:r>
          </a:p>
          <a:p>
            <a:r>
              <a:rPr lang="nl-BE" sz="1600" dirty="0">
                <a:sym typeface="Wingdings" pitchFamily="2" charset="2"/>
              </a:rPr>
              <a:t>Information from the </a:t>
            </a:r>
            <a:r>
              <a:rPr lang="nl-BE" sz="1600" b="1" dirty="0">
                <a:sym typeface="Wingdings" pitchFamily="2" charset="2"/>
              </a:rPr>
              <a:t>EDC visit 1 </a:t>
            </a:r>
            <a:r>
              <a:rPr lang="nl-BE" sz="1600" dirty="0">
                <a:sym typeface="Wingdings" pitchFamily="2" charset="2"/>
              </a:rPr>
              <a:t>can be imported to Tool Suite</a:t>
            </a:r>
          </a:p>
          <a:p>
            <a:r>
              <a:rPr lang="nl-BE" sz="1600" b="1" dirty="0">
                <a:sym typeface="Wingdings" pitchFamily="2" charset="2"/>
              </a:rPr>
              <a:t>Randomize</a:t>
            </a:r>
            <a:r>
              <a:rPr lang="nl-BE" sz="1600" dirty="0">
                <a:sym typeface="Wingdings" pitchFamily="2" charset="2"/>
              </a:rPr>
              <a:t> subject</a:t>
            </a:r>
            <a:endParaRPr lang="nl-BE" sz="1600" dirty="0"/>
          </a:p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R"/>
              <a:t>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4A292-A38A-D58B-C6B1-70ECA81B4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14" y="1268015"/>
            <a:ext cx="5239062" cy="300068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65871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4f93c5-ad84-4168-aeb9-19685c5bd2f5">
      <Terms xmlns="http://schemas.microsoft.com/office/infopath/2007/PartnerControls"/>
    </lcf76f155ced4ddcb4097134ff3c332f>
    <TaxCatchAll xmlns="f46feed0-a234-4794-98e7-af80b0267c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20B48AD002C69418D394726DE0710FB" ma:contentTypeVersion="14" ma:contentTypeDescription="Luo uusi asiakirja." ma:contentTypeScope="" ma:versionID="00950f13e348afa9b00abec23631a30e">
  <xsd:schema xmlns:xsd="http://www.w3.org/2001/XMLSchema" xmlns:xs="http://www.w3.org/2001/XMLSchema" xmlns:p="http://schemas.microsoft.com/office/2006/metadata/properties" xmlns:ns2="b74f93c5-ad84-4168-aeb9-19685c5bd2f5" xmlns:ns3="f46feed0-a234-4794-98e7-af80b0267c12" targetNamespace="http://schemas.microsoft.com/office/2006/metadata/properties" ma:root="true" ma:fieldsID="e83eea2bbfcc1db2ea62de202d601125" ns2:_="" ns3:_="">
    <xsd:import namespace="b74f93c5-ad84-4168-aeb9-19685c5bd2f5"/>
    <xsd:import namespace="f46feed0-a234-4794-98e7-af80b0267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f93c5-ad84-4168-aeb9-19685c5bd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eed0-a234-4794-98e7-af80b0267c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ebf8f4-e9b6-4ced-b4d3-9e2e23698df9}" ma:internalName="TaxCatchAll" ma:showField="CatchAllData" ma:web="f46feed0-a234-4794-98e7-af80b0267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0AC5CA-0F80-4939-B671-487CDFC34B57}">
  <ds:schemaRefs>
    <ds:schemaRef ds:uri="http://schemas.microsoft.com/office/2006/documentManagement/types"/>
    <ds:schemaRef ds:uri="b74f93c5-ad84-4168-aeb9-19685c5bd2f5"/>
    <ds:schemaRef ds:uri="http://purl.org/dc/elements/1.1/"/>
    <ds:schemaRef ds:uri="http://schemas.openxmlformats.org/package/2006/metadata/core-properties"/>
    <ds:schemaRef ds:uri="f46feed0-a234-4794-98e7-af80b0267c12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BF210D-30DD-4852-BC32-B94DAB9E1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f93c5-ad84-4168-aeb9-19685c5bd2f5"/>
    <ds:schemaRef ds:uri="f46feed0-a234-4794-98e7-af80b0267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B28C5D-D6D8-423B-AC0E-E47AE6E685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755</Words>
  <Application>Microsoft Office PowerPoint</Application>
  <PresentationFormat>On-screen Show (16:9)</PresentationFormat>
  <Paragraphs>144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EDC overview and problems + how to enroll a patient in the Tool Suite</vt:lpstr>
      <vt:lpstr>Prepare for visit 1</vt:lpstr>
      <vt:lpstr>Create patient in EDC</vt:lpstr>
      <vt:lpstr>Have visit 1 with the patient</vt:lpstr>
      <vt:lpstr>Complete ePROs for visit 1</vt:lpstr>
      <vt:lpstr>Complete ePROs for visit 1</vt:lpstr>
      <vt:lpstr>Complete ePROs for visit 1</vt:lpstr>
      <vt:lpstr>Prepare for visit 2</vt:lpstr>
      <vt:lpstr>EDC – Complete visit 1 information</vt:lpstr>
      <vt:lpstr>Import patient in Tool Suite</vt:lpstr>
      <vt:lpstr>Import patient in Tool Suite</vt:lpstr>
      <vt:lpstr>Import patient in Tool Suite</vt:lpstr>
      <vt:lpstr>Import patient in Tool Suite</vt:lpstr>
      <vt:lpstr>Import patient in Tool Suite</vt:lpstr>
      <vt:lpstr>Import patient in Tool Suite</vt:lpstr>
      <vt:lpstr>Patient overview</vt:lpstr>
      <vt:lpstr>Create initial medication prescription</vt:lpstr>
      <vt:lpstr>Start visit 2</vt:lpstr>
      <vt:lpstr>Open patient overview</vt:lpstr>
      <vt:lpstr>Complete ePROs for visit 2</vt:lpstr>
      <vt:lpstr>Start visit 2</vt:lpstr>
      <vt:lpstr>Complete subject ID</vt:lpstr>
      <vt:lpstr>Start an encounter – Vital Signs</vt:lpstr>
      <vt:lpstr>Start an encounter – 6 Minute Walking Test</vt:lpstr>
      <vt:lpstr>Start an encounter – Clinical Assessment</vt:lpstr>
      <vt:lpstr>Start an encounter – Medication DSS Information</vt:lpstr>
      <vt:lpstr>SDM discussion</vt:lpstr>
      <vt:lpstr>Remote follow-up</vt:lpstr>
      <vt:lpstr>Follow-up on patient</vt:lpstr>
      <vt:lpstr>Follow-up on patient progress</vt:lpstr>
      <vt:lpstr>Alerts</vt:lpstr>
      <vt:lpstr>Overview of pending alerts</vt:lpstr>
      <vt:lpstr>Alerts since last visit</vt:lpstr>
      <vt:lpstr>Incorrect data entered</vt:lpstr>
      <vt:lpstr>Changing visit 1 data</vt:lpstr>
      <vt:lpstr>Changing visit 2 – 7 data</vt:lpstr>
      <vt:lpstr>EDC overview and problems + how to enroll a patient in the Tool Suite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CoroPrevention Tool Suite</dc:title>
  <dc:creator>Microsoft Office User</dc:creator>
  <cp:lastModifiedBy>Nikola MIHINJAC</cp:lastModifiedBy>
  <cp:revision>9</cp:revision>
  <dcterms:created xsi:type="dcterms:W3CDTF">2020-03-27T16:30:37Z</dcterms:created>
  <dcterms:modified xsi:type="dcterms:W3CDTF">2024-04-16T08:54:15Z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0x010100A20B48AD002C69418D394726DE0710FB</vt:lpwstr>
  </property>
  <property fmtid="{D5CDD505-2E9C-101B-9397-08002B2CF9AE}" pid="3" name="MediaServiceImageTags">
    <vt:lpwstr/>
  </property>
</Properties>
</file>